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471" r:id="rId3"/>
    <p:sldId id="257" r:id="rId4"/>
    <p:sldId id="422" r:id="rId5"/>
    <p:sldId id="319" r:id="rId6"/>
    <p:sldId id="466" r:id="rId7"/>
    <p:sldId id="467" r:id="rId8"/>
    <p:sldId id="468" r:id="rId9"/>
    <p:sldId id="469" r:id="rId10"/>
    <p:sldId id="470" r:id="rId11"/>
    <p:sldId id="453" r:id="rId12"/>
    <p:sldId id="425" r:id="rId13"/>
    <p:sldId id="472" r:id="rId14"/>
    <p:sldId id="377" r:id="rId15"/>
    <p:sldId id="428" r:id="rId16"/>
    <p:sldId id="375" r:id="rId17"/>
    <p:sldId id="427" r:id="rId18"/>
    <p:sldId id="378" r:id="rId19"/>
    <p:sldId id="429" r:id="rId20"/>
    <p:sldId id="431" r:id="rId21"/>
    <p:sldId id="432" r:id="rId22"/>
    <p:sldId id="433" r:id="rId23"/>
    <p:sldId id="434" r:id="rId24"/>
    <p:sldId id="435" r:id="rId25"/>
    <p:sldId id="436" r:id="rId26"/>
    <p:sldId id="437" r:id="rId27"/>
    <p:sldId id="438" r:id="rId28"/>
    <p:sldId id="439" r:id="rId29"/>
    <p:sldId id="440" r:id="rId30"/>
    <p:sldId id="454" r:id="rId31"/>
    <p:sldId id="381" r:id="rId32"/>
    <p:sldId id="441" r:id="rId33"/>
    <p:sldId id="446" r:id="rId34"/>
    <p:sldId id="461" r:id="rId35"/>
    <p:sldId id="457" r:id="rId36"/>
    <p:sldId id="458" r:id="rId37"/>
    <p:sldId id="460" r:id="rId38"/>
    <p:sldId id="462" r:id="rId39"/>
    <p:sldId id="463" r:id="rId40"/>
    <p:sldId id="464" r:id="rId41"/>
    <p:sldId id="465" r:id="rId42"/>
    <p:sldId id="403" r:id="rId43"/>
    <p:sldId id="455" r:id="rId44"/>
    <p:sldId id="456"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8" autoAdjust="0"/>
    <p:restoredTop sz="89734" autoAdjust="0"/>
  </p:normalViewPr>
  <p:slideViewPr>
    <p:cSldViewPr>
      <p:cViewPr varScale="1">
        <p:scale>
          <a:sx n="115" d="100"/>
          <a:sy n="115" d="100"/>
        </p:scale>
        <p:origin x="492" y="1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D31CC-C062-49B9-88CE-0785BEEB4A8B}" type="doc">
      <dgm:prSet loTypeId="urn:microsoft.com/office/officeart/2008/layout/VerticalCurvedList" loCatId="list" qsTypeId="urn:microsoft.com/office/officeart/2005/8/quickstyle/3d2" qsCatId="3D" csTypeId="urn:microsoft.com/office/officeart/2005/8/colors/colorful2" csCatId="colorful" phldr="1"/>
      <dgm:spPr/>
      <dgm:t>
        <a:bodyPr/>
        <a:lstStyle/>
        <a:p>
          <a:endParaRPr lang="en-US"/>
        </a:p>
      </dgm:t>
    </dgm:pt>
    <dgm:pt modelId="{BF671E5B-F06C-431D-AD66-4C625E9AF47C}">
      <dgm:prSet phldrT="[Metin]" custT="1"/>
      <dgm:spPr/>
      <dgm:t>
        <a:bodyPr/>
        <a:lstStyle/>
        <a:p>
          <a:r>
            <a:rPr lang="tr-TR" sz="2400" b="1" dirty="0">
              <a:latin typeface="Raleway" panose="020B0503030101060003" pitchFamily="34" charset="0"/>
              <a:cs typeface="Times New Roman" panose="02020603050405020304" pitchFamily="18" charset="0"/>
            </a:rPr>
            <a:t>Birinci boyut algılanan olayları önemli ölçüde değiştirme yeteneği olarak tanımlanan kontrol boyutudur.</a:t>
          </a:r>
          <a:endParaRPr lang="en-US" sz="2400" b="1" dirty="0">
            <a:latin typeface="Raleway" panose="020B0503030101060003" pitchFamily="34" charset="0"/>
            <a:cs typeface="Times New Roman" panose="02020603050405020304" pitchFamily="18" charset="0"/>
          </a:endParaRPr>
        </a:p>
      </dgm:t>
    </dgm:pt>
    <dgm:pt modelId="{BC21019C-A9D5-4C52-B242-FCAA02395593}" type="par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D0BC220F-E8AE-4F99-8944-FF3881817AD3}" type="sib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1BCA0797-053B-42E3-95E9-2AA55A5D87C0}">
      <dgm:prSet phldrT="[Metin]" custT="1"/>
      <dgm:spPr/>
      <dgm:t>
        <a:bodyPr/>
        <a:lstStyle/>
        <a:p>
          <a:r>
            <a:rPr lang="tr-TR" sz="2400" b="1" dirty="0">
              <a:latin typeface="Raleway" panose="020B0503030101060003" pitchFamily="34" charset="0"/>
              <a:cs typeface="Times New Roman" panose="02020603050405020304" pitchFamily="18" charset="0"/>
            </a:rPr>
            <a:t>İkinci boyut bireyin olaya ilişkin </a:t>
          </a:r>
          <a:r>
            <a:rPr lang="tr-TR" sz="2400" b="1" dirty="0" err="1">
              <a:latin typeface="Raleway" panose="020B0503030101060003" pitchFamily="34" charset="0"/>
              <a:cs typeface="Times New Roman" panose="02020603050405020304" pitchFamily="18" charset="0"/>
            </a:rPr>
            <a:t>nedensel</a:t>
          </a:r>
          <a:r>
            <a:rPr lang="tr-TR" sz="2400" b="1" dirty="0">
              <a:latin typeface="Raleway" panose="020B0503030101060003" pitchFamily="34" charset="0"/>
              <a:cs typeface="Times New Roman" panose="02020603050405020304" pitchFamily="18" charset="0"/>
            </a:rPr>
            <a:t> atıflarıdır. Birey olumsuz ve beklenmedik bir olayın nedenini dış kaynaklara atfettiğinde, kişisel güç duygusu zayıflayabilir.</a:t>
          </a:r>
          <a:endParaRPr lang="en-US" sz="2400" b="1" dirty="0">
            <a:latin typeface="Raleway" panose="020B0503030101060003" pitchFamily="34" charset="0"/>
            <a:cs typeface="Times New Roman" panose="02020603050405020304" pitchFamily="18" charset="0"/>
          </a:endParaRPr>
        </a:p>
      </dgm:t>
    </dgm:pt>
    <dgm:pt modelId="{8E941A74-29AE-4BA5-B888-5352709F91D7}" type="par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D96FBDEE-2F3E-415D-A008-0F0A0F4B5243}" type="sib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40F709D5-6F13-4932-9B35-CE548E541855}">
      <dgm:prSet phldrT="[Metin]" custT="1"/>
      <dgm:spPr/>
      <dgm:t>
        <a:bodyPr/>
        <a:lstStyle/>
        <a:p>
          <a:r>
            <a:rPr lang="tr-TR" sz="2400" b="1" dirty="0">
              <a:latin typeface="Raleway" panose="020B0503030101060003" pitchFamily="34" charset="0"/>
              <a:cs typeface="Times New Roman" panose="02020603050405020304" pitchFamily="18" charset="0"/>
            </a:rPr>
            <a:t>Üçüncüsü insan ihmali, hatası veya doğal afetlerin tersine kasıtlı zarar verme girişimiyle insan eliyle gerçekleşen olumsuz olaylar daha çok strese neden olabilir.</a:t>
          </a:r>
          <a:endParaRPr lang="en-US" sz="2400" b="1" dirty="0">
            <a:latin typeface="Raleway" panose="020B0503030101060003" pitchFamily="34" charset="0"/>
            <a:cs typeface="Times New Roman" panose="02020603050405020304" pitchFamily="18" charset="0"/>
          </a:endParaRPr>
        </a:p>
      </dgm:t>
    </dgm:pt>
    <dgm:pt modelId="{25DB6EFF-D85B-4F86-A88D-47E7CE3A00D8}" type="par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D2A8DB4C-74FD-4026-886C-CD39C6E6C322}" type="sib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04A35CF6-B2D6-4E85-A2C8-137DCE9BDF84}" type="pres">
      <dgm:prSet presAssocID="{5FBD31CC-C062-49B9-88CE-0785BEEB4A8B}" presName="Name0" presStyleCnt="0">
        <dgm:presLayoutVars>
          <dgm:chMax val="7"/>
          <dgm:chPref val="7"/>
          <dgm:dir/>
        </dgm:presLayoutVars>
      </dgm:prSet>
      <dgm:spPr/>
      <dgm:t>
        <a:bodyPr/>
        <a:lstStyle/>
        <a:p>
          <a:endParaRPr lang="tr-TR"/>
        </a:p>
      </dgm:t>
    </dgm:pt>
    <dgm:pt modelId="{94815BB3-C332-4E48-80A8-66BC9C68C3EA}" type="pres">
      <dgm:prSet presAssocID="{5FBD31CC-C062-49B9-88CE-0785BEEB4A8B}" presName="Name1" presStyleCnt="0"/>
      <dgm:spPr/>
    </dgm:pt>
    <dgm:pt modelId="{4AC9591D-1510-4B04-9FDE-5BDBD5B260FA}" type="pres">
      <dgm:prSet presAssocID="{5FBD31CC-C062-49B9-88CE-0785BEEB4A8B}" presName="cycle" presStyleCnt="0"/>
      <dgm:spPr/>
    </dgm:pt>
    <dgm:pt modelId="{C08D3237-F6D2-4FB0-A4EB-C70714DACB0B}" type="pres">
      <dgm:prSet presAssocID="{5FBD31CC-C062-49B9-88CE-0785BEEB4A8B}" presName="srcNode" presStyleLbl="node1" presStyleIdx="0" presStyleCnt="3"/>
      <dgm:spPr/>
    </dgm:pt>
    <dgm:pt modelId="{1C960BF9-4546-478E-8DB1-A83AF31ABB19}" type="pres">
      <dgm:prSet presAssocID="{5FBD31CC-C062-49B9-88CE-0785BEEB4A8B}" presName="conn" presStyleLbl="parChTrans1D2" presStyleIdx="0" presStyleCnt="1"/>
      <dgm:spPr/>
      <dgm:t>
        <a:bodyPr/>
        <a:lstStyle/>
        <a:p>
          <a:endParaRPr lang="tr-TR"/>
        </a:p>
      </dgm:t>
    </dgm:pt>
    <dgm:pt modelId="{66A5873B-B573-4BBB-BF00-3203E0C296CC}" type="pres">
      <dgm:prSet presAssocID="{5FBD31CC-C062-49B9-88CE-0785BEEB4A8B}" presName="extraNode" presStyleLbl="node1" presStyleIdx="0" presStyleCnt="3"/>
      <dgm:spPr/>
    </dgm:pt>
    <dgm:pt modelId="{748213BC-E219-42BB-9915-C644E0EB305E}" type="pres">
      <dgm:prSet presAssocID="{5FBD31CC-C062-49B9-88CE-0785BEEB4A8B}" presName="dstNode" presStyleLbl="node1" presStyleIdx="0" presStyleCnt="3"/>
      <dgm:spPr/>
    </dgm:pt>
    <dgm:pt modelId="{30386A10-396D-49FA-8D05-11CAAB8B38AE}" type="pres">
      <dgm:prSet presAssocID="{BF671E5B-F06C-431D-AD66-4C625E9AF47C}" presName="text_1" presStyleLbl="node1" presStyleIdx="0" presStyleCnt="3" custScaleY="120992">
        <dgm:presLayoutVars>
          <dgm:bulletEnabled val="1"/>
        </dgm:presLayoutVars>
      </dgm:prSet>
      <dgm:spPr/>
      <dgm:t>
        <a:bodyPr/>
        <a:lstStyle/>
        <a:p>
          <a:endParaRPr lang="tr-TR"/>
        </a:p>
      </dgm:t>
    </dgm:pt>
    <dgm:pt modelId="{CBFEBFAA-7BE7-469C-974E-09204409660D}" type="pres">
      <dgm:prSet presAssocID="{BF671E5B-F06C-431D-AD66-4C625E9AF47C}" presName="accent_1" presStyleCnt="0"/>
      <dgm:spPr/>
    </dgm:pt>
    <dgm:pt modelId="{65023160-40F3-4CB9-BD63-5859AAD2F4C4}" type="pres">
      <dgm:prSet presAssocID="{BF671E5B-F06C-431D-AD66-4C625E9AF47C}" presName="accentRepeatNode" presStyleLbl="solidFgAcc1" presStyleIdx="0" presStyleCnt="3"/>
      <dgm:spPr/>
    </dgm:pt>
    <dgm:pt modelId="{AE3211DF-D00A-479F-99FF-C716AA675D57}" type="pres">
      <dgm:prSet presAssocID="{1BCA0797-053B-42E3-95E9-2AA55A5D87C0}" presName="text_2" presStyleLbl="node1" presStyleIdx="1" presStyleCnt="3" custScaleY="128614">
        <dgm:presLayoutVars>
          <dgm:bulletEnabled val="1"/>
        </dgm:presLayoutVars>
      </dgm:prSet>
      <dgm:spPr/>
      <dgm:t>
        <a:bodyPr/>
        <a:lstStyle/>
        <a:p>
          <a:endParaRPr lang="tr-TR"/>
        </a:p>
      </dgm:t>
    </dgm:pt>
    <dgm:pt modelId="{BBCD95EC-1022-4B37-914D-22E08791B9A5}" type="pres">
      <dgm:prSet presAssocID="{1BCA0797-053B-42E3-95E9-2AA55A5D87C0}" presName="accent_2" presStyleCnt="0"/>
      <dgm:spPr/>
    </dgm:pt>
    <dgm:pt modelId="{B2ECA6F9-CC4D-4BBA-B22D-6572047F8A51}" type="pres">
      <dgm:prSet presAssocID="{1BCA0797-053B-42E3-95E9-2AA55A5D87C0}" presName="accentRepeatNode" presStyleLbl="solidFgAcc1" presStyleIdx="1" presStyleCnt="3"/>
      <dgm:spPr/>
    </dgm:pt>
    <dgm:pt modelId="{7755DCA6-CC8C-49BC-AD05-E6836094FDCC}" type="pres">
      <dgm:prSet presAssocID="{40F709D5-6F13-4932-9B35-CE548E541855}" presName="text_3" presStyleLbl="node1" presStyleIdx="2" presStyleCnt="3" custScaleY="121616">
        <dgm:presLayoutVars>
          <dgm:bulletEnabled val="1"/>
        </dgm:presLayoutVars>
      </dgm:prSet>
      <dgm:spPr/>
      <dgm:t>
        <a:bodyPr/>
        <a:lstStyle/>
        <a:p>
          <a:endParaRPr lang="tr-TR"/>
        </a:p>
      </dgm:t>
    </dgm:pt>
    <dgm:pt modelId="{5CB8D0F0-1852-45C4-AC59-E78E1EAF5031}" type="pres">
      <dgm:prSet presAssocID="{40F709D5-6F13-4932-9B35-CE548E541855}" presName="accent_3" presStyleCnt="0"/>
      <dgm:spPr/>
    </dgm:pt>
    <dgm:pt modelId="{368211A1-CFF2-428A-9F39-A5B8FF25E50E}" type="pres">
      <dgm:prSet presAssocID="{40F709D5-6F13-4932-9B35-CE548E541855}" presName="accentRepeatNode" presStyleLbl="solidFgAcc1" presStyleIdx="2" presStyleCnt="3"/>
      <dgm:spPr/>
    </dgm:pt>
  </dgm:ptLst>
  <dgm:cxnLst>
    <dgm:cxn modelId="{8D8864E3-2E54-40C4-8C20-473A698FDEFD}" type="presOf" srcId="{40F709D5-6F13-4932-9B35-CE548E541855}" destId="{7755DCA6-CC8C-49BC-AD05-E6836094FDCC}" srcOrd="0" destOrd="0" presId="urn:microsoft.com/office/officeart/2008/layout/VerticalCurvedList"/>
    <dgm:cxn modelId="{1899C798-2DA5-4EC1-AD3C-26F5B0D732D6}" srcId="{5FBD31CC-C062-49B9-88CE-0785BEEB4A8B}" destId="{1BCA0797-053B-42E3-95E9-2AA55A5D87C0}" srcOrd="1" destOrd="0" parTransId="{8E941A74-29AE-4BA5-B888-5352709F91D7}" sibTransId="{D96FBDEE-2F3E-415D-A008-0F0A0F4B5243}"/>
    <dgm:cxn modelId="{A51E84DF-9629-42B1-9915-CF9439AC2342}" srcId="{5FBD31CC-C062-49B9-88CE-0785BEEB4A8B}" destId="{BF671E5B-F06C-431D-AD66-4C625E9AF47C}" srcOrd="0" destOrd="0" parTransId="{BC21019C-A9D5-4C52-B242-FCAA02395593}" sibTransId="{D0BC220F-E8AE-4F99-8944-FF3881817AD3}"/>
    <dgm:cxn modelId="{9618F3B2-75EA-4A28-B8DF-1D303ED80000}" type="presOf" srcId="{D0BC220F-E8AE-4F99-8944-FF3881817AD3}" destId="{1C960BF9-4546-478E-8DB1-A83AF31ABB19}" srcOrd="0" destOrd="0" presId="urn:microsoft.com/office/officeart/2008/layout/VerticalCurvedList"/>
    <dgm:cxn modelId="{85A6A968-7770-41D7-9735-136BCE11A2B4}" type="presOf" srcId="{5FBD31CC-C062-49B9-88CE-0785BEEB4A8B}" destId="{04A35CF6-B2D6-4E85-A2C8-137DCE9BDF84}" srcOrd="0" destOrd="0" presId="urn:microsoft.com/office/officeart/2008/layout/VerticalCurvedList"/>
    <dgm:cxn modelId="{FB86BAB6-5FAC-40D7-AD7A-768BF03A09F0}" srcId="{5FBD31CC-C062-49B9-88CE-0785BEEB4A8B}" destId="{40F709D5-6F13-4932-9B35-CE548E541855}" srcOrd="2" destOrd="0" parTransId="{25DB6EFF-D85B-4F86-A88D-47E7CE3A00D8}" sibTransId="{D2A8DB4C-74FD-4026-886C-CD39C6E6C322}"/>
    <dgm:cxn modelId="{4D44D768-8CEA-4BFC-94EB-4799DDFBF575}" type="presOf" srcId="{1BCA0797-053B-42E3-95E9-2AA55A5D87C0}" destId="{AE3211DF-D00A-479F-99FF-C716AA675D57}" srcOrd="0" destOrd="0" presId="urn:microsoft.com/office/officeart/2008/layout/VerticalCurvedList"/>
    <dgm:cxn modelId="{BA8D6B5C-45AC-4AC6-BE6F-CB92A8230E43}" type="presOf" srcId="{BF671E5B-F06C-431D-AD66-4C625E9AF47C}" destId="{30386A10-396D-49FA-8D05-11CAAB8B38AE}" srcOrd="0" destOrd="0" presId="urn:microsoft.com/office/officeart/2008/layout/VerticalCurvedList"/>
    <dgm:cxn modelId="{A4DFB599-B309-4821-8913-214CE3092768}" type="presParOf" srcId="{04A35CF6-B2D6-4E85-A2C8-137DCE9BDF84}" destId="{94815BB3-C332-4E48-80A8-66BC9C68C3EA}" srcOrd="0" destOrd="0" presId="urn:microsoft.com/office/officeart/2008/layout/VerticalCurvedList"/>
    <dgm:cxn modelId="{E7FB41B7-4F90-48F7-96E9-065CC8DA411A}" type="presParOf" srcId="{94815BB3-C332-4E48-80A8-66BC9C68C3EA}" destId="{4AC9591D-1510-4B04-9FDE-5BDBD5B260FA}" srcOrd="0" destOrd="0" presId="urn:microsoft.com/office/officeart/2008/layout/VerticalCurvedList"/>
    <dgm:cxn modelId="{2929ABD9-6BD7-47D3-AD5E-DFCB091E2D24}" type="presParOf" srcId="{4AC9591D-1510-4B04-9FDE-5BDBD5B260FA}" destId="{C08D3237-F6D2-4FB0-A4EB-C70714DACB0B}" srcOrd="0" destOrd="0" presId="urn:microsoft.com/office/officeart/2008/layout/VerticalCurvedList"/>
    <dgm:cxn modelId="{09A1DAF8-70CA-4990-96D6-1AEB457A4C58}" type="presParOf" srcId="{4AC9591D-1510-4B04-9FDE-5BDBD5B260FA}" destId="{1C960BF9-4546-478E-8DB1-A83AF31ABB19}" srcOrd="1" destOrd="0" presId="urn:microsoft.com/office/officeart/2008/layout/VerticalCurvedList"/>
    <dgm:cxn modelId="{454DE0F1-884C-4677-97BA-FD0EE18C78A2}" type="presParOf" srcId="{4AC9591D-1510-4B04-9FDE-5BDBD5B260FA}" destId="{66A5873B-B573-4BBB-BF00-3203E0C296CC}" srcOrd="2" destOrd="0" presId="urn:microsoft.com/office/officeart/2008/layout/VerticalCurvedList"/>
    <dgm:cxn modelId="{A397FCC2-DBE2-46FB-8519-C48577207DFB}" type="presParOf" srcId="{4AC9591D-1510-4B04-9FDE-5BDBD5B260FA}" destId="{748213BC-E219-42BB-9915-C644E0EB305E}" srcOrd="3" destOrd="0" presId="urn:microsoft.com/office/officeart/2008/layout/VerticalCurvedList"/>
    <dgm:cxn modelId="{EF1FCF2E-567B-4834-BD3B-A5B37FDF169C}" type="presParOf" srcId="{94815BB3-C332-4E48-80A8-66BC9C68C3EA}" destId="{30386A10-396D-49FA-8D05-11CAAB8B38AE}" srcOrd="1" destOrd="0" presId="urn:microsoft.com/office/officeart/2008/layout/VerticalCurvedList"/>
    <dgm:cxn modelId="{732CD529-5C35-4B15-AEEF-BAF761E40464}" type="presParOf" srcId="{94815BB3-C332-4E48-80A8-66BC9C68C3EA}" destId="{CBFEBFAA-7BE7-469C-974E-09204409660D}" srcOrd="2" destOrd="0" presId="urn:microsoft.com/office/officeart/2008/layout/VerticalCurvedList"/>
    <dgm:cxn modelId="{DC71476D-6262-48D1-8217-3BC3D0C815DA}" type="presParOf" srcId="{CBFEBFAA-7BE7-469C-974E-09204409660D}" destId="{65023160-40F3-4CB9-BD63-5859AAD2F4C4}" srcOrd="0" destOrd="0" presId="urn:microsoft.com/office/officeart/2008/layout/VerticalCurvedList"/>
    <dgm:cxn modelId="{57B09F5B-0B7B-4DE9-88B9-9E14811989C3}" type="presParOf" srcId="{94815BB3-C332-4E48-80A8-66BC9C68C3EA}" destId="{AE3211DF-D00A-479F-99FF-C716AA675D57}" srcOrd="3" destOrd="0" presId="urn:microsoft.com/office/officeart/2008/layout/VerticalCurvedList"/>
    <dgm:cxn modelId="{402EF346-7CE6-4A7A-B49C-A24AECF3834F}" type="presParOf" srcId="{94815BB3-C332-4E48-80A8-66BC9C68C3EA}" destId="{BBCD95EC-1022-4B37-914D-22E08791B9A5}" srcOrd="4" destOrd="0" presId="urn:microsoft.com/office/officeart/2008/layout/VerticalCurvedList"/>
    <dgm:cxn modelId="{CB8A01D8-B47C-45A8-8D61-CD5C0102D05D}" type="presParOf" srcId="{BBCD95EC-1022-4B37-914D-22E08791B9A5}" destId="{B2ECA6F9-CC4D-4BBA-B22D-6572047F8A51}" srcOrd="0" destOrd="0" presId="urn:microsoft.com/office/officeart/2008/layout/VerticalCurvedList"/>
    <dgm:cxn modelId="{CAEE7B56-757B-4CE2-9677-FAD3DEE660A6}" type="presParOf" srcId="{94815BB3-C332-4E48-80A8-66BC9C68C3EA}" destId="{7755DCA6-CC8C-49BC-AD05-E6836094FDCC}" srcOrd="5" destOrd="0" presId="urn:microsoft.com/office/officeart/2008/layout/VerticalCurvedList"/>
    <dgm:cxn modelId="{671A5F96-058B-48A3-B3E9-84084AB592D3}" type="presParOf" srcId="{94815BB3-C332-4E48-80A8-66BC9C68C3EA}" destId="{5CB8D0F0-1852-45C4-AC59-E78E1EAF5031}" srcOrd="6" destOrd="0" presId="urn:microsoft.com/office/officeart/2008/layout/VerticalCurvedList"/>
    <dgm:cxn modelId="{16BD4B16-3A49-47D9-A198-6E3944C801F3}" type="presParOf" srcId="{5CB8D0F0-1852-45C4-AC59-E78E1EAF5031}" destId="{368211A1-CFF2-428A-9F39-A5B8FF25E5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D31CC-C062-49B9-88CE-0785BEEB4A8B}"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BF671E5B-F06C-431D-AD66-4C625E9AF47C}">
      <dgm:prSet phldrT="[Metin]" custT="1"/>
      <dgm:spPr/>
      <dgm:t>
        <a:bodyPr/>
        <a:lstStyle/>
        <a:p>
          <a:r>
            <a:rPr lang="tr-TR" sz="2400" b="1" dirty="0">
              <a:latin typeface="Raleway" panose="020B0503030101060003" pitchFamily="34" charset="0"/>
              <a:cs typeface="Times New Roman" panose="02020603050405020304" pitchFamily="18" charset="0"/>
            </a:rPr>
            <a:t>Dördüncüsü bireyler </a:t>
          </a:r>
          <a:r>
            <a:rPr lang="tr-TR" sz="2400" b="1" dirty="0" smtClean="0">
              <a:latin typeface="Raleway" panose="020B0503030101060003" pitchFamily="34" charset="0"/>
              <a:cs typeface="Times New Roman" panose="02020603050405020304" pitchFamily="18" charset="0"/>
            </a:rPr>
            <a:t>terör saldırılarının </a:t>
          </a:r>
          <a:r>
            <a:rPr lang="tr-TR" sz="2400" b="1" dirty="0">
              <a:latin typeface="Raleway" panose="020B0503030101060003" pitchFamily="34" charset="0"/>
              <a:cs typeface="Times New Roman" panose="02020603050405020304" pitchFamily="18" charset="0"/>
            </a:rPr>
            <a:t>meydana gelebileceğine veya tekrarlanabileceğine inandığı sürece stres yaygın ve kalıcı </a:t>
          </a:r>
          <a:r>
            <a:rPr lang="tr-TR" sz="2400" b="1" dirty="0" smtClean="0">
              <a:latin typeface="Raleway" panose="020B0503030101060003" pitchFamily="34" charset="0"/>
              <a:cs typeface="Times New Roman" panose="02020603050405020304" pitchFamily="18" charset="0"/>
            </a:rPr>
            <a:t>olur.</a:t>
          </a:r>
          <a:endParaRPr lang="en-US" sz="2400" b="1" dirty="0">
            <a:latin typeface="Raleway" panose="020B0503030101060003" pitchFamily="34" charset="0"/>
            <a:cs typeface="Times New Roman" panose="02020603050405020304" pitchFamily="18" charset="0"/>
          </a:endParaRPr>
        </a:p>
      </dgm:t>
    </dgm:pt>
    <dgm:pt modelId="{BC21019C-A9D5-4C52-B242-FCAA02395593}" type="par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D0BC220F-E8AE-4F99-8944-FF3881817AD3}" type="sibTrans" cxnId="{A51E84DF-9629-42B1-9915-CF9439AC2342}">
      <dgm:prSet/>
      <dgm:spPr/>
      <dgm:t>
        <a:bodyPr/>
        <a:lstStyle/>
        <a:p>
          <a:endParaRPr lang="en-US" sz="2400" b="0">
            <a:latin typeface="Times New Roman" panose="02020603050405020304" pitchFamily="18" charset="0"/>
            <a:cs typeface="Times New Roman" panose="02020603050405020304" pitchFamily="18" charset="0"/>
          </a:endParaRPr>
        </a:p>
      </dgm:t>
    </dgm:pt>
    <dgm:pt modelId="{1BCA0797-053B-42E3-95E9-2AA55A5D87C0}">
      <dgm:prSet phldrT="[Metin]" custT="1"/>
      <dgm:spPr/>
      <dgm:t>
        <a:bodyPr/>
        <a:lstStyle/>
        <a:p>
          <a:r>
            <a:rPr lang="tr-TR" sz="2400" b="1" dirty="0">
              <a:latin typeface="Raleway" panose="020B0503030101060003" pitchFamily="34" charset="0"/>
              <a:cs typeface="Times New Roman" panose="02020603050405020304" pitchFamily="18" charset="0"/>
            </a:rPr>
            <a:t>Beşincisi </a:t>
          </a:r>
          <a:r>
            <a:rPr lang="tr-TR" sz="2400" b="1" dirty="0" smtClean="0">
              <a:latin typeface="Raleway" panose="020B0503030101060003" pitchFamily="34" charset="0"/>
              <a:cs typeface="Times New Roman" panose="02020603050405020304" pitchFamily="18" charset="0"/>
            </a:rPr>
            <a:t>terör saldırılarının geleceğine </a:t>
          </a:r>
          <a:r>
            <a:rPr lang="tr-TR" sz="2400" b="1" dirty="0">
              <a:latin typeface="Raleway" panose="020B0503030101060003" pitchFamily="34" charset="0"/>
              <a:cs typeface="Times New Roman" panose="02020603050405020304" pitchFamily="18" charset="0"/>
            </a:rPr>
            <a:t>ilişkin belirsizlikler ve olumsuz beklentiler bireylerin iyi oluş düzeylerini olumsuz </a:t>
          </a:r>
          <a:r>
            <a:rPr lang="tr-TR" sz="2400" b="1" dirty="0" smtClean="0">
              <a:latin typeface="Raleway" panose="020B0503030101060003" pitchFamily="34" charset="0"/>
              <a:cs typeface="Times New Roman" panose="02020603050405020304" pitchFamily="18" charset="0"/>
            </a:rPr>
            <a:t>etkiler.</a:t>
          </a:r>
          <a:endParaRPr lang="en-US" sz="2400" b="1" dirty="0">
            <a:latin typeface="Raleway" panose="020B0503030101060003" pitchFamily="34" charset="0"/>
            <a:cs typeface="Times New Roman" panose="02020603050405020304" pitchFamily="18" charset="0"/>
          </a:endParaRPr>
        </a:p>
      </dgm:t>
    </dgm:pt>
    <dgm:pt modelId="{8E941A74-29AE-4BA5-B888-5352709F91D7}" type="par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D96FBDEE-2F3E-415D-A008-0F0A0F4B5243}" type="sibTrans" cxnId="{1899C798-2DA5-4EC1-AD3C-26F5B0D732D6}">
      <dgm:prSet/>
      <dgm:spPr/>
      <dgm:t>
        <a:bodyPr/>
        <a:lstStyle/>
        <a:p>
          <a:endParaRPr lang="en-US" sz="2400" b="0">
            <a:latin typeface="Times New Roman" panose="02020603050405020304" pitchFamily="18" charset="0"/>
            <a:cs typeface="Times New Roman" panose="02020603050405020304" pitchFamily="18" charset="0"/>
          </a:endParaRPr>
        </a:p>
      </dgm:t>
    </dgm:pt>
    <dgm:pt modelId="{40F709D5-6F13-4932-9B35-CE548E541855}">
      <dgm:prSet phldrT="[Metin]" custT="1"/>
      <dgm:spPr/>
      <dgm:t>
        <a:bodyPr/>
        <a:lstStyle/>
        <a:p>
          <a:r>
            <a:rPr lang="tr-TR" sz="2400" b="1" dirty="0">
              <a:latin typeface="Raleway" panose="020B0503030101060003" pitchFamily="34" charset="0"/>
              <a:cs typeface="Times New Roman" panose="02020603050405020304" pitchFamily="18" charset="0"/>
            </a:rPr>
            <a:t>Altıncısı ise tahmin edilebilirlik durumudur. Başka bir deyişle </a:t>
          </a:r>
          <a:r>
            <a:rPr lang="tr-TR" sz="2400" b="1" dirty="0" smtClean="0">
              <a:latin typeface="Raleway" panose="020B0503030101060003" pitchFamily="34" charset="0"/>
              <a:cs typeface="Times New Roman" panose="02020603050405020304" pitchFamily="18" charset="0"/>
            </a:rPr>
            <a:t>terör saldırıları diğer </a:t>
          </a:r>
          <a:r>
            <a:rPr lang="tr-TR" sz="2400" b="1" dirty="0">
              <a:latin typeface="Raleway" panose="020B0503030101060003" pitchFamily="34" charset="0"/>
              <a:cs typeface="Times New Roman" panose="02020603050405020304" pitchFamily="18" charset="0"/>
            </a:rPr>
            <a:t>felaketlere göre daha öngörülemezdir ve insanlar bu konuda nasıl önlem alacaklarını da bilememektedir. </a:t>
          </a:r>
          <a:endParaRPr lang="en-US" sz="2400" b="1" dirty="0">
            <a:latin typeface="Raleway" panose="020B0503030101060003" pitchFamily="34" charset="0"/>
            <a:cs typeface="Times New Roman" panose="02020603050405020304" pitchFamily="18" charset="0"/>
          </a:endParaRPr>
        </a:p>
      </dgm:t>
    </dgm:pt>
    <dgm:pt modelId="{25DB6EFF-D85B-4F86-A88D-47E7CE3A00D8}" type="par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D2A8DB4C-74FD-4026-886C-CD39C6E6C322}" type="sibTrans" cxnId="{FB86BAB6-5FAC-40D7-AD7A-768BF03A09F0}">
      <dgm:prSet/>
      <dgm:spPr/>
      <dgm:t>
        <a:bodyPr/>
        <a:lstStyle/>
        <a:p>
          <a:endParaRPr lang="en-US" sz="2400" b="0">
            <a:latin typeface="Times New Roman" panose="02020603050405020304" pitchFamily="18" charset="0"/>
            <a:cs typeface="Times New Roman" panose="02020603050405020304" pitchFamily="18" charset="0"/>
          </a:endParaRPr>
        </a:p>
      </dgm:t>
    </dgm:pt>
    <dgm:pt modelId="{04A35CF6-B2D6-4E85-A2C8-137DCE9BDF84}" type="pres">
      <dgm:prSet presAssocID="{5FBD31CC-C062-49B9-88CE-0785BEEB4A8B}" presName="Name0" presStyleCnt="0">
        <dgm:presLayoutVars>
          <dgm:chMax val="7"/>
          <dgm:chPref val="7"/>
          <dgm:dir/>
        </dgm:presLayoutVars>
      </dgm:prSet>
      <dgm:spPr/>
      <dgm:t>
        <a:bodyPr/>
        <a:lstStyle/>
        <a:p>
          <a:endParaRPr lang="tr-TR"/>
        </a:p>
      </dgm:t>
    </dgm:pt>
    <dgm:pt modelId="{94815BB3-C332-4E48-80A8-66BC9C68C3EA}" type="pres">
      <dgm:prSet presAssocID="{5FBD31CC-C062-49B9-88CE-0785BEEB4A8B}" presName="Name1" presStyleCnt="0"/>
      <dgm:spPr/>
    </dgm:pt>
    <dgm:pt modelId="{4AC9591D-1510-4B04-9FDE-5BDBD5B260FA}" type="pres">
      <dgm:prSet presAssocID="{5FBD31CC-C062-49B9-88CE-0785BEEB4A8B}" presName="cycle" presStyleCnt="0"/>
      <dgm:spPr/>
    </dgm:pt>
    <dgm:pt modelId="{C08D3237-F6D2-4FB0-A4EB-C70714DACB0B}" type="pres">
      <dgm:prSet presAssocID="{5FBD31CC-C062-49B9-88CE-0785BEEB4A8B}" presName="srcNode" presStyleLbl="node1" presStyleIdx="0" presStyleCnt="3"/>
      <dgm:spPr/>
    </dgm:pt>
    <dgm:pt modelId="{1C960BF9-4546-478E-8DB1-A83AF31ABB19}" type="pres">
      <dgm:prSet presAssocID="{5FBD31CC-C062-49B9-88CE-0785BEEB4A8B}" presName="conn" presStyleLbl="parChTrans1D2" presStyleIdx="0" presStyleCnt="1"/>
      <dgm:spPr/>
      <dgm:t>
        <a:bodyPr/>
        <a:lstStyle/>
        <a:p>
          <a:endParaRPr lang="tr-TR"/>
        </a:p>
      </dgm:t>
    </dgm:pt>
    <dgm:pt modelId="{66A5873B-B573-4BBB-BF00-3203E0C296CC}" type="pres">
      <dgm:prSet presAssocID="{5FBD31CC-C062-49B9-88CE-0785BEEB4A8B}" presName="extraNode" presStyleLbl="node1" presStyleIdx="0" presStyleCnt="3"/>
      <dgm:spPr/>
    </dgm:pt>
    <dgm:pt modelId="{748213BC-E219-42BB-9915-C644E0EB305E}" type="pres">
      <dgm:prSet presAssocID="{5FBD31CC-C062-49B9-88CE-0785BEEB4A8B}" presName="dstNode" presStyleLbl="node1" presStyleIdx="0" presStyleCnt="3"/>
      <dgm:spPr/>
    </dgm:pt>
    <dgm:pt modelId="{30386A10-396D-49FA-8D05-11CAAB8B38AE}" type="pres">
      <dgm:prSet presAssocID="{BF671E5B-F06C-431D-AD66-4C625E9AF47C}" presName="text_1" presStyleLbl="node1" presStyleIdx="0" presStyleCnt="3" custScaleY="131198">
        <dgm:presLayoutVars>
          <dgm:bulletEnabled val="1"/>
        </dgm:presLayoutVars>
      </dgm:prSet>
      <dgm:spPr/>
      <dgm:t>
        <a:bodyPr/>
        <a:lstStyle/>
        <a:p>
          <a:endParaRPr lang="tr-TR"/>
        </a:p>
      </dgm:t>
    </dgm:pt>
    <dgm:pt modelId="{CBFEBFAA-7BE7-469C-974E-09204409660D}" type="pres">
      <dgm:prSet presAssocID="{BF671E5B-F06C-431D-AD66-4C625E9AF47C}" presName="accent_1" presStyleCnt="0"/>
      <dgm:spPr/>
    </dgm:pt>
    <dgm:pt modelId="{65023160-40F3-4CB9-BD63-5859AAD2F4C4}" type="pres">
      <dgm:prSet presAssocID="{BF671E5B-F06C-431D-AD66-4C625E9AF47C}" presName="accentRepeatNode" presStyleLbl="solidFgAcc1" presStyleIdx="0" presStyleCnt="3"/>
      <dgm:spPr/>
    </dgm:pt>
    <dgm:pt modelId="{AE3211DF-D00A-479F-99FF-C716AA675D57}" type="pres">
      <dgm:prSet presAssocID="{1BCA0797-053B-42E3-95E9-2AA55A5D87C0}" presName="text_2" presStyleLbl="node1" presStyleIdx="1" presStyleCnt="3" custScaleY="129928">
        <dgm:presLayoutVars>
          <dgm:bulletEnabled val="1"/>
        </dgm:presLayoutVars>
      </dgm:prSet>
      <dgm:spPr/>
      <dgm:t>
        <a:bodyPr/>
        <a:lstStyle/>
        <a:p>
          <a:endParaRPr lang="tr-TR"/>
        </a:p>
      </dgm:t>
    </dgm:pt>
    <dgm:pt modelId="{BBCD95EC-1022-4B37-914D-22E08791B9A5}" type="pres">
      <dgm:prSet presAssocID="{1BCA0797-053B-42E3-95E9-2AA55A5D87C0}" presName="accent_2" presStyleCnt="0"/>
      <dgm:spPr/>
    </dgm:pt>
    <dgm:pt modelId="{B2ECA6F9-CC4D-4BBA-B22D-6572047F8A51}" type="pres">
      <dgm:prSet presAssocID="{1BCA0797-053B-42E3-95E9-2AA55A5D87C0}" presName="accentRepeatNode" presStyleLbl="solidFgAcc1" presStyleIdx="1" presStyleCnt="3"/>
      <dgm:spPr/>
    </dgm:pt>
    <dgm:pt modelId="{7755DCA6-CC8C-49BC-AD05-E6836094FDCC}" type="pres">
      <dgm:prSet presAssocID="{40F709D5-6F13-4932-9B35-CE548E541855}" presName="text_3" presStyleLbl="node1" presStyleIdx="2" presStyleCnt="3" custScaleY="128658">
        <dgm:presLayoutVars>
          <dgm:bulletEnabled val="1"/>
        </dgm:presLayoutVars>
      </dgm:prSet>
      <dgm:spPr/>
      <dgm:t>
        <a:bodyPr/>
        <a:lstStyle/>
        <a:p>
          <a:endParaRPr lang="tr-TR"/>
        </a:p>
      </dgm:t>
    </dgm:pt>
    <dgm:pt modelId="{5CB8D0F0-1852-45C4-AC59-E78E1EAF5031}" type="pres">
      <dgm:prSet presAssocID="{40F709D5-6F13-4932-9B35-CE548E541855}" presName="accent_3" presStyleCnt="0"/>
      <dgm:spPr/>
    </dgm:pt>
    <dgm:pt modelId="{368211A1-CFF2-428A-9F39-A5B8FF25E50E}" type="pres">
      <dgm:prSet presAssocID="{40F709D5-6F13-4932-9B35-CE548E541855}" presName="accentRepeatNode" presStyleLbl="solidFgAcc1" presStyleIdx="2" presStyleCnt="3"/>
      <dgm:spPr/>
    </dgm:pt>
  </dgm:ptLst>
  <dgm:cxnLst>
    <dgm:cxn modelId="{8D8864E3-2E54-40C4-8C20-473A698FDEFD}" type="presOf" srcId="{40F709D5-6F13-4932-9B35-CE548E541855}" destId="{7755DCA6-CC8C-49BC-AD05-E6836094FDCC}" srcOrd="0" destOrd="0" presId="urn:microsoft.com/office/officeart/2008/layout/VerticalCurvedList"/>
    <dgm:cxn modelId="{1899C798-2DA5-4EC1-AD3C-26F5B0D732D6}" srcId="{5FBD31CC-C062-49B9-88CE-0785BEEB4A8B}" destId="{1BCA0797-053B-42E3-95E9-2AA55A5D87C0}" srcOrd="1" destOrd="0" parTransId="{8E941A74-29AE-4BA5-B888-5352709F91D7}" sibTransId="{D96FBDEE-2F3E-415D-A008-0F0A0F4B5243}"/>
    <dgm:cxn modelId="{A51E84DF-9629-42B1-9915-CF9439AC2342}" srcId="{5FBD31CC-C062-49B9-88CE-0785BEEB4A8B}" destId="{BF671E5B-F06C-431D-AD66-4C625E9AF47C}" srcOrd="0" destOrd="0" parTransId="{BC21019C-A9D5-4C52-B242-FCAA02395593}" sibTransId="{D0BC220F-E8AE-4F99-8944-FF3881817AD3}"/>
    <dgm:cxn modelId="{9618F3B2-75EA-4A28-B8DF-1D303ED80000}" type="presOf" srcId="{D0BC220F-E8AE-4F99-8944-FF3881817AD3}" destId="{1C960BF9-4546-478E-8DB1-A83AF31ABB19}" srcOrd="0" destOrd="0" presId="urn:microsoft.com/office/officeart/2008/layout/VerticalCurvedList"/>
    <dgm:cxn modelId="{85A6A968-7770-41D7-9735-136BCE11A2B4}" type="presOf" srcId="{5FBD31CC-C062-49B9-88CE-0785BEEB4A8B}" destId="{04A35CF6-B2D6-4E85-A2C8-137DCE9BDF84}" srcOrd="0" destOrd="0" presId="urn:microsoft.com/office/officeart/2008/layout/VerticalCurvedList"/>
    <dgm:cxn modelId="{FB86BAB6-5FAC-40D7-AD7A-768BF03A09F0}" srcId="{5FBD31CC-C062-49B9-88CE-0785BEEB4A8B}" destId="{40F709D5-6F13-4932-9B35-CE548E541855}" srcOrd="2" destOrd="0" parTransId="{25DB6EFF-D85B-4F86-A88D-47E7CE3A00D8}" sibTransId="{D2A8DB4C-74FD-4026-886C-CD39C6E6C322}"/>
    <dgm:cxn modelId="{4D44D768-8CEA-4BFC-94EB-4799DDFBF575}" type="presOf" srcId="{1BCA0797-053B-42E3-95E9-2AA55A5D87C0}" destId="{AE3211DF-D00A-479F-99FF-C716AA675D57}" srcOrd="0" destOrd="0" presId="urn:microsoft.com/office/officeart/2008/layout/VerticalCurvedList"/>
    <dgm:cxn modelId="{BA8D6B5C-45AC-4AC6-BE6F-CB92A8230E43}" type="presOf" srcId="{BF671E5B-F06C-431D-AD66-4C625E9AF47C}" destId="{30386A10-396D-49FA-8D05-11CAAB8B38AE}" srcOrd="0" destOrd="0" presId="urn:microsoft.com/office/officeart/2008/layout/VerticalCurvedList"/>
    <dgm:cxn modelId="{A4DFB599-B309-4821-8913-214CE3092768}" type="presParOf" srcId="{04A35CF6-B2D6-4E85-A2C8-137DCE9BDF84}" destId="{94815BB3-C332-4E48-80A8-66BC9C68C3EA}" srcOrd="0" destOrd="0" presId="urn:microsoft.com/office/officeart/2008/layout/VerticalCurvedList"/>
    <dgm:cxn modelId="{E7FB41B7-4F90-48F7-96E9-065CC8DA411A}" type="presParOf" srcId="{94815BB3-C332-4E48-80A8-66BC9C68C3EA}" destId="{4AC9591D-1510-4B04-9FDE-5BDBD5B260FA}" srcOrd="0" destOrd="0" presId="urn:microsoft.com/office/officeart/2008/layout/VerticalCurvedList"/>
    <dgm:cxn modelId="{2929ABD9-6BD7-47D3-AD5E-DFCB091E2D24}" type="presParOf" srcId="{4AC9591D-1510-4B04-9FDE-5BDBD5B260FA}" destId="{C08D3237-F6D2-4FB0-A4EB-C70714DACB0B}" srcOrd="0" destOrd="0" presId="urn:microsoft.com/office/officeart/2008/layout/VerticalCurvedList"/>
    <dgm:cxn modelId="{09A1DAF8-70CA-4990-96D6-1AEB457A4C58}" type="presParOf" srcId="{4AC9591D-1510-4B04-9FDE-5BDBD5B260FA}" destId="{1C960BF9-4546-478E-8DB1-A83AF31ABB19}" srcOrd="1" destOrd="0" presId="urn:microsoft.com/office/officeart/2008/layout/VerticalCurvedList"/>
    <dgm:cxn modelId="{454DE0F1-884C-4677-97BA-FD0EE18C78A2}" type="presParOf" srcId="{4AC9591D-1510-4B04-9FDE-5BDBD5B260FA}" destId="{66A5873B-B573-4BBB-BF00-3203E0C296CC}" srcOrd="2" destOrd="0" presId="urn:microsoft.com/office/officeart/2008/layout/VerticalCurvedList"/>
    <dgm:cxn modelId="{A397FCC2-DBE2-46FB-8519-C48577207DFB}" type="presParOf" srcId="{4AC9591D-1510-4B04-9FDE-5BDBD5B260FA}" destId="{748213BC-E219-42BB-9915-C644E0EB305E}" srcOrd="3" destOrd="0" presId="urn:microsoft.com/office/officeart/2008/layout/VerticalCurvedList"/>
    <dgm:cxn modelId="{EF1FCF2E-567B-4834-BD3B-A5B37FDF169C}" type="presParOf" srcId="{94815BB3-C332-4E48-80A8-66BC9C68C3EA}" destId="{30386A10-396D-49FA-8D05-11CAAB8B38AE}" srcOrd="1" destOrd="0" presId="urn:microsoft.com/office/officeart/2008/layout/VerticalCurvedList"/>
    <dgm:cxn modelId="{732CD529-5C35-4B15-AEEF-BAF761E40464}" type="presParOf" srcId="{94815BB3-C332-4E48-80A8-66BC9C68C3EA}" destId="{CBFEBFAA-7BE7-469C-974E-09204409660D}" srcOrd="2" destOrd="0" presId="urn:microsoft.com/office/officeart/2008/layout/VerticalCurvedList"/>
    <dgm:cxn modelId="{DC71476D-6262-48D1-8217-3BC3D0C815DA}" type="presParOf" srcId="{CBFEBFAA-7BE7-469C-974E-09204409660D}" destId="{65023160-40F3-4CB9-BD63-5859AAD2F4C4}" srcOrd="0" destOrd="0" presId="urn:microsoft.com/office/officeart/2008/layout/VerticalCurvedList"/>
    <dgm:cxn modelId="{57B09F5B-0B7B-4DE9-88B9-9E14811989C3}" type="presParOf" srcId="{94815BB3-C332-4E48-80A8-66BC9C68C3EA}" destId="{AE3211DF-D00A-479F-99FF-C716AA675D57}" srcOrd="3" destOrd="0" presId="urn:microsoft.com/office/officeart/2008/layout/VerticalCurvedList"/>
    <dgm:cxn modelId="{402EF346-7CE6-4A7A-B49C-A24AECF3834F}" type="presParOf" srcId="{94815BB3-C332-4E48-80A8-66BC9C68C3EA}" destId="{BBCD95EC-1022-4B37-914D-22E08791B9A5}" srcOrd="4" destOrd="0" presId="urn:microsoft.com/office/officeart/2008/layout/VerticalCurvedList"/>
    <dgm:cxn modelId="{CB8A01D8-B47C-45A8-8D61-CD5C0102D05D}" type="presParOf" srcId="{BBCD95EC-1022-4B37-914D-22E08791B9A5}" destId="{B2ECA6F9-CC4D-4BBA-B22D-6572047F8A51}" srcOrd="0" destOrd="0" presId="urn:microsoft.com/office/officeart/2008/layout/VerticalCurvedList"/>
    <dgm:cxn modelId="{CAEE7B56-757B-4CE2-9677-FAD3DEE660A6}" type="presParOf" srcId="{94815BB3-C332-4E48-80A8-66BC9C68C3EA}" destId="{7755DCA6-CC8C-49BC-AD05-E6836094FDCC}" srcOrd="5" destOrd="0" presId="urn:microsoft.com/office/officeart/2008/layout/VerticalCurvedList"/>
    <dgm:cxn modelId="{671A5F96-058B-48A3-B3E9-84084AB592D3}" type="presParOf" srcId="{94815BB3-C332-4E48-80A8-66BC9C68C3EA}" destId="{5CB8D0F0-1852-45C4-AC59-E78E1EAF5031}" srcOrd="6" destOrd="0" presId="urn:microsoft.com/office/officeart/2008/layout/VerticalCurvedList"/>
    <dgm:cxn modelId="{16BD4B16-3A49-47D9-A198-6E3944C801F3}" type="presParOf" srcId="{5CB8D0F0-1852-45C4-AC59-E78E1EAF5031}" destId="{368211A1-CFF2-428A-9F39-A5B8FF25E5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71ADA-3615-4053-8793-C5ACA55B53A3}" type="doc">
      <dgm:prSet loTypeId="urn:microsoft.com/office/officeart/2005/8/layout/target1" loCatId="relationship" qsTypeId="urn:microsoft.com/office/officeart/2005/8/quickstyle/3d1" qsCatId="3D" csTypeId="urn:microsoft.com/office/officeart/2005/8/colors/colorful4" csCatId="colorful" phldr="1"/>
      <dgm:spPr/>
      <dgm:t>
        <a:bodyPr/>
        <a:lstStyle/>
        <a:p>
          <a:endParaRPr lang="en-US"/>
        </a:p>
      </dgm:t>
    </dgm:pt>
    <dgm:pt modelId="{B42B1384-B391-404D-8812-FBFB8DD7B80A}">
      <dgm:prSet custT="1">
        <dgm:style>
          <a:lnRef idx="2">
            <a:schemeClr val="dk1"/>
          </a:lnRef>
          <a:fillRef idx="1">
            <a:schemeClr val="lt1"/>
          </a:fillRef>
          <a:effectRef idx="0">
            <a:schemeClr val="dk1"/>
          </a:effectRef>
          <a:fontRef idx="minor">
            <a:schemeClr val="dk1"/>
          </a:fontRef>
        </dgm:style>
      </dgm:prSet>
      <dgm:spPr/>
      <dgm:t>
        <a:bodyPr/>
        <a:lstStyle/>
        <a:p>
          <a:endParaRPr lang="en-US" sz="2000" b="0" dirty="0">
            <a:latin typeface="Raleway" panose="020B0503030101060003" pitchFamily="34" charset="0"/>
          </a:endParaRPr>
        </a:p>
      </dgm:t>
    </dgm:pt>
    <dgm:pt modelId="{FCC30FF3-181A-42D6-9763-799A4BD10404}" type="parTrans" cxnId="{DBB90A59-4F2D-482D-9877-96C689FF7AFD}">
      <dgm:prSet/>
      <dgm:spPr/>
      <dgm:t>
        <a:bodyPr/>
        <a:lstStyle/>
        <a:p>
          <a:endParaRPr lang="en-US"/>
        </a:p>
      </dgm:t>
    </dgm:pt>
    <dgm:pt modelId="{ED591848-E191-440F-A144-31279E660920}" type="sibTrans" cxnId="{DBB90A59-4F2D-482D-9877-96C689FF7AFD}">
      <dgm:prSet/>
      <dgm:spPr/>
      <dgm:t>
        <a:bodyPr/>
        <a:lstStyle/>
        <a:p>
          <a:endParaRPr lang="en-US"/>
        </a:p>
      </dgm:t>
    </dgm:pt>
    <dgm:pt modelId="{4E995DF6-77E9-4E46-AC14-9D69DC27DFDB}">
      <dgm:prSet custT="1">
        <dgm:style>
          <a:lnRef idx="2">
            <a:schemeClr val="dk1"/>
          </a:lnRef>
          <a:fillRef idx="1">
            <a:schemeClr val="lt1"/>
          </a:fillRef>
          <a:effectRef idx="0">
            <a:schemeClr val="dk1"/>
          </a:effectRef>
          <a:fontRef idx="minor">
            <a:schemeClr val="dk1"/>
          </a:fontRef>
        </dgm:style>
      </dgm:prSet>
      <dgm:spPr/>
      <dgm:t>
        <a:bodyPr/>
        <a:lstStyle/>
        <a:p>
          <a:r>
            <a:rPr lang="tr-TR" sz="2000" b="0" i="0" dirty="0" smtClean="0">
              <a:latin typeface="Raleway SemiBold" panose="020B0503030101060003" pitchFamily="34" charset="0"/>
              <a:cs typeface="Times New Roman" panose="02020603050405020304" pitchFamily="18" charset="0"/>
            </a:rPr>
            <a:t>Uyku sorunları (uykuya dalmada güçlük, kâbuslar görme, uyanmak istememe, uyku düzenin bozulması)</a:t>
          </a:r>
          <a:endParaRPr lang="en-US" sz="2000" b="0" dirty="0">
            <a:latin typeface="Raleway" panose="020B0503030101060003" pitchFamily="34" charset="0"/>
            <a:cs typeface="Times New Roman" panose="02020603050405020304" pitchFamily="18" charset="0"/>
          </a:endParaRPr>
        </a:p>
      </dgm:t>
    </dgm:pt>
    <dgm:pt modelId="{262C4392-5CA5-4D21-B629-D33F396A052E}" type="parTrans" cxnId="{FC20B583-31C5-4B5C-B357-701F2562CE3A}">
      <dgm:prSet/>
      <dgm:spPr/>
      <dgm:t>
        <a:bodyPr/>
        <a:lstStyle/>
        <a:p>
          <a:endParaRPr lang="en-US"/>
        </a:p>
      </dgm:t>
    </dgm:pt>
    <dgm:pt modelId="{1B1A2138-5C8C-4E6B-95BE-E4D41C69346D}" type="sibTrans" cxnId="{FC20B583-31C5-4B5C-B357-701F2562CE3A}">
      <dgm:prSet/>
      <dgm:spPr/>
      <dgm:t>
        <a:bodyPr/>
        <a:lstStyle/>
        <a:p>
          <a:endParaRPr lang="en-US"/>
        </a:p>
      </dgm:t>
    </dgm:pt>
    <dgm:pt modelId="{A06BECF1-F038-4704-803B-51BE1FA2A909}">
      <dgm:prSet custT="1"/>
      <dgm:spPr/>
      <dgm:t>
        <a:bodyPr/>
        <a:lstStyle/>
        <a:p>
          <a:endParaRPr lang="en-US" sz="2000" b="0" dirty="0">
            <a:latin typeface="Raleway" panose="020B0503030101060003" pitchFamily="34" charset="0"/>
            <a:cs typeface="Times New Roman" panose="02020603050405020304" pitchFamily="18" charset="0"/>
          </a:endParaRPr>
        </a:p>
      </dgm:t>
    </dgm:pt>
    <dgm:pt modelId="{47324A7E-32E1-4FDB-AF20-439CEC23F42B}" type="sibTrans" cxnId="{9F3C5213-9202-4586-9D87-1F398A790381}">
      <dgm:prSet/>
      <dgm:spPr/>
      <dgm:t>
        <a:bodyPr/>
        <a:lstStyle/>
        <a:p>
          <a:endParaRPr lang="en-US"/>
        </a:p>
      </dgm:t>
    </dgm:pt>
    <dgm:pt modelId="{7911EC34-07E9-4176-9410-F6A8301872FF}" type="parTrans" cxnId="{9F3C5213-9202-4586-9D87-1F398A790381}">
      <dgm:prSet/>
      <dgm:spPr/>
      <dgm:t>
        <a:bodyPr/>
        <a:lstStyle/>
        <a:p>
          <a:endParaRPr lang="en-US"/>
        </a:p>
      </dgm:t>
    </dgm:pt>
    <dgm:pt modelId="{7D640FB5-EFFF-4741-9FA2-AADCA3A661F3}">
      <dgm:prSet custT="1"/>
      <dgm:spPr/>
      <dgm:t>
        <a:bodyPr/>
        <a:lstStyle/>
        <a:p>
          <a:r>
            <a:rPr lang="tr-TR" sz="2000" b="0" i="0" smtClean="0">
              <a:latin typeface="Raleway SemiBold" panose="020B0503030101060003" pitchFamily="34" charset="0"/>
              <a:cs typeface="Times New Roman" panose="02020603050405020304" pitchFamily="18" charset="0"/>
            </a:rPr>
            <a:t>Öfke, endişe, suçluluk, korku hissetme</a:t>
          </a:r>
          <a:endParaRPr lang="en-US" sz="2000" b="0" i="0" dirty="0">
            <a:latin typeface="Raleway SemiBold" panose="020B0503030101060003" pitchFamily="34" charset="0"/>
            <a:cs typeface="Times New Roman" panose="02020603050405020304" pitchFamily="18" charset="0"/>
          </a:endParaRPr>
        </a:p>
      </dgm:t>
    </dgm:pt>
    <dgm:pt modelId="{E62E95F0-694D-42C0-ABFB-0966166D7DDC}" type="parTrans" cxnId="{239AB4C6-D241-4293-8E03-97358FE50D5E}">
      <dgm:prSet/>
      <dgm:spPr/>
      <dgm:t>
        <a:bodyPr/>
        <a:lstStyle/>
        <a:p>
          <a:endParaRPr lang="tr-TR"/>
        </a:p>
      </dgm:t>
    </dgm:pt>
    <dgm:pt modelId="{9F0C6B7A-63CB-41EF-A24D-3AF43187CADA}" type="sibTrans" cxnId="{239AB4C6-D241-4293-8E03-97358FE50D5E}">
      <dgm:prSet/>
      <dgm:spPr/>
      <dgm:t>
        <a:bodyPr/>
        <a:lstStyle/>
        <a:p>
          <a:endParaRPr lang="tr-TR"/>
        </a:p>
      </dgm:t>
    </dgm:pt>
    <dgm:pt modelId="{73EDE7CF-CCD0-47C7-8BC0-5C6EADAE7C86}">
      <dgm:prSet custT="1"/>
      <dgm:spPr/>
      <dgm:t>
        <a:bodyPr/>
        <a:lstStyle/>
        <a:p>
          <a:r>
            <a:rPr lang="tr-TR" sz="2000" b="0" i="0" smtClean="0">
              <a:latin typeface="Raleway SemiBold" panose="020B0503030101060003" pitchFamily="34" charset="0"/>
              <a:cs typeface="Times New Roman" panose="02020603050405020304" pitchFamily="18" charset="0"/>
            </a:rPr>
            <a:t>Ayrılma kaygıları</a:t>
          </a:r>
          <a:endParaRPr lang="en-US" sz="2000" b="0" i="0" dirty="0">
            <a:latin typeface="Raleway SemiBold" panose="020B0503030101060003" pitchFamily="34" charset="0"/>
            <a:cs typeface="Times New Roman" panose="02020603050405020304" pitchFamily="18" charset="0"/>
          </a:endParaRPr>
        </a:p>
      </dgm:t>
    </dgm:pt>
    <dgm:pt modelId="{1D7ADE09-83DC-4A0E-973F-D77635123D89}" type="parTrans" cxnId="{967895B4-B112-4820-98D5-C5710B425904}">
      <dgm:prSet/>
      <dgm:spPr/>
      <dgm:t>
        <a:bodyPr/>
        <a:lstStyle/>
        <a:p>
          <a:endParaRPr lang="tr-TR"/>
        </a:p>
      </dgm:t>
    </dgm:pt>
    <dgm:pt modelId="{5FCFE7E7-7DC4-46F3-8705-9C098179B9CD}" type="sibTrans" cxnId="{967895B4-B112-4820-98D5-C5710B425904}">
      <dgm:prSet/>
      <dgm:spPr/>
      <dgm:t>
        <a:bodyPr/>
        <a:lstStyle/>
        <a:p>
          <a:endParaRPr lang="tr-TR"/>
        </a:p>
      </dgm:t>
    </dgm:pt>
    <dgm:pt modelId="{68902475-0594-420B-84F5-E0E480598C4A}">
      <dgm:prSet custT="1"/>
      <dgm:spPr/>
      <dgm:t>
        <a:bodyPr/>
        <a:lstStyle/>
        <a:p>
          <a:r>
            <a:rPr lang="tr-TR" sz="2000" b="0" i="0" smtClean="0">
              <a:latin typeface="Raleway SemiBold" panose="020B0503030101060003" pitchFamily="34" charset="0"/>
              <a:cs typeface="Times New Roman" panose="02020603050405020304" pitchFamily="18" charset="0"/>
            </a:rPr>
            <a:t>Tekrarlayan oyunlar</a:t>
          </a:r>
          <a:endParaRPr lang="en-US" sz="2000" b="0" i="0" dirty="0">
            <a:latin typeface="Raleway SemiBold" panose="020B0503030101060003" pitchFamily="34" charset="0"/>
            <a:cs typeface="Times New Roman" panose="02020603050405020304" pitchFamily="18" charset="0"/>
          </a:endParaRPr>
        </a:p>
      </dgm:t>
    </dgm:pt>
    <dgm:pt modelId="{3742805C-27B3-486D-B5F9-527154398E3E}" type="parTrans" cxnId="{7FEA571D-8040-4F48-8267-F5A21E6BB32B}">
      <dgm:prSet/>
      <dgm:spPr/>
      <dgm:t>
        <a:bodyPr/>
        <a:lstStyle/>
        <a:p>
          <a:endParaRPr lang="tr-TR"/>
        </a:p>
      </dgm:t>
    </dgm:pt>
    <dgm:pt modelId="{7DE5B710-B46F-433D-BDD3-BD0D2EDA7D4B}" type="sibTrans" cxnId="{7FEA571D-8040-4F48-8267-F5A21E6BB32B}">
      <dgm:prSet/>
      <dgm:spPr/>
      <dgm:t>
        <a:bodyPr/>
        <a:lstStyle/>
        <a:p>
          <a:endParaRPr lang="tr-TR"/>
        </a:p>
      </dgm:t>
    </dgm:pt>
    <dgm:pt modelId="{701D04E5-6BD0-4688-95C1-148A5588A738}">
      <dgm:prSet custT="1"/>
      <dgm:spPr/>
      <dgm:t>
        <a:bodyPr/>
        <a:lstStyle/>
        <a:p>
          <a:r>
            <a:rPr lang="tr-TR" sz="2000" b="0" i="0" smtClean="0">
              <a:latin typeface="Raleway SemiBold" panose="020B0503030101060003" pitchFamily="34" charset="0"/>
              <a:cs typeface="Times New Roman" panose="02020603050405020304" pitchFamily="18" charset="0"/>
            </a:rPr>
            <a:t>Oyun oynamama ve/veya oyun oynama isteğinde azalma</a:t>
          </a:r>
          <a:endParaRPr lang="en-US" sz="2000" b="0" i="0" dirty="0">
            <a:latin typeface="Raleway SemiBold" panose="020B0503030101060003" pitchFamily="34" charset="0"/>
            <a:cs typeface="Times New Roman" panose="02020603050405020304" pitchFamily="18" charset="0"/>
          </a:endParaRPr>
        </a:p>
      </dgm:t>
    </dgm:pt>
    <dgm:pt modelId="{A9B901F5-AA7E-4FEB-AD9D-188BD3352329}" type="parTrans" cxnId="{98911D64-A0FC-4BCA-B61F-BF992A995386}">
      <dgm:prSet/>
      <dgm:spPr/>
      <dgm:t>
        <a:bodyPr/>
        <a:lstStyle/>
        <a:p>
          <a:endParaRPr lang="tr-TR"/>
        </a:p>
      </dgm:t>
    </dgm:pt>
    <dgm:pt modelId="{119FAC4E-E572-4665-8921-2057F5B6C152}" type="sibTrans" cxnId="{98911D64-A0FC-4BCA-B61F-BF992A995386}">
      <dgm:prSet/>
      <dgm:spPr/>
      <dgm:t>
        <a:bodyPr/>
        <a:lstStyle/>
        <a:p>
          <a:endParaRPr lang="tr-TR"/>
        </a:p>
      </dgm:t>
    </dgm:pt>
    <dgm:pt modelId="{75EAF4A1-F57D-4DD9-AD77-CDB06C5BB9C7}">
      <dgm:prSet custT="1"/>
      <dgm:spPr/>
      <dgm:t>
        <a:bodyPr/>
        <a:lstStyle/>
        <a:p>
          <a:r>
            <a:rPr lang="tr-TR" sz="2000" b="0" i="0" dirty="0" smtClean="0">
              <a:latin typeface="Raleway SemiBold" panose="020B0503030101060003" pitchFamily="34" charset="0"/>
              <a:cs typeface="Times New Roman" panose="02020603050405020304" pitchFamily="18" charset="0"/>
            </a:rPr>
            <a:t>Sürekli terör yaşantısıyla ilgili sorular sorma</a:t>
          </a:r>
          <a:endParaRPr lang="en-US" sz="2000" b="0" i="0" dirty="0">
            <a:latin typeface="Raleway SemiBold" panose="020B0503030101060003" pitchFamily="34" charset="0"/>
            <a:cs typeface="Times New Roman" panose="02020603050405020304" pitchFamily="18" charset="0"/>
          </a:endParaRPr>
        </a:p>
      </dgm:t>
    </dgm:pt>
    <dgm:pt modelId="{0E9C75CB-8C9B-4D98-B513-F269B7A8B2B0}" type="parTrans" cxnId="{E243E5DB-3E2A-4AEF-AF45-82C61654681D}">
      <dgm:prSet/>
      <dgm:spPr/>
      <dgm:t>
        <a:bodyPr/>
        <a:lstStyle/>
        <a:p>
          <a:endParaRPr lang="tr-TR"/>
        </a:p>
      </dgm:t>
    </dgm:pt>
    <dgm:pt modelId="{63A32455-FFE7-4DC5-8E8A-0FF4A18A80D7}" type="sibTrans" cxnId="{E243E5DB-3E2A-4AEF-AF45-82C61654681D}">
      <dgm:prSet/>
      <dgm:spPr/>
      <dgm:t>
        <a:bodyPr/>
        <a:lstStyle/>
        <a:p>
          <a:endParaRPr lang="tr-TR"/>
        </a:p>
      </dgm:t>
    </dgm:pt>
    <dgm:pt modelId="{CC41E306-75EB-4661-A5CB-F30AEAAE17E4}" type="pres">
      <dgm:prSet presAssocID="{90971ADA-3615-4053-8793-C5ACA55B53A3}" presName="composite" presStyleCnt="0">
        <dgm:presLayoutVars>
          <dgm:chMax val="5"/>
          <dgm:dir/>
          <dgm:resizeHandles val="exact"/>
        </dgm:presLayoutVars>
      </dgm:prSet>
      <dgm:spPr/>
      <dgm:t>
        <a:bodyPr/>
        <a:lstStyle/>
        <a:p>
          <a:endParaRPr lang="tr-TR"/>
        </a:p>
      </dgm:t>
    </dgm:pt>
    <dgm:pt modelId="{60F58962-8E4D-49BA-8CAE-4E18D076DBDD}" type="pres">
      <dgm:prSet presAssocID="{B42B1384-B391-404D-8812-FBFB8DD7B80A}" presName="circle1" presStyleLbl="lnNode1" presStyleIdx="0" presStyleCnt="1"/>
      <dgm:spPr/>
    </dgm:pt>
    <dgm:pt modelId="{7E65CCA9-8757-4DCD-BEAB-07B953F3B796}" type="pres">
      <dgm:prSet presAssocID="{B42B1384-B391-404D-8812-FBFB8DD7B80A}" presName="text1" presStyleLbl="revTx" presStyleIdx="0" presStyleCnt="1" custScaleX="250423" custScaleY="187898" custLinFactNeighborX="88160" custLinFactNeighborY="9899">
        <dgm:presLayoutVars>
          <dgm:bulletEnabled val="1"/>
        </dgm:presLayoutVars>
      </dgm:prSet>
      <dgm:spPr/>
      <dgm:t>
        <a:bodyPr/>
        <a:lstStyle/>
        <a:p>
          <a:endParaRPr lang="tr-TR"/>
        </a:p>
      </dgm:t>
    </dgm:pt>
    <dgm:pt modelId="{B9C0C494-B7CA-46E1-9F9B-9161574A9133}" type="pres">
      <dgm:prSet presAssocID="{B42B1384-B391-404D-8812-FBFB8DD7B80A}" presName="line1" presStyleLbl="callout" presStyleIdx="0" presStyleCnt="2"/>
      <dgm:spPr/>
    </dgm:pt>
    <dgm:pt modelId="{195EA5DB-59B7-49ED-8DA5-432031441E7C}" type="pres">
      <dgm:prSet presAssocID="{B42B1384-B391-404D-8812-FBFB8DD7B80A}" presName="d1" presStyleLbl="callout" presStyleIdx="1" presStyleCnt="2"/>
      <dgm:spPr/>
    </dgm:pt>
  </dgm:ptLst>
  <dgm:cxnLst>
    <dgm:cxn modelId="{A54688BD-21FE-4169-854C-C4F86113BA97}" type="presOf" srcId="{7D640FB5-EFFF-4741-9FA2-AADCA3A661F3}" destId="{7E65CCA9-8757-4DCD-BEAB-07B953F3B796}" srcOrd="0" destOrd="2" presId="urn:microsoft.com/office/officeart/2005/8/layout/target1"/>
    <dgm:cxn modelId="{EECE7C47-52F6-400F-B02D-199EDAB70B2D}" type="presOf" srcId="{A06BECF1-F038-4704-803B-51BE1FA2A909}" destId="{7E65CCA9-8757-4DCD-BEAB-07B953F3B796}" srcOrd="0" destOrd="7" presId="urn:microsoft.com/office/officeart/2005/8/layout/target1"/>
    <dgm:cxn modelId="{7FEA571D-8040-4F48-8267-F5A21E6BB32B}" srcId="{B42B1384-B391-404D-8812-FBFB8DD7B80A}" destId="{68902475-0594-420B-84F5-E0E480598C4A}" srcOrd="3" destOrd="0" parTransId="{3742805C-27B3-486D-B5F9-527154398E3E}" sibTransId="{7DE5B710-B46F-433D-BDD3-BD0D2EDA7D4B}"/>
    <dgm:cxn modelId="{952F86C4-54B7-4FA8-A704-9003E5683AF6}" type="presOf" srcId="{75EAF4A1-F57D-4DD9-AD77-CDB06C5BB9C7}" destId="{7E65CCA9-8757-4DCD-BEAB-07B953F3B796}" srcOrd="0" destOrd="6" presId="urn:microsoft.com/office/officeart/2005/8/layout/target1"/>
    <dgm:cxn modelId="{98911D64-A0FC-4BCA-B61F-BF992A995386}" srcId="{B42B1384-B391-404D-8812-FBFB8DD7B80A}" destId="{701D04E5-6BD0-4688-95C1-148A5588A738}" srcOrd="4" destOrd="0" parTransId="{A9B901F5-AA7E-4FEB-AD9D-188BD3352329}" sibTransId="{119FAC4E-E572-4665-8921-2057F5B6C152}"/>
    <dgm:cxn modelId="{967895B4-B112-4820-98D5-C5710B425904}" srcId="{B42B1384-B391-404D-8812-FBFB8DD7B80A}" destId="{73EDE7CF-CCD0-47C7-8BC0-5C6EADAE7C86}" srcOrd="2" destOrd="0" parTransId="{1D7ADE09-83DC-4A0E-973F-D77635123D89}" sibTransId="{5FCFE7E7-7DC4-46F3-8705-9C098179B9CD}"/>
    <dgm:cxn modelId="{239AB4C6-D241-4293-8E03-97358FE50D5E}" srcId="{B42B1384-B391-404D-8812-FBFB8DD7B80A}" destId="{7D640FB5-EFFF-4741-9FA2-AADCA3A661F3}" srcOrd="1" destOrd="0" parTransId="{E62E95F0-694D-42C0-ABFB-0966166D7DDC}" sibTransId="{9F0C6B7A-63CB-41EF-A24D-3AF43187CADA}"/>
    <dgm:cxn modelId="{BBDE19CC-E909-49B5-B664-861B86E7040F}" type="presOf" srcId="{90971ADA-3615-4053-8793-C5ACA55B53A3}" destId="{CC41E306-75EB-4661-A5CB-F30AEAAE17E4}" srcOrd="0" destOrd="0" presId="urn:microsoft.com/office/officeart/2005/8/layout/target1"/>
    <dgm:cxn modelId="{DBB90A59-4F2D-482D-9877-96C689FF7AFD}" srcId="{90971ADA-3615-4053-8793-C5ACA55B53A3}" destId="{B42B1384-B391-404D-8812-FBFB8DD7B80A}" srcOrd="0" destOrd="0" parTransId="{FCC30FF3-181A-42D6-9763-799A4BD10404}" sibTransId="{ED591848-E191-440F-A144-31279E660920}"/>
    <dgm:cxn modelId="{FC20B583-31C5-4B5C-B357-701F2562CE3A}" srcId="{B42B1384-B391-404D-8812-FBFB8DD7B80A}" destId="{4E995DF6-77E9-4E46-AC14-9D69DC27DFDB}" srcOrd="0" destOrd="0" parTransId="{262C4392-5CA5-4D21-B629-D33F396A052E}" sibTransId="{1B1A2138-5C8C-4E6B-95BE-E4D41C69346D}"/>
    <dgm:cxn modelId="{9F3C5213-9202-4586-9D87-1F398A790381}" srcId="{B42B1384-B391-404D-8812-FBFB8DD7B80A}" destId="{A06BECF1-F038-4704-803B-51BE1FA2A909}" srcOrd="6" destOrd="0" parTransId="{7911EC34-07E9-4176-9410-F6A8301872FF}" sibTransId="{47324A7E-32E1-4FDB-AF20-439CEC23F42B}"/>
    <dgm:cxn modelId="{666DF915-0527-47FF-A6E8-9F2EF56AE130}" type="presOf" srcId="{4E995DF6-77E9-4E46-AC14-9D69DC27DFDB}" destId="{7E65CCA9-8757-4DCD-BEAB-07B953F3B796}" srcOrd="0" destOrd="1" presId="urn:microsoft.com/office/officeart/2005/8/layout/target1"/>
    <dgm:cxn modelId="{F95919C2-5875-43FE-ADE7-9FD88A9B102A}" type="presOf" srcId="{701D04E5-6BD0-4688-95C1-148A5588A738}" destId="{7E65CCA9-8757-4DCD-BEAB-07B953F3B796}" srcOrd="0" destOrd="5" presId="urn:microsoft.com/office/officeart/2005/8/layout/target1"/>
    <dgm:cxn modelId="{E243E5DB-3E2A-4AEF-AF45-82C61654681D}" srcId="{B42B1384-B391-404D-8812-FBFB8DD7B80A}" destId="{75EAF4A1-F57D-4DD9-AD77-CDB06C5BB9C7}" srcOrd="5" destOrd="0" parTransId="{0E9C75CB-8C9B-4D98-B513-F269B7A8B2B0}" sibTransId="{63A32455-FFE7-4DC5-8E8A-0FF4A18A80D7}"/>
    <dgm:cxn modelId="{9ED246BC-50CE-4707-AC14-FAD6063032C8}" type="presOf" srcId="{B42B1384-B391-404D-8812-FBFB8DD7B80A}" destId="{7E65CCA9-8757-4DCD-BEAB-07B953F3B796}" srcOrd="0" destOrd="0" presId="urn:microsoft.com/office/officeart/2005/8/layout/target1"/>
    <dgm:cxn modelId="{3A09FA11-A81B-45F3-A3B3-3580AAB9A2C2}" type="presOf" srcId="{68902475-0594-420B-84F5-E0E480598C4A}" destId="{7E65CCA9-8757-4DCD-BEAB-07B953F3B796}" srcOrd="0" destOrd="4" presId="urn:microsoft.com/office/officeart/2005/8/layout/target1"/>
    <dgm:cxn modelId="{9AD215A7-CD87-4A63-B7D2-F6DF5CE0B244}" type="presOf" srcId="{73EDE7CF-CCD0-47C7-8BC0-5C6EADAE7C86}" destId="{7E65CCA9-8757-4DCD-BEAB-07B953F3B796}" srcOrd="0" destOrd="3" presId="urn:microsoft.com/office/officeart/2005/8/layout/target1"/>
    <dgm:cxn modelId="{3D0C3954-874B-428A-BDB2-A8B7B0300768}" type="presParOf" srcId="{CC41E306-75EB-4661-A5CB-F30AEAAE17E4}" destId="{60F58962-8E4D-49BA-8CAE-4E18D076DBDD}" srcOrd="0" destOrd="0" presId="urn:microsoft.com/office/officeart/2005/8/layout/target1"/>
    <dgm:cxn modelId="{F7CD5A09-7ED7-4607-9A76-1E757C18545E}" type="presParOf" srcId="{CC41E306-75EB-4661-A5CB-F30AEAAE17E4}" destId="{7E65CCA9-8757-4DCD-BEAB-07B953F3B796}" srcOrd="1" destOrd="0" presId="urn:microsoft.com/office/officeart/2005/8/layout/target1"/>
    <dgm:cxn modelId="{0ACFFA40-2DB1-4661-8982-2BDCC0025318}" type="presParOf" srcId="{CC41E306-75EB-4661-A5CB-F30AEAAE17E4}" destId="{B9C0C494-B7CA-46E1-9F9B-9161574A9133}" srcOrd="2" destOrd="0" presId="urn:microsoft.com/office/officeart/2005/8/layout/target1"/>
    <dgm:cxn modelId="{C167DA77-9CCD-4FDA-9A1A-DCAC3BD514A7}" type="presParOf" srcId="{CC41E306-75EB-4661-A5CB-F30AEAAE17E4}" destId="{195EA5DB-59B7-49ED-8DA5-432031441E7C}" srcOrd="3"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2A390F-E941-4776-BF42-4AEB4486E3A3}"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8C11B799-8C96-4CF6-8692-3DF5246F06DA}">
      <dgm:prSet custT="1"/>
      <dgm:spPr/>
      <dgm:t>
        <a:bodyPr/>
        <a:lstStyle/>
        <a:p>
          <a:r>
            <a:rPr lang="tr-TR" sz="1800" dirty="0">
              <a:latin typeface="Raleway" panose="020B0503030101060003" pitchFamily="34" charset="0"/>
              <a:cs typeface="Times New Roman" panose="02020603050405020304" pitchFamily="18" charset="0"/>
            </a:rPr>
            <a:t>Gerileme Davranışları (yatak ıslatma, parmak emme, bebek konuşması vb.) </a:t>
          </a:r>
          <a:endParaRPr lang="en-US" sz="1800" dirty="0">
            <a:latin typeface="Raleway" panose="020B0503030101060003" pitchFamily="34" charset="0"/>
            <a:cs typeface="Times New Roman" panose="02020603050405020304" pitchFamily="18" charset="0"/>
          </a:endParaRPr>
        </a:p>
      </dgm:t>
    </dgm:pt>
    <dgm:pt modelId="{20595D3F-F2E4-41F3-BE94-219CA2C09189}" type="parTrans" cxnId="{1D274785-F86A-4DEE-B785-945B68AC9DFB}">
      <dgm:prSet/>
      <dgm:spPr/>
      <dgm:t>
        <a:bodyPr/>
        <a:lstStyle/>
        <a:p>
          <a:endParaRPr lang="en-US" sz="1800">
            <a:latin typeface="Times New Roman" panose="02020603050405020304" pitchFamily="18" charset="0"/>
            <a:cs typeface="Times New Roman" panose="02020603050405020304" pitchFamily="18" charset="0"/>
          </a:endParaRPr>
        </a:p>
      </dgm:t>
    </dgm:pt>
    <dgm:pt modelId="{040FA074-9A2F-47FE-AA9B-C2DEB6D0DC0A}" type="sibTrans" cxnId="{1D274785-F86A-4DEE-B785-945B68AC9DFB}">
      <dgm:prSet/>
      <dgm:spPr/>
      <dgm:t>
        <a:bodyPr/>
        <a:lstStyle/>
        <a:p>
          <a:endParaRPr lang="en-US" sz="1800">
            <a:latin typeface="Times New Roman" panose="02020603050405020304" pitchFamily="18" charset="0"/>
            <a:cs typeface="Times New Roman" panose="02020603050405020304" pitchFamily="18" charset="0"/>
          </a:endParaRPr>
        </a:p>
      </dgm:t>
    </dgm:pt>
    <dgm:pt modelId="{5FCAE24E-14AF-447D-87F4-AC0EC3DA63BB}">
      <dgm:prSet custT="1"/>
      <dgm:spPr/>
      <dgm:t>
        <a:bodyPr/>
        <a:lstStyle/>
        <a:p>
          <a:r>
            <a:rPr lang="tr-TR" sz="1800">
              <a:latin typeface="Raleway" panose="020B0503030101060003" pitchFamily="34" charset="0"/>
              <a:cs typeface="Times New Roman" panose="02020603050405020304" pitchFamily="18" charset="0"/>
            </a:rPr>
            <a:t>İştahsızlık </a:t>
          </a:r>
          <a:endParaRPr lang="en-US" sz="1800">
            <a:latin typeface="Raleway" panose="020B0503030101060003" pitchFamily="34" charset="0"/>
            <a:cs typeface="Times New Roman" panose="02020603050405020304" pitchFamily="18" charset="0"/>
          </a:endParaRPr>
        </a:p>
      </dgm:t>
    </dgm:pt>
    <dgm:pt modelId="{CBD1E0B6-358C-4D47-A4AC-3187ABB7940E}" type="parTrans" cxnId="{B687A293-7AD8-4652-B3EA-8F0528F628AC}">
      <dgm:prSet/>
      <dgm:spPr/>
      <dgm:t>
        <a:bodyPr/>
        <a:lstStyle/>
        <a:p>
          <a:endParaRPr lang="en-US" sz="1800">
            <a:latin typeface="Times New Roman" panose="02020603050405020304" pitchFamily="18" charset="0"/>
            <a:cs typeface="Times New Roman" panose="02020603050405020304" pitchFamily="18" charset="0"/>
          </a:endParaRPr>
        </a:p>
      </dgm:t>
    </dgm:pt>
    <dgm:pt modelId="{43325FC6-C3D3-4BF7-A18F-B7CAD157E9D3}" type="sibTrans" cxnId="{B687A293-7AD8-4652-B3EA-8F0528F628AC}">
      <dgm:prSet/>
      <dgm:spPr/>
      <dgm:t>
        <a:bodyPr/>
        <a:lstStyle/>
        <a:p>
          <a:endParaRPr lang="en-US" sz="1800">
            <a:latin typeface="Times New Roman" panose="02020603050405020304" pitchFamily="18" charset="0"/>
            <a:cs typeface="Times New Roman" panose="02020603050405020304" pitchFamily="18" charset="0"/>
          </a:endParaRPr>
        </a:p>
      </dgm:t>
    </dgm:pt>
    <dgm:pt modelId="{E9D9384A-1244-415D-A9BD-824CB16882CB}">
      <dgm:prSet custT="1"/>
      <dgm:spPr/>
      <dgm:t>
        <a:bodyPr/>
        <a:lstStyle/>
        <a:p>
          <a:r>
            <a:rPr lang="tr-TR" sz="1800" dirty="0">
              <a:latin typeface="Raleway" panose="020B0503030101060003" pitchFamily="34" charset="0"/>
              <a:cs typeface="Times New Roman" panose="02020603050405020304" pitchFamily="18" charset="0"/>
            </a:rPr>
            <a:t>Fiziksel </a:t>
          </a:r>
          <a:r>
            <a:rPr lang="tr-TR" sz="1800" dirty="0" smtClean="0">
              <a:latin typeface="Raleway" panose="020B0503030101060003" pitchFamily="34" charset="0"/>
              <a:cs typeface="Times New Roman" panose="02020603050405020304" pitchFamily="18" charset="0"/>
            </a:rPr>
            <a:t>Şikâyetler (baş</a:t>
          </a:r>
          <a:r>
            <a:rPr lang="tr-TR" sz="1800" dirty="0">
              <a:latin typeface="Raleway" panose="020B0503030101060003" pitchFamily="34" charset="0"/>
              <a:cs typeface="Times New Roman" panose="02020603050405020304" pitchFamily="18" charset="0"/>
            </a:rPr>
            <a:t>, karın ağrılar vb.)</a:t>
          </a:r>
          <a:endParaRPr lang="en-US" sz="1800" dirty="0">
            <a:latin typeface="Raleway" panose="020B0503030101060003" pitchFamily="34" charset="0"/>
            <a:cs typeface="Times New Roman" panose="02020603050405020304" pitchFamily="18" charset="0"/>
          </a:endParaRPr>
        </a:p>
      </dgm:t>
    </dgm:pt>
    <dgm:pt modelId="{46A1938D-8679-422E-A6BF-CBD1B9CF003D}" type="parTrans" cxnId="{E7FE6F1B-0A7F-496E-9BEB-FCFAD10D7FB8}">
      <dgm:prSet/>
      <dgm:spPr/>
      <dgm:t>
        <a:bodyPr/>
        <a:lstStyle/>
        <a:p>
          <a:endParaRPr lang="en-US" sz="1800">
            <a:latin typeface="Times New Roman" panose="02020603050405020304" pitchFamily="18" charset="0"/>
            <a:cs typeface="Times New Roman" panose="02020603050405020304" pitchFamily="18" charset="0"/>
          </a:endParaRPr>
        </a:p>
      </dgm:t>
    </dgm:pt>
    <dgm:pt modelId="{6B603A66-C8F7-49B9-BA6F-698048ACAFB8}" type="sibTrans" cxnId="{E7FE6F1B-0A7F-496E-9BEB-FCFAD10D7FB8}">
      <dgm:prSet/>
      <dgm:spPr/>
      <dgm:t>
        <a:bodyPr/>
        <a:lstStyle/>
        <a:p>
          <a:endParaRPr lang="en-US" sz="1800">
            <a:latin typeface="Times New Roman" panose="02020603050405020304" pitchFamily="18" charset="0"/>
            <a:cs typeface="Times New Roman" panose="02020603050405020304" pitchFamily="18" charset="0"/>
          </a:endParaRPr>
        </a:p>
      </dgm:t>
    </dgm:pt>
    <dgm:pt modelId="{13353E6F-D074-4A2D-BC5D-32D372B2338F}">
      <dgm:prSet custT="1"/>
      <dgm:spPr/>
      <dgm:t>
        <a:bodyPr/>
        <a:lstStyle/>
        <a:p>
          <a:r>
            <a:rPr lang="tr-TR" sz="1800" dirty="0">
              <a:latin typeface="Raleway" panose="020B0503030101060003" pitchFamily="34" charset="0"/>
              <a:cs typeface="Times New Roman" panose="02020603050405020304" pitchFamily="18" charset="0"/>
            </a:rPr>
            <a:t>Konsantre Olamama </a:t>
          </a:r>
          <a:endParaRPr lang="en-US" sz="1800" dirty="0">
            <a:latin typeface="Raleway" panose="020B0503030101060003" pitchFamily="34" charset="0"/>
            <a:cs typeface="Times New Roman" panose="02020603050405020304" pitchFamily="18" charset="0"/>
          </a:endParaRPr>
        </a:p>
      </dgm:t>
    </dgm:pt>
    <dgm:pt modelId="{11B70D50-8F0D-4E27-A67F-FA04CDE54FEA}" type="parTrans" cxnId="{B18B8DF1-B7A5-4D2E-8458-DAC1B5D6FE29}">
      <dgm:prSet/>
      <dgm:spPr/>
      <dgm:t>
        <a:bodyPr/>
        <a:lstStyle/>
        <a:p>
          <a:endParaRPr lang="en-US" sz="1800">
            <a:latin typeface="Times New Roman" panose="02020603050405020304" pitchFamily="18" charset="0"/>
            <a:cs typeface="Times New Roman" panose="02020603050405020304" pitchFamily="18" charset="0"/>
          </a:endParaRPr>
        </a:p>
      </dgm:t>
    </dgm:pt>
    <dgm:pt modelId="{C1BBD6BB-F997-4CDF-81EA-383A64E75B36}" type="sibTrans" cxnId="{B18B8DF1-B7A5-4D2E-8458-DAC1B5D6FE29}">
      <dgm:prSet/>
      <dgm:spPr/>
      <dgm:t>
        <a:bodyPr/>
        <a:lstStyle/>
        <a:p>
          <a:endParaRPr lang="en-US" sz="1800">
            <a:latin typeface="Times New Roman" panose="02020603050405020304" pitchFamily="18" charset="0"/>
            <a:cs typeface="Times New Roman" panose="02020603050405020304" pitchFamily="18" charset="0"/>
          </a:endParaRPr>
        </a:p>
      </dgm:t>
    </dgm:pt>
    <dgm:pt modelId="{2D71FAC6-02F4-4E47-BF32-D361486AB2EE}">
      <dgm:prSet custT="1"/>
      <dgm:spPr/>
      <dgm:t>
        <a:bodyPr/>
        <a:lstStyle/>
        <a:p>
          <a:r>
            <a:rPr lang="tr-TR" sz="1800">
              <a:latin typeface="Raleway" panose="020B0503030101060003" pitchFamily="34" charset="0"/>
              <a:cs typeface="Times New Roman" panose="02020603050405020304" pitchFamily="18" charset="0"/>
            </a:rPr>
            <a:t>Okula Gitmeyi Reddetme </a:t>
          </a:r>
          <a:endParaRPr lang="en-US" sz="1800">
            <a:latin typeface="Raleway" panose="020B0503030101060003" pitchFamily="34" charset="0"/>
            <a:cs typeface="Times New Roman" panose="02020603050405020304" pitchFamily="18" charset="0"/>
          </a:endParaRPr>
        </a:p>
      </dgm:t>
    </dgm:pt>
    <dgm:pt modelId="{42DFA9F4-8AEB-49C4-B9BD-4606B458CF32}" type="parTrans" cxnId="{86E40AFE-BDF7-4A58-B47C-B13DD8D9EA03}">
      <dgm:prSet/>
      <dgm:spPr/>
      <dgm:t>
        <a:bodyPr/>
        <a:lstStyle/>
        <a:p>
          <a:endParaRPr lang="en-US" sz="1800">
            <a:latin typeface="Times New Roman" panose="02020603050405020304" pitchFamily="18" charset="0"/>
            <a:cs typeface="Times New Roman" panose="02020603050405020304" pitchFamily="18" charset="0"/>
          </a:endParaRPr>
        </a:p>
      </dgm:t>
    </dgm:pt>
    <dgm:pt modelId="{28055C96-7130-44F3-8843-1CDC18776547}" type="sibTrans" cxnId="{86E40AFE-BDF7-4A58-B47C-B13DD8D9EA03}">
      <dgm:prSet/>
      <dgm:spPr/>
      <dgm:t>
        <a:bodyPr/>
        <a:lstStyle/>
        <a:p>
          <a:endParaRPr lang="en-US" sz="1800">
            <a:latin typeface="Times New Roman" panose="02020603050405020304" pitchFamily="18" charset="0"/>
            <a:cs typeface="Times New Roman" panose="02020603050405020304" pitchFamily="18" charset="0"/>
          </a:endParaRPr>
        </a:p>
      </dgm:t>
    </dgm:pt>
    <dgm:pt modelId="{4FAC2A3F-A3C5-4C64-82E1-D05FA1F71AB5}">
      <dgm:prSet custT="1"/>
      <dgm:spPr/>
      <dgm:t>
        <a:bodyPr/>
        <a:lstStyle/>
        <a:p>
          <a:r>
            <a:rPr lang="tr-TR" sz="1800" dirty="0">
              <a:latin typeface="Raleway" panose="020B0503030101060003" pitchFamily="34" charset="0"/>
              <a:cs typeface="Times New Roman" panose="02020603050405020304" pitchFamily="18" charset="0"/>
            </a:rPr>
            <a:t>Yalnız Kalma </a:t>
          </a:r>
          <a:r>
            <a:rPr lang="tr-TR" sz="1800" dirty="0" smtClean="0">
              <a:latin typeface="Raleway" panose="020B0503030101060003" pitchFamily="34" charset="0"/>
              <a:cs typeface="Times New Roman" panose="02020603050405020304" pitchFamily="18" charset="0"/>
            </a:rPr>
            <a:t>Korkusu</a:t>
          </a:r>
        </a:p>
        <a:p>
          <a:endParaRPr lang="tr-TR" sz="1800" dirty="0">
            <a:latin typeface="Raleway" panose="020B0503030101060003" pitchFamily="34" charset="0"/>
            <a:cs typeface="Times New Roman" panose="02020603050405020304" pitchFamily="18" charset="0"/>
          </a:endParaRPr>
        </a:p>
        <a:p>
          <a:r>
            <a:rPr lang="tr-TR" sz="1800" dirty="0">
              <a:latin typeface="Raleway" panose="020B0503030101060003" pitchFamily="34" charset="0"/>
              <a:cs typeface="Times New Roman" panose="02020603050405020304" pitchFamily="18" charset="0"/>
            </a:rPr>
            <a:t>Güvenlik Kaygıları </a:t>
          </a:r>
          <a:endParaRPr lang="en-US" sz="1800" dirty="0">
            <a:latin typeface="Raleway" panose="020B0503030101060003" pitchFamily="34" charset="0"/>
            <a:cs typeface="Times New Roman" panose="02020603050405020304" pitchFamily="18" charset="0"/>
          </a:endParaRPr>
        </a:p>
      </dgm:t>
    </dgm:pt>
    <dgm:pt modelId="{303C98E8-0078-4D5A-9D74-7CAABDB30675}" type="parTrans" cxnId="{1A3BEB3A-D46B-45E0-93EB-BD5BA31AB5D2}">
      <dgm:prSet/>
      <dgm:spPr/>
      <dgm:t>
        <a:bodyPr/>
        <a:lstStyle/>
        <a:p>
          <a:endParaRPr lang="en-US" sz="1800">
            <a:latin typeface="Times New Roman" panose="02020603050405020304" pitchFamily="18" charset="0"/>
            <a:cs typeface="Times New Roman" panose="02020603050405020304" pitchFamily="18" charset="0"/>
          </a:endParaRPr>
        </a:p>
      </dgm:t>
    </dgm:pt>
    <dgm:pt modelId="{47E7EB19-78AA-438A-A1BB-3527133481E6}" type="sibTrans" cxnId="{1A3BEB3A-D46B-45E0-93EB-BD5BA31AB5D2}">
      <dgm:prSet/>
      <dgm:spPr/>
      <dgm:t>
        <a:bodyPr/>
        <a:lstStyle/>
        <a:p>
          <a:endParaRPr lang="en-US" sz="1800">
            <a:latin typeface="Times New Roman" panose="02020603050405020304" pitchFamily="18" charset="0"/>
            <a:cs typeface="Times New Roman" panose="02020603050405020304" pitchFamily="18" charset="0"/>
          </a:endParaRPr>
        </a:p>
      </dgm:t>
    </dgm:pt>
    <dgm:pt modelId="{16E2FB19-16F7-4A42-866E-EF1A58A249D6}">
      <dgm:prSet custT="1"/>
      <dgm:spPr/>
      <dgm:t>
        <a:bodyPr/>
        <a:lstStyle/>
        <a:p>
          <a:r>
            <a:rPr lang="tr-TR" sz="1800" dirty="0">
              <a:latin typeface="Raleway" panose="020B0503030101060003" pitchFamily="34" charset="0"/>
              <a:cs typeface="Times New Roman" panose="02020603050405020304" pitchFamily="18" charset="0"/>
            </a:rPr>
            <a:t>Suçluluk </a:t>
          </a:r>
          <a:r>
            <a:rPr lang="tr-TR" sz="1800" dirty="0" smtClean="0">
              <a:latin typeface="Raleway" panose="020B0503030101060003" pitchFamily="34" charset="0"/>
              <a:cs typeface="Times New Roman" panose="02020603050405020304" pitchFamily="18" charset="0"/>
            </a:rPr>
            <a:t>Duyguları </a:t>
          </a:r>
          <a:endParaRPr lang="en-US" sz="1800" dirty="0">
            <a:latin typeface="Raleway" panose="020B0503030101060003" pitchFamily="34" charset="0"/>
            <a:cs typeface="Times New Roman" panose="02020603050405020304" pitchFamily="18" charset="0"/>
          </a:endParaRPr>
        </a:p>
      </dgm:t>
    </dgm:pt>
    <dgm:pt modelId="{EC6F7AEE-926D-4287-8422-7EEAAD665115}" type="parTrans" cxnId="{2282D89A-901C-483F-9F66-CFA1112F1632}">
      <dgm:prSet/>
      <dgm:spPr/>
      <dgm:t>
        <a:bodyPr/>
        <a:lstStyle/>
        <a:p>
          <a:endParaRPr lang="en-US" sz="1800">
            <a:latin typeface="Times New Roman" panose="02020603050405020304" pitchFamily="18" charset="0"/>
            <a:cs typeface="Times New Roman" panose="02020603050405020304" pitchFamily="18" charset="0"/>
          </a:endParaRPr>
        </a:p>
      </dgm:t>
    </dgm:pt>
    <dgm:pt modelId="{506523DB-30EB-472C-8505-E4D2F0047767}" type="sibTrans" cxnId="{2282D89A-901C-483F-9F66-CFA1112F1632}">
      <dgm:prSet/>
      <dgm:spPr/>
      <dgm:t>
        <a:bodyPr/>
        <a:lstStyle/>
        <a:p>
          <a:endParaRPr lang="en-US" sz="1800">
            <a:latin typeface="Times New Roman" panose="02020603050405020304" pitchFamily="18" charset="0"/>
            <a:cs typeface="Times New Roman" panose="02020603050405020304" pitchFamily="18" charset="0"/>
          </a:endParaRPr>
        </a:p>
      </dgm:t>
    </dgm:pt>
    <dgm:pt modelId="{9C04727A-5A39-4B67-92DC-658376D5026A}">
      <dgm:prSet/>
      <dgm:spPr/>
      <dgm:t>
        <a:bodyPr/>
        <a:lstStyle/>
        <a:p>
          <a:endParaRPr lang="en-US"/>
        </a:p>
      </dgm:t>
    </dgm:pt>
    <dgm:pt modelId="{4603A968-5BE0-4CAA-B0AA-65BB97A41040}" type="parTrans" cxnId="{2C31CB51-C8AD-491B-A5D7-C5ADB06A1BDE}">
      <dgm:prSet/>
      <dgm:spPr/>
      <dgm:t>
        <a:bodyPr/>
        <a:lstStyle/>
        <a:p>
          <a:endParaRPr lang="en-US" sz="1800">
            <a:latin typeface="Times New Roman" panose="02020603050405020304" pitchFamily="18" charset="0"/>
            <a:cs typeface="Times New Roman" panose="02020603050405020304" pitchFamily="18" charset="0"/>
          </a:endParaRPr>
        </a:p>
      </dgm:t>
    </dgm:pt>
    <dgm:pt modelId="{608C21F8-8224-44A4-AAA8-80178AF81474}" type="sibTrans" cxnId="{2C31CB51-C8AD-491B-A5D7-C5ADB06A1BDE}">
      <dgm:prSet/>
      <dgm:spPr/>
      <dgm:t>
        <a:bodyPr/>
        <a:lstStyle/>
        <a:p>
          <a:endParaRPr lang="en-US" sz="1800">
            <a:latin typeface="Times New Roman" panose="02020603050405020304" pitchFamily="18" charset="0"/>
            <a:cs typeface="Times New Roman" panose="02020603050405020304" pitchFamily="18" charset="0"/>
          </a:endParaRPr>
        </a:p>
      </dgm:t>
    </dgm:pt>
    <dgm:pt modelId="{8E0A5C97-CA0B-490C-A9C0-37D062DEF2E2}">
      <dgm:prSet/>
      <dgm:spPr/>
      <dgm:t>
        <a:bodyPr/>
        <a:lstStyle/>
        <a:p>
          <a:endParaRPr lang="en-US"/>
        </a:p>
      </dgm:t>
    </dgm:pt>
    <dgm:pt modelId="{C9F2B28B-67D4-4BEF-AC37-6D47A15E30AA}" type="parTrans" cxnId="{14630393-4161-495B-8727-C274B6F3F90A}">
      <dgm:prSet/>
      <dgm:spPr/>
      <dgm:t>
        <a:bodyPr/>
        <a:lstStyle/>
        <a:p>
          <a:endParaRPr lang="en-US" sz="1800">
            <a:latin typeface="Times New Roman" panose="02020603050405020304" pitchFamily="18" charset="0"/>
            <a:cs typeface="Times New Roman" panose="02020603050405020304" pitchFamily="18" charset="0"/>
          </a:endParaRPr>
        </a:p>
      </dgm:t>
    </dgm:pt>
    <dgm:pt modelId="{D8C13214-3E8D-45F9-9CCA-1865EF47639A}" type="sibTrans" cxnId="{14630393-4161-495B-8727-C274B6F3F90A}">
      <dgm:prSet/>
      <dgm:spPr/>
      <dgm:t>
        <a:bodyPr/>
        <a:lstStyle/>
        <a:p>
          <a:endParaRPr lang="en-US" sz="1800">
            <a:latin typeface="Times New Roman" panose="02020603050405020304" pitchFamily="18" charset="0"/>
            <a:cs typeface="Times New Roman" panose="02020603050405020304" pitchFamily="18" charset="0"/>
          </a:endParaRPr>
        </a:p>
      </dgm:t>
    </dgm:pt>
    <dgm:pt modelId="{9DD8190D-ECF7-4214-B6D4-0D97017AFC02}" type="pres">
      <dgm:prSet presAssocID="{D52A390F-E941-4776-BF42-4AEB4486E3A3}" presName="compositeShape" presStyleCnt="0">
        <dgm:presLayoutVars>
          <dgm:chMax val="7"/>
          <dgm:dir/>
          <dgm:resizeHandles val="exact"/>
        </dgm:presLayoutVars>
      </dgm:prSet>
      <dgm:spPr/>
      <dgm:t>
        <a:bodyPr/>
        <a:lstStyle/>
        <a:p>
          <a:endParaRPr lang="tr-TR"/>
        </a:p>
      </dgm:t>
    </dgm:pt>
    <dgm:pt modelId="{DF5D177B-647B-4085-BD8D-BBB16B2E076E}" type="pres">
      <dgm:prSet presAssocID="{8C11B799-8C96-4CF6-8692-3DF5246F06DA}" presName="circ1" presStyleLbl="vennNode1" presStyleIdx="0" presStyleCnt="7"/>
      <dgm:spPr/>
    </dgm:pt>
    <dgm:pt modelId="{98822CB4-86ED-4D67-B2F5-8331C07638ED}" type="pres">
      <dgm:prSet presAssocID="{8C11B799-8C96-4CF6-8692-3DF5246F06DA}" presName="circ1Tx" presStyleLbl="revTx" presStyleIdx="0" presStyleCnt="0" custScaleX="145600">
        <dgm:presLayoutVars>
          <dgm:chMax val="0"/>
          <dgm:chPref val="0"/>
          <dgm:bulletEnabled val="1"/>
        </dgm:presLayoutVars>
      </dgm:prSet>
      <dgm:spPr/>
      <dgm:t>
        <a:bodyPr/>
        <a:lstStyle/>
        <a:p>
          <a:endParaRPr lang="tr-TR"/>
        </a:p>
      </dgm:t>
    </dgm:pt>
    <dgm:pt modelId="{3B9B1C08-167A-42BC-8DF8-19E660FF8E0D}" type="pres">
      <dgm:prSet presAssocID="{5FCAE24E-14AF-447D-87F4-AC0EC3DA63BB}" presName="circ2" presStyleLbl="vennNode1" presStyleIdx="1" presStyleCnt="7"/>
      <dgm:spPr/>
    </dgm:pt>
    <dgm:pt modelId="{E588627F-52CF-4BE5-A98C-27B9B2201F61}" type="pres">
      <dgm:prSet presAssocID="{5FCAE24E-14AF-447D-87F4-AC0EC3DA63BB}" presName="circ2Tx" presStyleLbl="revTx" presStyleIdx="0" presStyleCnt="0">
        <dgm:presLayoutVars>
          <dgm:chMax val="0"/>
          <dgm:chPref val="0"/>
          <dgm:bulletEnabled val="1"/>
        </dgm:presLayoutVars>
      </dgm:prSet>
      <dgm:spPr/>
      <dgm:t>
        <a:bodyPr/>
        <a:lstStyle/>
        <a:p>
          <a:endParaRPr lang="tr-TR"/>
        </a:p>
      </dgm:t>
    </dgm:pt>
    <dgm:pt modelId="{98DD9EDF-CE52-4959-AAC7-53987668FB34}" type="pres">
      <dgm:prSet presAssocID="{E9D9384A-1244-415D-A9BD-824CB16882CB}" presName="circ3" presStyleLbl="vennNode1" presStyleIdx="2" presStyleCnt="7"/>
      <dgm:spPr/>
    </dgm:pt>
    <dgm:pt modelId="{73647696-21F7-4D0C-A28F-AE946C8CB6A4}" type="pres">
      <dgm:prSet presAssocID="{E9D9384A-1244-415D-A9BD-824CB16882CB}" presName="circ3Tx" presStyleLbl="revTx" presStyleIdx="0" presStyleCnt="0" custScaleX="139190" custLinFactNeighborX="13791">
        <dgm:presLayoutVars>
          <dgm:chMax val="0"/>
          <dgm:chPref val="0"/>
          <dgm:bulletEnabled val="1"/>
        </dgm:presLayoutVars>
      </dgm:prSet>
      <dgm:spPr/>
      <dgm:t>
        <a:bodyPr/>
        <a:lstStyle/>
        <a:p>
          <a:endParaRPr lang="tr-TR"/>
        </a:p>
      </dgm:t>
    </dgm:pt>
    <dgm:pt modelId="{DDC52F16-A507-4ADD-9A37-D518E96FAD41}" type="pres">
      <dgm:prSet presAssocID="{13353E6F-D074-4A2D-BC5D-32D372B2338F}" presName="circ4" presStyleLbl="vennNode1" presStyleIdx="3" presStyleCnt="7"/>
      <dgm:spPr/>
    </dgm:pt>
    <dgm:pt modelId="{4EB6C02C-887E-48B4-95D9-120939E19085}" type="pres">
      <dgm:prSet presAssocID="{13353E6F-D074-4A2D-BC5D-32D372B2338F}" presName="circ4Tx" presStyleLbl="revTx" presStyleIdx="0" presStyleCnt="0">
        <dgm:presLayoutVars>
          <dgm:chMax val="0"/>
          <dgm:chPref val="0"/>
          <dgm:bulletEnabled val="1"/>
        </dgm:presLayoutVars>
      </dgm:prSet>
      <dgm:spPr/>
      <dgm:t>
        <a:bodyPr/>
        <a:lstStyle/>
        <a:p>
          <a:endParaRPr lang="tr-TR"/>
        </a:p>
      </dgm:t>
    </dgm:pt>
    <dgm:pt modelId="{3042E0DF-3105-4533-9F93-8F2BE6A753FF}" type="pres">
      <dgm:prSet presAssocID="{2D71FAC6-02F4-4E47-BF32-D361486AB2EE}" presName="circ5" presStyleLbl="vennNode1" presStyleIdx="4" presStyleCnt="7"/>
      <dgm:spPr/>
    </dgm:pt>
    <dgm:pt modelId="{2C883551-2C20-4833-8A0A-9082F4A08CBA}" type="pres">
      <dgm:prSet presAssocID="{2D71FAC6-02F4-4E47-BF32-D361486AB2EE}" presName="circ5Tx" presStyleLbl="revTx" presStyleIdx="0" presStyleCnt="0">
        <dgm:presLayoutVars>
          <dgm:chMax val="0"/>
          <dgm:chPref val="0"/>
          <dgm:bulletEnabled val="1"/>
        </dgm:presLayoutVars>
      </dgm:prSet>
      <dgm:spPr/>
      <dgm:t>
        <a:bodyPr/>
        <a:lstStyle/>
        <a:p>
          <a:endParaRPr lang="tr-TR"/>
        </a:p>
      </dgm:t>
    </dgm:pt>
    <dgm:pt modelId="{66CA28A6-C7EE-464F-BF80-0D73C6E98EE4}" type="pres">
      <dgm:prSet presAssocID="{4FAC2A3F-A3C5-4C64-82E1-D05FA1F71AB5}" presName="circ6" presStyleLbl="vennNode1" presStyleIdx="5" presStyleCnt="7"/>
      <dgm:spPr/>
    </dgm:pt>
    <dgm:pt modelId="{0E0107F3-2571-4634-972F-7706B15B3B00}" type="pres">
      <dgm:prSet presAssocID="{4FAC2A3F-A3C5-4C64-82E1-D05FA1F71AB5}" presName="circ6Tx" presStyleLbl="revTx" presStyleIdx="0" presStyleCnt="0">
        <dgm:presLayoutVars>
          <dgm:chMax val="0"/>
          <dgm:chPref val="0"/>
          <dgm:bulletEnabled val="1"/>
        </dgm:presLayoutVars>
      </dgm:prSet>
      <dgm:spPr/>
      <dgm:t>
        <a:bodyPr/>
        <a:lstStyle/>
        <a:p>
          <a:endParaRPr lang="tr-TR"/>
        </a:p>
      </dgm:t>
    </dgm:pt>
    <dgm:pt modelId="{55CC338C-2474-4108-8ED4-A72DDC113B48}" type="pres">
      <dgm:prSet presAssocID="{16E2FB19-16F7-4A42-866E-EF1A58A249D6}" presName="circ7" presStyleLbl="vennNode1" presStyleIdx="6" presStyleCnt="7"/>
      <dgm:spPr/>
    </dgm:pt>
    <dgm:pt modelId="{D59D0718-1E39-4FE3-8AD1-81E97F837755}" type="pres">
      <dgm:prSet presAssocID="{16E2FB19-16F7-4A42-866E-EF1A58A249D6}" presName="circ7Tx" presStyleLbl="revTx" presStyleIdx="0" presStyleCnt="0">
        <dgm:presLayoutVars>
          <dgm:chMax val="0"/>
          <dgm:chPref val="0"/>
          <dgm:bulletEnabled val="1"/>
        </dgm:presLayoutVars>
      </dgm:prSet>
      <dgm:spPr/>
      <dgm:t>
        <a:bodyPr/>
        <a:lstStyle/>
        <a:p>
          <a:endParaRPr lang="tr-TR"/>
        </a:p>
      </dgm:t>
    </dgm:pt>
  </dgm:ptLst>
  <dgm:cxnLst>
    <dgm:cxn modelId="{D56DD818-6E0E-4752-A0E9-78BCC8EAD944}" type="presOf" srcId="{13353E6F-D074-4A2D-BC5D-32D372B2338F}" destId="{4EB6C02C-887E-48B4-95D9-120939E19085}" srcOrd="0" destOrd="0" presId="urn:microsoft.com/office/officeart/2005/8/layout/venn1"/>
    <dgm:cxn modelId="{1D274785-F86A-4DEE-B785-945B68AC9DFB}" srcId="{D52A390F-E941-4776-BF42-4AEB4486E3A3}" destId="{8C11B799-8C96-4CF6-8692-3DF5246F06DA}" srcOrd="0" destOrd="0" parTransId="{20595D3F-F2E4-41F3-BE94-219CA2C09189}" sibTransId="{040FA074-9A2F-47FE-AA9B-C2DEB6D0DC0A}"/>
    <dgm:cxn modelId="{B18B8DF1-B7A5-4D2E-8458-DAC1B5D6FE29}" srcId="{D52A390F-E941-4776-BF42-4AEB4486E3A3}" destId="{13353E6F-D074-4A2D-BC5D-32D372B2338F}" srcOrd="3" destOrd="0" parTransId="{11B70D50-8F0D-4E27-A67F-FA04CDE54FEA}" sibTransId="{C1BBD6BB-F997-4CDF-81EA-383A64E75B36}"/>
    <dgm:cxn modelId="{1A3BEB3A-D46B-45E0-93EB-BD5BA31AB5D2}" srcId="{D52A390F-E941-4776-BF42-4AEB4486E3A3}" destId="{4FAC2A3F-A3C5-4C64-82E1-D05FA1F71AB5}" srcOrd="5" destOrd="0" parTransId="{303C98E8-0078-4D5A-9D74-7CAABDB30675}" sibTransId="{47E7EB19-78AA-438A-A1BB-3527133481E6}"/>
    <dgm:cxn modelId="{E7FE6F1B-0A7F-496E-9BEB-FCFAD10D7FB8}" srcId="{D52A390F-E941-4776-BF42-4AEB4486E3A3}" destId="{E9D9384A-1244-415D-A9BD-824CB16882CB}" srcOrd="2" destOrd="0" parTransId="{46A1938D-8679-422E-A6BF-CBD1B9CF003D}" sibTransId="{6B603A66-C8F7-49B9-BA6F-698048ACAFB8}"/>
    <dgm:cxn modelId="{24B48E1F-E67D-46D9-9315-7FCF465BC1AE}" type="presOf" srcId="{2D71FAC6-02F4-4E47-BF32-D361486AB2EE}" destId="{2C883551-2C20-4833-8A0A-9082F4A08CBA}" srcOrd="0" destOrd="0" presId="urn:microsoft.com/office/officeart/2005/8/layout/venn1"/>
    <dgm:cxn modelId="{830C9060-2E13-4BCB-BFD0-A5D84D11987B}" type="presOf" srcId="{D52A390F-E941-4776-BF42-4AEB4486E3A3}" destId="{9DD8190D-ECF7-4214-B6D4-0D97017AFC02}" srcOrd="0" destOrd="0" presId="urn:microsoft.com/office/officeart/2005/8/layout/venn1"/>
    <dgm:cxn modelId="{AFF9EF23-7D68-41D0-B571-ECABB416E48F}" type="presOf" srcId="{E9D9384A-1244-415D-A9BD-824CB16882CB}" destId="{73647696-21F7-4D0C-A28F-AE946C8CB6A4}" srcOrd="0" destOrd="0" presId="urn:microsoft.com/office/officeart/2005/8/layout/venn1"/>
    <dgm:cxn modelId="{2282D89A-901C-483F-9F66-CFA1112F1632}" srcId="{D52A390F-E941-4776-BF42-4AEB4486E3A3}" destId="{16E2FB19-16F7-4A42-866E-EF1A58A249D6}" srcOrd="6" destOrd="0" parTransId="{EC6F7AEE-926D-4287-8422-7EEAAD665115}" sibTransId="{506523DB-30EB-472C-8505-E4D2F0047767}"/>
    <dgm:cxn modelId="{DF35C12A-B8A7-4C58-927D-30BB940CA0D7}" type="presOf" srcId="{4FAC2A3F-A3C5-4C64-82E1-D05FA1F71AB5}" destId="{0E0107F3-2571-4634-972F-7706B15B3B00}" srcOrd="0" destOrd="0" presId="urn:microsoft.com/office/officeart/2005/8/layout/venn1"/>
    <dgm:cxn modelId="{B687A293-7AD8-4652-B3EA-8F0528F628AC}" srcId="{D52A390F-E941-4776-BF42-4AEB4486E3A3}" destId="{5FCAE24E-14AF-447D-87F4-AC0EC3DA63BB}" srcOrd="1" destOrd="0" parTransId="{CBD1E0B6-358C-4D47-A4AC-3187ABB7940E}" sibTransId="{43325FC6-C3D3-4BF7-A18F-B7CAD157E9D3}"/>
    <dgm:cxn modelId="{A4C56DA7-1BEE-49F5-A56C-CD5F1FA78C3F}" type="presOf" srcId="{8C11B799-8C96-4CF6-8692-3DF5246F06DA}" destId="{98822CB4-86ED-4D67-B2F5-8331C07638ED}" srcOrd="0" destOrd="0" presId="urn:microsoft.com/office/officeart/2005/8/layout/venn1"/>
    <dgm:cxn modelId="{86E40AFE-BDF7-4A58-B47C-B13DD8D9EA03}" srcId="{D52A390F-E941-4776-BF42-4AEB4486E3A3}" destId="{2D71FAC6-02F4-4E47-BF32-D361486AB2EE}" srcOrd="4" destOrd="0" parTransId="{42DFA9F4-8AEB-49C4-B9BD-4606B458CF32}" sibTransId="{28055C96-7130-44F3-8843-1CDC18776547}"/>
    <dgm:cxn modelId="{14630393-4161-495B-8727-C274B6F3F90A}" srcId="{D52A390F-E941-4776-BF42-4AEB4486E3A3}" destId="{8E0A5C97-CA0B-490C-A9C0-37D062DEF2E2}" srcOrd="8" destOrd="0" parTransId="{C9F2B28B-67D4-4BEF-AC37-6D47A15E30AA}" sibTransId="{D8C13214-3E8D-45F9-9CCA-1865EF47639A}"/>
    <dgm:cxn modelId="{2C31CB51-C8AD-491B-A5D7-C5ADB06A1BDE}" srcId="{D52A390F-E941-4776-BF42-4AEB4486E3A3}" destId="{9C04727A-5A39-4B67-92DC-658376D5026A}" srcOrd="7" destOrd="0" parTransId="{4603A968-5BE0-4CAA-B0AA-65BB97A41040}" sibTransId="{608C21F8-8224-44A4-AAA8-80178AF81474}"/>
    <dgm:cxn modelId="{6D3B8E8D-C68E-491A-ABD5-1A549E67CEA1}" type="presOf" srcId="{16E2FB19-16F7-4A42-866E-EF1A58A249D6}" destId="{D59D0718-1E39-4FE3-8AD1-81E97F837755}" srcOrd="0" destOrd="0" presId="urn:microsoft.com/office/officeart/2005/8/layout/venn1"/>
    <dgm:cxn modelId="{5A99BF8E-B94A-4DBB-902E-C139A86F1A2E}" type="presOf" srcId="{5FCAE24E-14AF-447D-87F4-AC0EC3DA63BB}" destId="{E588627F-52CF-4BE5-A98C-27B9B2201F61}" srcOrd="0" destOrd="0" presId="urn:microsoft.com/office/officeart/2005/8/layout/venn1"/>
    <dgm:cxn modelId="{2871F6B0-CF60-46F2-A9E1-D0760D49A14F}" type="presParOf" srcId="{9DD8190D-ECF7-4214-B6D4-0D97017AFC02}" destId="{DF5D177B-647B-4085-BD8D-BBB16B2E076E}" srcOrd="0" destOrd="0" presId="urn:microsoft.com/office/officeart/2005/8/layout/venn1"/>
    <dgm:cxn modelId="{AEF5814C-1C7A-433A-802F-CE5AECFA9AFF}" type="presParOf" srcId="{9DD8190D-ECF7-4214-B6D4-0D97017AFC02}" destId="{98822CB4-86ED-4D67-B2F5-8331C07638ED}" srcOrd="1" destOrd="0" presId="urn:microsoft.com/office/officeart/2005/8/layout/venn1"/>
    <dgm:cxn modelId="{82785B3D-147F-4A8F-A3B6-11394BD52256}" type="presParOf" srcId="{9DD8190D-ECF7-4214-B6D4-0D97017AFC02}" destId="{3B9B1C08-167A-42BC-8DF8-19E660FF8E0D}" srcOrd="2" destOrd="0" presId="urn:microsoft.com/office/officeart/2005/8/layout/venn1"/>
    <dgm:cxn modelId="{37A5A005-75EB-4E31-9EEF-2B2D771DCC90}" type="presParOf" srcId="{9DD8190D-ECF7-4214-B6D4-0D97017AFC02}" destId="{E588627F-52CF-4BE5-A98C-27B9B2201F61}" srcOrd="3" destOrd="0" presId="urn:microsoft.com/office/officeart/2005/8/layout/venn1"/>
    <dgm:cxn modelId="{FC5297AE-3DD5-4B40-BD63-FE8E513DBAC4}" type="presParOf" srcId="{9DD8190D-ECF7-4214-B6D4-0D97017AFC02}" destId="{98DD9EDF-CE52-4959-AAC7-53987668FB34}" srcOrd="4" destOrd="0" presId="urn:microsoft.com/office/officeart/2005/8/layout/venn1"/>
    <dgm:cxn modelId="{027DD444-D718-4A5E-BD62-A49CB4A39084}" type="presParOf" srcId="{9DD8190D-ECF7-4214-B6D4-0D97017AFC02}" destId="{73647696-21F7-4D0C-A28F-AE946C8CB6A4}" srcOrd="5" destOrd="0" presId="urn:microsoft.com/office/officeart/2005/8/layout/venn1"/>
    <dgm:cxn modelId="{62A2B94E-E72D-439C-A08D-7DD82E00EA74}" type="presParOf" srcId="{9DD8190D-ECF7-4214-B6D4-0D97017AFC02}" destId="{DDC52F16-A507-4ADD-9A37-D518E96FAD41}" srcOrd="6" destOrd="0" presId="urn:microsoft.com/office/officeart/2005/8/layout/venn1"/>
    <dgm:cxn modelId="{1003FBB0-1583-4648-978F-1FA3AFCFABBC}" type="presParOf" srcId="{9DD8190D-ECF7-4214-B6D4-0D97017AFC02}" destId="{4EB6C02C-887E-48B4-95D9-120939E19085}" srcOrd="7" destOrd="0" presId="urn:microsoft.com/office/officeart/2005/8/layout/venn1"/>
    <dgm:cxn modelId="{BA7D4906-39BF-4F9F-BF4B-268844D757EA}" type="presParOf" srcId="{9DD8190D-ECF7-4214-B6D4-0D97017AFC02}" destId="{3042E0DF-3105-4533-9F93-8F2BE6A753FF}" srcOrd="8" destOrd="0" presId="urn:microsoft.com/office/officeart/2005/8/layout/venn1"/>
    <dgm:cxn modelId="{EEE4CFC1-5EB0-49B3-B97C-BDDFCA4E2AF5}" type="presParOf" srcId="{9DD8190D-ECF7-4214-B6D4-0D97017AFC02}" destId="{2C883551-2C20-4833-8A0A-9082F4A08CBA}" srcOrd="9" destOrd="0" presId="urn:microsoft.com/office/officeart/2005/8/layout/venn1"/>
    <dgm:cxn modelId="{C4A08610-F986-4251-A909-40554D693DCE}" type="presParOf" srcId="{9DD8190D-ECF7-4214-B6D4-0D97017AFC02}" destId="{66CA28A6-C7EE-464F-BF80-0D73C6E98EE4}" srcOrd="10" destOrd="0" presId="urn:microsoft.com/office/officeart/2005/8/layout/venn1"/>
    <dgm:cxn modelId="{9C7866B4-FF00-4F0D-A99E-B3DE25BC48E3}" type="presParOf" srcId="{9DD8190D-ECF7-4214-B6D4-0D97017AFC02}" destId="{0E0107F3-2571-4634-972F-7706B15B3B00}" srcOrd="11" destOrd="0" presId="urn:microsoft.com/office/officeart/2005/8/layout/venn1"/>
    <dgm:cxn modelId="{EEBEF9F7-9ED4-4C3D-ADE8-C5FAFFA8BB03}" type="presParOf" srcId="{9DD8190D-ECF7-4214-B6D4-0D97017AFC02}" destId="{55CC338C-2474-4108-8ED4-A72DDC113B48}" srcOrd="12" destOrd="0" presId="urn:microsoft.com/office/officeart/2005/8/layout/venn1"/>
    <dgm:cxn modelId="{64C04427-8880-46C4-AFFE-648E920DA1CE}" type="presParOf" srcId="{9DD8190D-ECF7-4214-B6D4-0D97017AFC02}" destId="{D59D0718-1E39-4FE3-8AD1-81E97F837755}"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7F6D2E-64DE-4F63-B10E-52A42886D1A1}"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9289A7BA-95BC-4F14-9FE7-AA26CD36479D}">
      <dgm:prSet phldrT="[Metin]" custT="1"/>
      <dgm:spPr/>
      <dgm:t>
        <a:bodyPr/>
        <a:lstStyle/>
        <a:p>
          <a:r>
            <a:rPr lang="tr-TR" sz="2800" b="1" dirty="0" smtClean="0">
              <a:latin typeface="Raleway" panose="020B0503030101060003" pitchFamily="34" charset="0"/>
              <a:cs typeface="Times New Roman" panose="02020603050405020304" pitchFamily="18" charset="0"/>
            </a:rPr>
            <a:t>Okul Öncesi </a:t>
          </a:r>
          <a:r>
            <a:rPr lang="tr-TR" sz="2800" b="1" dirty="0">
              <a:latin typeface="Raleway" panose="020B0503030101060003" pitchFamily="34" charset="0"/>
              <a:cs typeface="Times New Roman" panose="02020603050405020304" pitchFamily="18" charset="0"/>
            </a:rPr>
            <a:t>- İlkokul</a:t>
          </a:r>
          <a:endParaRPr lang="en-US" sz="2800" b="1" dirty="0">
            <a:latin typeface="Raleway" panose="020B0503030101060003" pitchFamily="34" charset="0"/>
            <a:cs typeface="Times New Roman" panose="02020603050405020304" pitchFamily="18" charset="0"/>
          </a:endParaRPr>
        </a:p>
      </dgm:t>
    </dgm:pt>
    <dgm:pt modelId="{FAA59956-3CB3-4DAC-A4B2-02C18C9C4519}" type="parTrans" cxnId="{E33F89DF-5AC9-4C0B-92AB-00A230596E76}">
      <dgm:prSet/>
      <dgm:spPr/>
      <dgm:t>
        <a:bodyPr/>
        <a:lstStyle/>
        <a:p>
          <a:endParaRPr lang="en-US" sz="2800">
            <a:latin typeface="Raleway" panose="020B0503030101060003" pitchFamily="34" charset="0"/>
            <a:cs typeface="Times New Roman" panose="02020603050405020304" pitchFamily="18" charset="0"/>
          </a:endParaRPr>
        </a:p>
      </dgm:t>
    </dgm:pt>
    <dgm:pt modelId="{7FF95E89-4E6D-499E-B87F-303CBA385079}" type="sibTrans" cxnId="{E33F89DF-5AC9-4C0B-92AB-00A230596E76}">
      <dgm:prSet/>
      <dgm:spPr/>
      <dgm:t>
        <a:bodyPr/>
        <a:lstStyle/>
        <a:p>
          <a:endParaRPr lang="en-US" sz="2800">
            <a:latin typeface="Raleway" panose="020B0503030101060003" pitchFamily="34" charset="0"/>
            <a:cs typeface="Times New Roman" panose="02020603050405020304" pitchFamily="18" charset="0"/>
          </a:endParaRPr>
        </a:p>
      </dgm:t>
    </dgm:pt>
    <dgm:pt modelId="{A020C680-4212-4CE3-B98C-4DDFD46E996F}">
      <dgm:prSet phldrT="[Metin]" custT="1"/>
      <dgm:spPr/>
      <dgm:t>
        <a:bodyPr/>
        <a:lstStyle/>
        <a:p>
          <a:r>
            <a:rPr lang="tr-TR" sz="2800" dirty="0">
              <a:latin typeface="Raleway" panose="020B0503030101060003" pitchFamily="34" charset="0"/>
              <a:cs typeface="Times New Roman" panose="02020603050405020304" pitchFamily="18" charset="0"/>
            </a:rPr>
            <a:t>Kısa ve doğru açıklamalar yapınız. </a:t>
          </a:r>
          <a:endParaRPr lang="en-US" sz="2800" dirty="0">
            <a:latin typeface="Raleway" panose="020B0503030101060003" pitchFamily="34" charset="0"/>
            <a:cs typeface="Times New Roman" panose="02020603050405020304" pitchFamily="18" charset="0"/>
          </a:endParaRPr>
        </a:p>
      </dgm:t>
    </dgm:pt>
    <dgm:pt modelId="{2C4CA1B8-27B5-4E47-95DE-8C22603CF23D}" type="parTrans" cxnId="{23B68F2C-6AC2-4764-B933-3ABC1099F9E2}">
      <dgm:prSet/>
      <dgm:spPr/>
      <dgm:t>
        <a:bodyPr/>
        <a:lstStyle/>
        <a:p>
          <a:endParaRPr lang="en-US" sz="2800">
            <a:latin typeface="Raleway" panose="020B0503030101060003" pitchFamily="34" charset="0"/>
            <a:cs typeface="Times New Roman" panose="02020603050405020304" pitchFamily="18" charset="0"/>
          </a:endParaRPr>
        </a:p>
      </dgm:t>
    </dgm:pt>
    <dgm:pt modelId="{8F140257-2E05-4B4B-9B72-BE705006BEAB}" type="sibTrans" cxnId="{23B68F2C-6AC2-4764-B933-3ABC1099F9E2}">
      <dgm:prSet/>
      <dgm:spPr/>
      <dgm:t>
        <a:bodyPr/>
        <a:lstStyle/>
        <a:p>
          <a:endParaRPr lang="en-US" sz="2800">
            <a:latin typeface="Raleway" panose="020B0503030101060003" pitchFamily="34" charset="0"/>
            <a:cs typeface="Times New Roman" panose="02020603050405020304" pitchFamily="18" charset="0"/>
          </a:endParaRPr>
        </a:p>
      </dgm:t>
    </dgm:pt>
    <dgm:pt modelId="{4CC39B43-FA8B-47D8-8039-3E2D5476DCD0}">
      <dgm:prSet phldrT="[Metin]" custT="1"/>
      <dgm:spPr/>
      <dgm:t>
        <a:bodyPr/>
        <a:lstStyle/>
        <a:p>
          <a:r>
            <a:rPr lang="tr-TR" sz="2800" dirty="0">
              <a:latin typeface="Raleway" panose="020B0503030101060003" pitchFamily="34" charset="0"/>
              <a:cs typeface="Times New Roman" panose="02020603050405020304" pitchFamily="18" charset="0"/>
            </a:rPr>
            <a:t>Güvende </a:t>
          </a:r>
          <a:r>
            <a:rPr lang="tr-TR" sz="2800" dirty="0" smtClean="0">
              <a:latin typeface="Raleway" panose="020B0503030101060003" pitchFamily="34" charset="0"/>
              <a:cs typeface="Times New Roman" panose="02020603050405020304" pitchFamily="18" charset="0"/>
            </a:rPr>
            <a:t>hissetmelerini </a:t>
          </a:r>
          <a:r>
            <a:rPr lang="tr-TR" sz="2800" dirty="0">
              <a:latin typeface="Raleway" panose="020B0503030101060003" pitchFamily="34" charset="0"/>
              <a:cs typeface="Times New Roman" panose="02020603050405020304" pitchFamily="18" charset="0"/>
            </a:rPr>
            <a:t>sağlayınız. </a:t>
          </a:r>
          <a:endParaRPr lang="en-US" sz="2800" dirty="0">
            <a:latin typeface="Raleway" panose="020B0503030101060003" pitchFamily="34" charset="0"/>
            <a:cs typeface="Times New Roman" panose="02020603050405020304" pitchFamily="18" charset="0"/>
          </a:endParaRPr>
        </a:p>
      </dgm:t>
    </dgm:pt>
    <dgm:pt modelId="{A8538BF2-8AA8-40E8-AE41-A3439D9A49EC}" type="parTrans" cxnId="{C43AEE56-7AE2-4890-AEA3-27579ED82D79}">
      <dgm:prSet/>
      <dgm:spPr/>
      <dgm:t>
        <a:bodyPr/>
        <a:lstStyle/>
        <a:p>
          <a:endParaRPr lang="en-US" sz="2800">
            <a:latin typeface="Raleway" panose="020B0503030101060003" pitchFamily="34" charset="0"/>
            <a:cs typeface="Times New Roman" panose="02020603050405020304" pitchFamily="18" charset="0"/>
          </a:endParaRPr>
        </a:p>
      </dgm:t>
    </dgm:pt>
    <dgm:pt modelId="{27DF772A-9E3D-4A14-AD9C-41AFBEBC6D28}" type="sibTrans" cxnId="{C43AEE56-7AE2-4890-AEA3-27579ED82D79}">
      <dgm:prSet/>
      <dgm:spPr/>
      <dgm:t>
        <a:bodyPr/>
        <a:lstStyle/>
        <a:p>
          <a:endParaRPr lang="en-US" sz="2800">
            <a:latin typeface="Raleway" panose="020B0503030101060003" pitchFamily="34" charset="0"/>
            <a:cs typeface="Times New Roman" panose="02020603050405020304" pitchFamily="18" charset="0"/>
          </a:endParaRPr>
        </a:p>
      </dgm:t>
    </dgm:pt>
    <dgm:pt modelId="{22E46E3C-A664-4525-A341-464B085FCE7D}">
      <dgm:prSet phldrT="[Metin]" custT="1"/>
      <dgm:spPr/>
      <dgm:t>
        <a:bodyPr/>
        <a:lstStyle/>
        <a:p>
          <a:r>
            <a:rPr lang="tr-TR" sz="2800" dirty="0">
              <a:latin typeface="Raleway" panose="020B0503030101060003" pitchFamily="34" charset="0"/>
              <a:cs typeface="Times New Roman" panose="02020603050405020304" pitchFamily="18" charset="0"/>
            </a:rPr>
            <a:t>Sevdiklerini kaybetmekten veya onların başına bir şey geleceğinden korktukları için bu </a:t>
          </a:r>
          <a:r>
            <a:rPr lang="tr-TR" sz="2800" dirty="0" smtClean="0">
              <a:latin typeface="Raleway" panose="020B0503030101060003" pitchFamily="34" charset="0"/>
              <a:cs typeface="Times New Roman" panose="02020603050405020304" pitchFamily="18" charset="0"/>
            </a:rPr>
            <a:t>endişelere yoğunlaşınız. </a:t>
          </a:r>
          <a:endParaRPr lang="en-US" sz="2800" dirty="0">
            <a:latin typeface="Raleway" panose="020B0503030101060003" pitchFamily="34" charset="0"/>
            <a:cs typeface="Times New Roman" panose="02020603050405020304" pitchFamily="18" charset="0"/>
          </a:endParaRPr>
        </a:p>
      </dgm:t>
    </dgm:pt>
    <dgm:pt modelId="{11AF1F8E-5FB7-4C6E-9989-8A9EF5CABB9E}" type="parTrans" cxnId="{0FEEAFE3-1696-439C-9989-5581A1E704AA}">
      <dgm:prSet/>
      <dgm:spPr/>
      <dgm:t>
        <a:bodyPr/>
        <a:lstStyle/>
        <a:p>
          <a:endParaRPr lang="en-US" sz="2800">
            <a:latin typeface="Raleway" panose="020B0503030101060003" pitchFamily="34" charset="0"/>
            <a:cs typeface="Times New Roman" panose="02020603050405020304" pitchFamily="18" charset="0"/>
          </a:endParaRPr>
        </a:p>
      </dgm:t>
    </dgm:pt>
    <dgm:pt modelId="{F26069BB-B05E-4057-BDF5-5D851BF87056}" type="sibTrans" cxnId="{0FEEAFE3-1696-439C-9989-5581A1E704AA}">
      <dgm:prSet/>
      <dgm:spPr/>
      <dgm:t>
        <a:bodyPr/>
        <a:lstStyle/>
        <a:p>
          <a:endParaRPr lang="en-US" sz="2800">
            <a:latin typeface="Raleway" panose="020B0503030101060003" pitchFamily="34" charset="0"/>
            <a:cs typeface="Times New Roman" panose="02020603050405020304" pitchFamily="18" charset="0"/>
          </a:endParaRPr>
        </a:p>
      </dgm:t>
    </dgm:pt>
    <dgm:pt modelId="{6A068B7D-BFD0-4493-BA01-63D37E3D2A46}" type="pres">
      <dgm:prSet presAssocID="{B37F6D2E-64DE-4F63-B10E-52A42886D1A1}" presName="Name0" presStyleCnt="0">
        <dgm:presLayoutVars>
          <dgm:dir/>
          <dgm:animLvl val="lvl"/>
          <dgm:resizeHandles val="exact"/>
        </dgm:presLayoutVars>
      </dgm:prSet>
      <dgm:spPr/>
      <dgm:t>
        <a:bodyPr/>
        <a:lstStyle/>
        <a:p>
          <a:endParaRPr lang="tr-TR"/>
        </a:p>
      </dgm:t>
    </dgm:pt>
    <dgm:pt modelId="{BBF5F1D9-F332-4CF7-BF21-AA137893E8F2}" type="pres">
      <dgm:prSet presAssocID="{9289A7BA-95BC-4F14-9FE7-AA26CD36479D}" presName="composite" presStyleCnt="0"/>
      <dgm:spPr/>
    </dgm:pt>
    <dgm:pt modelId="{DDD0BEC3-9534-407D-9675-067289ED06AA}" type="pres">
      <dgm:prSet presAssocID="{9289A7BA-95BC-4F14-9FE7-AA26CD36479D}" presName="parTx" presStyleLbl="alignNode1" presStyleIdx="0" presStyleCnt="1">
        <dgm:presLayoutVars>
          <dgm:chMax val="0"/>
          <dgm:chPref val="0"/>
          <dgm:bulletEnabled val="1"/>
        </dgm:presLayoutVars>
      </dgm:prSet>
      <dgm:spPr/>
      <dgm:t>
        <a:bodyPr/>
        <a:lstStyle/>
        <a:p>
          <a:endParaRPr lang="tr-TR"/>
        </a:p>
      </dgm:t>
    </dgm:pt>
    <dgm:pt modelId="{402D30ED-8120-4227-90C2-8854A93E3BD6}" type="pres">
      <dgm:prSet presAssocID="{9289A7BA-95BC-4F14-9FE7-AA26CD36479D}" presName="desTx" presStyleLbl="alignAccFollowNode1" presStyleIdx="0" presStyleCnt="1" custScaleY="100000">
        <dgm:presLayoutVars>
          <dgm:bulletEnabled val="1"/>
        </dgm:presLayoutVars>
      </dgm:prSet>
      <dgm:spPr/>
      <dgm:t>
        <a:bodyPr/>
        <a:lstStyle/>
        <a:p>
          <a:endParaRPr lang="tr-TR"/>
        </a:p>
      </dgm:t>
    </dgm:pt>
  </dgm:ptLst>
  <dgm:cxnLst>
    <dgm:cxn modelId="{F3437228-8F3A-4ED0-AF12-9F3A9AC61E92}" type="presOf" srcId="{22E46E3C-A664-4525-A341-464B085FCE7D}" destId="{402D30ED-8120-4227-90C2-8854A93E3BD6}" srcOrd="0" destOrd="2" presId="urn:microsoft.com/office/officeart/2005/8/layout/hList1"/>
    <dgm:cxn modelId="{C43AEE56-7AE2-4890-AEA3-27579ED82D79}" srcId="{9289A7BA-95BC-4F14-9FE7-AA26CD36479D}" destId="{4CC39B43-FA8B-47D8-8039-3E2D5476DCD0}" srcOrd="1" destOrd="0" parTransId="{A8538BF2-8AA8-40E8-AE41-A3439D9A49EC}" sibTransId="{27DF772A-9E3D-4A14-AD9C-41AFBEBC6D28}"/>
    <dgm:cxn modelId="{0FEEAFE3-1696-439C-9989-5581A1E704AA}" srcId="{9289A7BA-95BC-4F14-9FE7-AA26CD36479D}" destId="{22E46E3C-A664-4525-A341-464B085FCE7D}" srcOrd="2" destOrd="0" parTransId="{11AF1F8E-5FB7-4C6E-9989-8A9EF5CABB9E}" sibTransId="{F26069BB-B05E-4057-BDF5-5D851BF87056}"/>
    <dgm:cxn modelId="{04574A62-76B7-4269-9554-2886E3BC8641}" type="presOf" srcId="{9289A7BA-95BC-4F14-9FE7-AA26CD36479D}" destId="{DDD0BEC3-9534-407D-9675-067289ED06AA}" srcOrd="0" destOrd="0" presId="urn:microsoft.com/office/officeart/2005/8/layout/hList1"/>
    <dgm:cxn modelId="{CEF18A48-C72A-4E74-A38D-0F1B52858EF2}" type="presOf" srcId="{4CC39B43-FA8B-47D8-8039-3E2D5476DCD0}" destId="{402D30ED-8120-4227-90C2-8854A93E3BD6}" srcOrd="0" destOrd="1" presId="urn:microsoft.com/office/officeart/2005/8/layout/hList1"/>
    <dgm:cxn modelId="{E96F716C-9706-4C8B-83EB-494AA9FBE46F}" type="presOf" srcId="{B37F6D2E-64DE-4F63-B10E-52A42886D1A1}" destId="{6A068B7D-BFD0-4493-BA01-63D37E3D2A46}" srcOrd="0" destOrd="0" presId="urn:microsoft.com/office/officeart/2005/8/layout/hList1"/>
    <dgm:cxn modelId="{23B68F2C-6AC2-4764-B933-3ABC1099F9E2}" srcId="{9289A7BA-95BC-4F14-9FE7-AA26CD36479D}" destId="{A020C680-4212-4CE3-B98C-4DDFD46E996F}" srcOrd="0" destOrd="0" parTransId="{2C4CA1B8-27B5-4E47-95DE-8C22603CF23D}" sibTransId="{8F140257-2E05-4B4B-9B72-BE705006BEAB}"/>
    <dgm:cxn modelId="{620BBA55-AB08-4148-93D3-E7A8C78BD99E}" type="presOf" srcId="{A020C680-4212-4CE3-B98C-4DDFD46E996F}" destId="{402D30ED-8120-4227-90C2-8854A93E3BD6}" srcOrd="0" destOrd="0" presId="urn:microsoft.com/office/officeart/2005/8/layout/hList1"/>
    <dgm:cxn modelId="{E33F89DF-5AC9-4C0B-92AB-00A230596E76}" srcId="{B37F6D2E-64DE-4F63-B10E-52A42886D1A1}" destId="{9289A7BA-95BC-4F14-9FE7-AA26CD36479D}" srcOrd="0" destOrd="0" parTransId="{FAA59956-3CB3-4DAC-A4B2-02C18C9C4519}" sibTransId="{7FF95E89-4E6D-499E-B87F-303CBA385079}"/>
    <dgm:cxn modelId="{A985E0AC-0A0B-497D-B138-5B13CD3EE728}" type="presParOf" srcId="{6A068B7D-BFD0-4493-BA01-63D37E3D2A46}" destId="{BBF5F1D9-F332-4CF7-BF21-AA137893E8F2}" srcOrd="0" destOrd="0" presId="urn:microsoft.com/office/officeart/2005/8/layout/hList1"/>
    <dgm:cxn modelId="{24473064-BA75-4170-A1C5-08E85569A9CD}" type="presParOf" srcId="{BBF5F1D9-F332-4CF7-BF21-AA137893E8F2}" destId="{DDD0BEC3-9534-407D-9675-067289ED06AA}" srcOrd="0" destOrd="0" presId="urn:microsoft.com/office/officeart/2005/8/layout/hList1"/>
    <dgm:cxn modelId="{48424011-989B-4C9E-BC86-88513EEC8C4D}" type="presParOf" srcId="{BBF5F1D9-F332-4CF7-BF21-AA137893E8F2}" destId="{402D30ED-8120-4227-90C2-8854A93E3B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7F6D2E-64DE-4F63-B10E-52A42886D1A1}"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DFDC7EE7-D5FD-4A2A-8716-0137B6685203}">
      <dgm:prSet phldrT="[Metin]" custT="1"/>
      <dgm:spPr/>
      <dgm:t>
        <a:bodyPr/>
        <a:lstStyle/>
        <a:p>
          <a:r>
            <a:rPr lang="tr-TR" sz="2800" dirty="0">
              <a:latin typeface="Raleway" panose="020B0503030101060003" pitchFamily="34" charset="0"/>
              <a:cs typeface="Times New Roman" panose="02020603050405020304" pitchFamily="18" charset="0"/>
            </a:rPr>
            <a:t>Terör yaşantısıyla ilgili gerçek </a:t>
          </a:r>
          <a:r>
            <a:rPr lang="tr-TR" sz="2800" dirty="0" smtClean="0">
              <a:latin typeface="Raleway" panose="020B0503030101060003" pitchFamily="34" charset="0"/>
              <a:cs typeface="Times New Roman" panose="02020603050405020304" pitchFamily="18" charset="0"/>
            </a:rPr>
            <a:t>bilgiler </a:t>
          </a:r>
          <a:r>
            <a:rPr lang="tr-TR" sz="2800" dirty="0">
              <a:latin typeface="Raleway" panose="020B0503030101060003" pitchFamily="34" charset="0"/>
              <a:cs typeface="Times New Roman" panose="02020603050405020304" pitchFamily="18" charset="0"/>
            </a:rPr>
            <a:t>veriniz. </a:t>
          </a:r>
          <a:endParaRPr lang="en-US" sz="2800" dirty="0">
            <a:latin typeface="Raleway" panose="020B0503030101060003" pitchFamily="34" charset="0"/>
            <a:cs typeface="Times New Roman" panose="02020603050405020304" pitchFamily="18" charset="0"/>
          </a:endParaRPr>
        </a:p>
      </dgm:t>
    </dgm:pt>
    <dgm:pt modelId="{7935F231-FC00-482B-B04D-74B3C912E5E4}" type="parTrans" cxnId="{4D225B97-00F3-4E65-9621-27641EF4553D}">
      <dgm:prSet/>
      <dgm:spPr/>
      <dgm:t>
        <a:bodyPr/>
        <a:lstStyle/>
        <a:p>
          <a:endParaRPr lang="en-US" sz="2800">
            <a:latin typeface="Times New Roman" panose="02020603050405020304" pitchFamily="18" charset="0"/>
            <a:cs typeface="Times New Roman" panose="02020603050405020304" pitchFamily="18" charset="0"/>
          </a:endParaRPr>
        </a:p>
      </dgm:t>
    </dgm:pt>
    <dgm:pt modelId="{CDB0AAE3-E7DA-4307-B024-05D15D7BF1A4}" type="sibTrans" cxnId="{4D225B97-00F3-4E65-9621-27641EF4553D}">
      <dgm:prSet/>
      <dgm:spPr/>
      <dgm:t>
        <a:bodyPr/>
        <a:lstStyle/>
        <a:p>
          <a:endParaRPr lang="en-US" sz="2800">
            <a:latin typeface="Times New Roman" panose="02020603050405020304" pitchFamily="18" charset="0"/>
            <a:cs typeface="Times New Roman" panose="02020603050405020304" pitchFamily="18" charset="0"/>
          </a:endParaRPr>
        </a:p>
      </dgm:t>
    </dgm:pt>
    <dgm:pt modelId="{FEDA653A-CF16-47DC-B0DE-21350A2EFD8E}">
      <dgm:prSet phldrT="[Metin]" custT="1"/>
      <dgm:spPr/>
      <dgm:t>
        <a:bodyPr/>
        <a:lstStyle/>
        <a:p>
          <a:r>
            <a:rPr lang="tr-TR" sz="2800" dirty="0">
              <a:latin typeface="Raleway" panose="020B0503030101060003" pitchFamily="34" charset="0"/>
              <a:cs typeface="Times New Roman" panose="02020603050405020304" pitchFamily="18" charset="0"/>
            </a:rPr>
            <a:t>Öğrencilerinizin bu yaşantısıyla ilgili bildiklerini gözden geçiriniz.</a:t>
          </a:r>
          <a:endParaRPr lang="en-US" sz="2800" dirty="0">
            <a:latin typeface="Raleway" panose="020B0503030101060003" pitchFamily="34" charset="0"/>
            <a:cs typeface="Times New Roman" panose="02020603050405020304" pitchFamily="18" charset="0"/>
          </a:endParaRPr>
        </a:p>
      </dgm:t>
    </dgm:pt>
    <dgm:pt modelId="{2888757C-1F49-40EB-B974-6993DFA137B6}" type="parTrans" cxnId="{1C88D344-E51E-49F1-A002-24431BEFE036}">
      <dgm:prSet/>
      <dgm:spPr/>
      <dgm:t>
        <a:bodyPr/>
        <a:lstStyle/>
        <a:p>
          <a:endParaRPr lang="en-US" sz="2800">
            <a:latin typeface="Times New Roman" panose="02020603050405020304" pitchFamily="18" charset="0"/>
            <a:cs typeface="Times New Roman" panose="02020603050405020304" pitchFamily="18" charset="0"/>
          </a:endParaRPr>
        </a:p>
      </dgm:t>
    </dgm:pt>
    <dgm:pt modelId="{74317D07-2B15-4DAD-85B7-63C54401B819}" type="sibTrans" cxnId="{1C88D344-E51E-49F1-A002-24431BEFE036}">
      <dgm:prSet/>
      <dgm:spPr/>
      <dgm:t>
        <a:bodyPr/>
        <a:lstStyle/>
        <a:p>
          <a:endParaRPr lang="en-US" sz="2800">
            <a:latin typeface="Times New Roman" panose="02020603050405020304" pitchFamily="18" charset="0"/>
            <a:cs typeface="Times New Roman" panose="02020603050405020304" pitchFamily="18" charset="0"/>
          </a:endParaRPr>
        </a:p>
      </dgm:t>
    </dgm:pt>
    <dgm:pt modelId="{4878C7BF-D507-4618-A4D2-C232EAE85395}">
      <dgm:prSet phldrT="[Metin]" custT="1"/>
      <dgm:spPr/>
      <dgm:t>
        <a:bodyPr/>
        <a:lstStyle/>
        <a:p>
          <a:r>
            <a:rPr lang="tr-TR" sz="2800" b="1" dirty="0">
              <a:latin typeface="Raleway" panose="020B0503030101060003" pitchFamily="34" charset="0"/>
              <a:cs typeface="Times New Roman" panose="02020603050405020304" pitchFamily="18" charset="0"/>
            </a:rPr>
            <a:t>Ortaokul ve Lise</a:t>
          </a:r>
          <a:endParaRPr lang="en-US" sz="2800" b="1" dirty="0">
            <a:latin typeface="Raleway" panose="020B0503030101060003" pitchFamily="34" charset="0"/>
            <a:cs typeface="Times New Roman" panose="02020603050405020304" pitchFamily="18" charset="0"/>
          </a:endParaRPr>
        </a:p>
      </dgm:t>
    </dgm:pt>
    <dgm:pt modelId="{82865BD8-0B1C-4C12-B248-AD4DB3D1BF0A}" type="sibTrans" cxnId="{0093F7D4-AC0F-47C8-8F2F-9F48268C4178}">
      <dgm:prSet/>
      <dgm:spPr/>
      <dgm:t>
        <a:bodyPr/>
        <a:lstStyle/>
        <a:p>
          <a:endParaRPr lang="en-US" sz="2800">
            <a:latin typeface="Times New Roman" panose="02020603050405020304" pitchFamily="18" charset="0"/>
            <a:cs typeface="Times New Roman" panose="02020603050405020304" pitchFamily="18" charset="0"/>
          </a:endParaRPr>
        </a:p>
      </dgm:t>
    </dgm:pt>
    <dgm:pt modelId="{2BBA3838-D197-4DBE-A3CA-6D09151A8A4A}" type="parTrans" cxnId="{0093F7D4-AC0F-47C8-8F2F-9F48268C4178}">
      <dgm:prSet/>
      <dgm:spPr/>
      <dgm:t>
        <a:bodyPr/>
        <a:lstStyle/>
        <a:p>
          <a:endParaRPr lang="en-US" sz="2800">
            <a:latin typeface="Times New Roman" panose="02020603050405020304" pitchFamily="18" charset="0"/>
            <a:cs typeface="Times New Roman" panose="02020603050405020304" pitchFamily="18" charset="0"/>
          </a:endParaRPr>
        </a:p>
      </dgm:t>
    </dgm:pt>
    <dgm:pt modelId="{6A068B7D-BFD0-4493-BA01-63D37E3D2A46}" type="pres">
      <dgm:prSet presAssocID="{B37F6D2E-64DE-4F63-B10E-52A42886D1A1}" presName="Name0" presStyleCnt="0">
        <dgm:presLayoutVars>
          <dgm:dir/>
          <dgm:animLvl val="lvl"/>
          <dgm:resizeHandles val="exact"/>
        </dgm:presLayoutVars>
      </dgm:prSet>
      <dgm:spPr/>
      <dgm:t>
        <a:bodyPr/>
        <a:lstStyle/>
        <a:p>
          <a:endParaRPr lang="tr-TR"/>
        </a:p>
      </dgm:t>
    </dgm:pt>
    <dgm:pt modelId="{E32B99A2-5C76-447E-BB25-295DD8BAC23C}" type="pres">
      <dgm:prSet presAssocID="{4878C7BF-D507-4618-A4D2-C232EAE85395}" presName="composite" presStyleCnt="0"/>
      <dgm:spPr/>
    </dgm:pt>
    <dgm:pt modelId="{F1391AC5-2BFD-484B-8544-93B15313ADA6}" type="pres">
      <dgm:prSet presAssocID="{4878C7BF-D507-4618-A4D2-C232EAE85395}" presName="parTx" presStyleLbl="alignNode1" presStyleIdx="0" presStyleCnt="1" custLinFactNeighborY="-24275">
        <dgm:presLayoutVars>
          <dgm:chMax val="0"/>
          <dgm:chPref val="0"/>
          <dgm:bulletEnabled val="1"/>
        </dgm:presLayoutVars>
      </dgm:prSet>
      <dgm:spPr/>
      <dgm:t>
        <a:bodyPr/>
        <a:lstStyle/>
        <a:p>
          <a:endParaRPr lang="tr-TR"/>
        </a:p>
      </dgm:t>
    </dgm:pt>
    <dgm:pt modelId="{668DD953-F105-4BF4-A5AC-8D817F250B8D}" type="pres">
      <dgm:prSet presAssocID="{4878C7BF-D507-4618-A4D2-C232EAE85395}" presName="desTx" presStyleLbl="alignAccFollowNode1" presStyleIdx="0" presStyleCnt="1" custScaleY="100000">
        <dgm:presLayoutVars>
          <dgm:bulletEnabled val="1"/>
        </dgm:presLayoutVars>
      </dgm:prSet>
      <dgm:spPr/>
      <dgm:t>
        <a:bodyPr/>
        <a:lstStyle/>
        <a:p>
          <a:endParaRPr lang="tr-TR"/>
        </a:p>
      </dgm:t>
    </dgm:pt>
  </dgm:ptLst>
  <dgm:cxnLst>
    <dgm:cxn modelId="{E96F716C-9706-4C8B-83EB-494AA9FBE46F}" type="presOf" srcId="{B37F6D2E-64DE-4F63-B10E-52A42886D1A1}" destId="{6A068B7D-BFD0-4493-BA01-63D37E3D2A46}" srcOrd="0" destOrd="0" presId="urn:microsoft.com/office/officeart/2005/8/layout/hList1"/>
    <dgm:cxn modelId="{1C88D344-E51E-49F1-A002-24431BEFE036}" srcId="{4878C7BF-D507-4618-A4D2-C232EAE85395}" destId="{FEDA653A-CF16-47DC-B0DE-21350A2EFD8E}" srcOrd="1" destOrd="0" parTransId="{2888757C-1F49-40EB-B974-6993DFA137B6}" sibTransId="{74317D07-2B15-4DAD-85B7-63C54401B819}"/>
    <dgm:cxn modelId="{4D225B97-00F3-4E65-9621-27641EF4553D}" srcId="{4878C7BF-D507-4618-A4D2-C232EAE85395}" destId="{DFDC7EE7-D5FD-4A2A-8716-0137B6685203}" srcOrd="0" destOrd="0" parTransId="{7935F231-FC00-482B-B04D-74B3C912E5E4}" sibTransId="{CDB0AAE3-E7DA-4307-B024-05D15D7BF1A4}"/>
    <dgm:cxn modelId="{F42D9CD5-4F2C-4A18-BBB2-1A8E18AC721D}" type="presOf" srcId="{4878C7BF-D507-4618-A4D2-C232EAE85395}" destId="{F1391AC5-2BFD-484B-8544-93B15313ADA6}" srcOrd="0" destOrd="0" presId="urn:microsoft.com/office/officeart/2005/8/layout/hList1"/>
    <dgm:cxn modelId="{0093F7D4-AC0F-47C8-8F2F-9F48268C4178}" srcId="{B37F6D2E-64DE-4F63-B10E-52A42886D1A1}" destId="{4878C7BF-D507-4618-A4D2-C232EAE85395}" srcOrd="0" destOrd="0" parTransId="{2BBA3838-D197-4DBE-A3CA-6D09151A8A4A}" sibTransId="{82865BD8-0B1C-4C12-B248-AD4DB3D1BF0A}"/>
    <dgm:cxn modelId="{DD0342CE-C57E-4617-9A4D-CBDB8B962B61}" type="presOf" srcId="{FEDA653A-CF16-47DC-B0DE-21350A2EFD8E}" destId="{668DD953-F105-4BF4-A5AC-8D817F250B8D}" srcOrd="0" destOrd="1" presId="urn:microsoft.com/office/officeart/2005/8/layout/hList1"/>
    <dgm:cxn modelId="{CEC7E2F0-F8FC-4EC9-8B88-3ED779D8FC1F}" type="presOf" srcId="{DFDC7EE7-D5FD-4A2A-8716-0137B6685203}" destId="{668DD953-F105-4BF4-A5AC-8D817F250B8D}" srcOrd="0" destOrd="0" presId="urn:microsoft.com/office/officeart/2005/8/layout/hList1"/>
    <dgm:cxn modelId="{24D95730-EC9A-405E-907C-016F4B48C099}" type="presParOf" srcId="{6A068B7D-BFD0-4493-BA01-63D37E3D2A46}" destId="{E32B99A2-5C76-447E-BB25-295DD8BAC23C}" srcOrd="0" destOrd="0" presId="urn:microsoft.com/office/officeart/2005/8/layout/hList1"/>
    <dgm:cxn modelId="{F28C7A02-C457-4B40-A5EA-0F6D9EB8491E}" type="presParOf" srcId="{E32B99A2-5C76-447E-BB25-295DD8BAC23C}" destId="{F1391AC5-2BFD-484B-8544-93B15313ADA6}" srcOrd="0" destOrd="0" presId="urn:microsoft.com/office/officeart/2005/8/layout/hList1"/>
    <dgm:cxn modelId="{FC56BEFA-0FB0-49A6-BF98-C389DEC88FA6}" type="presParOf" srcId="{E32B99A2-5C76-447E-BB25-295DD8BAC23C}" destId="{668DD953-F105-4BF4-A5AC-8D817F250B8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0BF9-4546-478E-8DB1-A83AF31ABB19}">
      <dsp:nvSpPr>
        <dsp:cNvPr id="0" name=""/>
        <dsp:cNvSpPr/>
      </dsp:nvSpPr>
      <dsp:spPr>
        <a:xfrm>
          <a:off x="-5568390" y="-852615"/>
          <a:ext cx="6630899" cy="6630899"/>
        </a:xfrm>
        <a:prstGeom prst="blockArc">
          <a:avLst>
            <a:gd name="adj1" fmla="val 18900000"/>
            <a:gd name="adj2" fmla="val 2700000"/>
            <a:gd name="adj3" fmla="val 326"/>
          </a:avLst>
        </a:pr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0386A10-396D-49FA-8D05-11CAAB8B38AE}">
      <dsp:nvSpPr>
        <dsp:cNvPr id="0" name=""/>
        <dsp:cNvSpPr/>
      </dsp:nvSpPr>
      <dsp:spPr>
        <a:xfrm>
          <a:off x="683682" y="389167"/>
          <a:ext cx="10769622" cy="11919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950"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Birinci boyut algılanan olayları önemli ölçüde değiştirme yeteneği olarak tanımlanan kontrol boyutudur.</a:t>
          </a:r>
          <a:endParaRPr lang="en-US" sz="2400" b="1" kern="1200" dirty="0">
            <a:latin typeface="Raleway" panose="020B0503030101060003" pitchFamily="34" charset="0"/>
            <a:cs typeface="Times New Roman" panose="02020603050405020304" pitchFamily="18" charset="0"/>
          </a:endParaRPr>
        </a:p>
      </dsp:txBody>
      <dsp:txXfrm>
        <a:off x="683682" y="389167"/>
        <a:ext cx="10769622" cy="1191933"/>
      </dsp:txXfrm>
    </dsp:sp>
    <dsp:sp modelId="{65023160-40F3-4CB9-BD63-5859AAD2F4C4}">
      <dsp:nvSpPr>
        <dsp:cNvPr id="0" name=""/>
        <dsp:cNvSpPr/>
      </dsp:nvSpPr>
      <dsp:spPr>
        <a:xfrm>
          <a:off x="67974" y="369425"/>
          <a:ext cx="1231417" cy="123141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E3211DF-D00A-479F-99FF-C716AA675D57}">
      <dsp:nvSpPr>
        <dsp:cNvPr id="0" name=""/>
        <dsp:cNvSpPr/>
      </dsp:nvSpPr>
      <dsp:spPr>
        <a:xfrm>
          <a:off x="1041778" y="1829324"/>
          <a:ext cx="10411526" cy="1267019"/>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950"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İkinci boyut bireyin olaya ilişkin </a:t>
          </a:r>
          <a:r>
            <a:rPr lang="tr-TR" sz="2400" b="1" kern="1200" dirty="0" err="1">
              <a:latin typeface="Raleway" panose="020B0503030101060003" pitchFamily="34" charset="0"/>
              <a:cs typeface="Times New Roman" panose="02020603050405020304" pitchFamily="18" charset="0"/>
            </a:rPr>
            <a:t>nedensel</a:t>
          </a:r>
          <a:r>
            <a:rPr lang="tr-TR" sz="2400" b="1" kern="1200" dirty="0">
              <a:latin typeface="Raleway" panose="020B0503030101060003" pitchFamily="34" charset="0"/>
              <a:cs typeface="Times New Roman" panose="02020603050405020304" pitchFamily="18" charset="0"/>
            </a:rPr>
            <a:t> atıflarıdır. Birey olumsuz ve beklenmedik bir olayın nedenini dış kaynaklara atfettiğinde, kişisel güç duygusu zayıflayabilir.</a:t>
          </a:r>
          <a:endParaRPr lang="en-US" sz="2400" b="1" kern="1200" dirty="0">
            <a:latin typeface="Raleway" panose="020B0503030101060003" pitchFamily="34" charset="0"/>
            <a:cs typeface="Times New Roman" panose="02020603050405020304" pitchFamily="18" charset="0"/>
          </a:endParaRPr>
        </a:p>
      </dsp:txBody>
      <dsp:txXfrm>
        <a:off x="1041778" y="1829324"/>
        <a:ext cx="10411526" cy="1267019"/>
      </dsp:txXfrm>
    </dsp:sp>
    <dsp:sp modelId="{B2ECA6F9-CC4D-4BBA-B22D-6572047F8A51}">
      <dsp:nvSpPr>
        <dsp:cNvPr id="0" name=""/>
        <dsp:cNvSpPr/>
      </dsp:nvSpPr>
      <dsp:spPr>
        <a:xfrm>
          <a:off x="426070" y="1847125"/>
          <a:ext cx="1231417" cy="1231417"/>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755DCA6-CC8C-49BC-AD05-E6836094FDCC}">
      <dsp:nvSpPr>
        <dsp:cNvPr id="0" name=""/>
        <dsp:cNvSpPr/>
      </dsp:nvSpPr>
      <dsp:spPr>
        <a:xfrm>
          <a:off x="683682" y="3341495"/>
          <a:ext cx="10769622" cy="1198080"/>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81950"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Üçüncüsü insan ihmali, hatası veya doğal afetlerin tersine kasıtlı zarar verme girişimiyle insan eliyle gerçekleşen olumsuz olaylar daha çok strese neden olabilir.</a:t>
          </a:r>
          <a:endParaRPr lang="en-US" sz="2400" b="1" kern="1200" dirty="0">
            <a:latin typeface="Raleway" panose="020B0503030101060003" pitchFamily="34" charset="0"/>
            <a:cs typeface="Times New Roman" panose="02020603050405020304" pitchFamily="18" charset="0"/>
          </a:endParaRPr>
        </a:p>
      </dsp:txBody>
      <dsp:txXfrm>
        <a:off x="683682" y="3341495"/>
        <a:ext cx="10769622" cy="1198080"/>
      </dsp:txXfrm>
    </dsp:sp>
    <dsp:sp modelId="{368211A1-CFF2-428A-9F39-A5B8FF25E50E}">
      <dsp:nvSpPr>
        <dsp:cNvPr id="0" name=""/>
        <dsp:cNvSpPr/>
      </dsp:nvSpPr>
      <dsp:spPr>
        <a:xfrm>
          <a:off x="67974" y="3324826"/>
          <a:ext cx="1231417" cy="1231417"/>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60BF9-4546-478E-8DB1-A83AF31ABB19}">
      <dsp:nvSpPr>
        <dsp:cNvPr id="0" name=""/>
        <dsp:cNvSpPr/>
      </dsp:nvSpPr>
      <dsp:spPr>
        <a:xfrm>
          <a:off x="-5944088" y="-909831"/>
          <a:ext cx="7077988" cy="7077988"/>
        </a:xfrm>
        <a:prstGeom prst="blockArc">
          <a:avLst>
            <a:gd name="adj1" fmla="val 18900000"/>
            <a:gd name="adj2" fmla="val 2700000"/>
            <a:gd name="adj3" fmla="val 305"/>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0386A10-396D-49FA-8D05-11CAAB8B38AE}">
      <dsp:nvSpPr>
        <dsp:cNvPr id="0" name=""/>
        <dsp:cNvSpPr/>
      </dsp:nvSpPr>
      <dsp:spPr>
        <a:xfrm>
          <a:off x="729855" y="361783"/>
          <a:ext cx="10718859" cy="137976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4759"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Dördüncüsü bireyler </a:t>
          </a:r>
          <a:r>
            <a:rPr lang="tr-TR" sz="2400" b="1" kern="1200" dirty="0" smtClean="0">
              <a:latin typeface="Raleway" panose="020B0503030101060003" pitchFamily="34" charset="0"/>
              <a:cs typeface="Times New Roman" panose="02020603050405020304" pitchFamily="18" charset="0"/>
            </a:rPr>
            <a:t>terör saldırılarının </a:t>
          </a:r>
          <a:r>
            <a:rPr lang="tr-TR" sz="2400" b="1" kern="1200" dirty="0">
              <a:latin typeface="Raleway" panose="020B0503030101060003" pitchFamily="34" charset="0"/>
              <a:cs typeface="Times New Roman" panose="02020603050405020304" pitchFamily="18" charset="0"/>
            </a:rPr>
            <a:t>meydana gelebileceğine veya tekrarlanabileceğine inandığı sürece stres yaygın ve kalıcı </a:t>
          </a:r>
          <a:r>
            <a:rPr lang="tr-TR" sz="2400" b="1" kern="1200" dirty="0" smtClean="0">
              <a:latin typeface="Raleway" panose="020B0503030101060003" pitchFamily="34" charset="0"/>
              <a:cs typeface="Times New Roman" panose="02020603050405020304" pitchFamily="18" charset="0"/>
            </a:rPr>
            <a:t>olur.</a:t>
          </a:r>
          <a:endParaRPr lang="en-US" sz="2400" b="1" kern="1200" dirty="0">
            <a:latin typeface="Raleway" panose="020B0503030101060003" pitchFamily="34" charset="0"/>
            <a:cs typeface="Times New Roman" panose="02020603050405020304" pitchFamily="18" charset="0"/>
          </a:endParaRPr>
        </a:p>
      </dsp:txBody>
      <dsp:txXfrm>
        <a:off x="729855" y="361783"/>
        <a:ext cx="10718859" cy="1379763"/>
      </dsp:txXfrm>
    </dsp:sp>
    <dsp:sp modelId="{65023160-40F3-4CB9-BD63-5859AAD2F4C4}">
      <dsp:nvSpPr>
        <dsp:cNvPr id="0" name=""/>
        <dsp:cNvSpPr/>
      </dsp:nvSpPr>
      <dsp:spPr>
        <a:xfrm>
          <a:off x="72564" y="394374"/>
          <a:ext cx="1314581" cy="13145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E3211DF-D00A-479F-99FF-C716AA675D57}">
      <dsp:nvSpPr>
        <dsp:cNvPr id="0" name=""/>
        <dsp:cNvSpPr/>
      </dsp:nvSpPr>
      <dsp:spPr>
        <a:xfrm>
          <a:off x="1112135" y="1945958"/>
          <a:ext cx="10336579" cy="1366407"/>
        </a:xfrm>
        <a:prstGeom prst="rect">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4759"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Beşincisi </a:t>
          </a:r>
          <a:r>
            <a:rPr lang="tr-TR" sz="2400" b="1" kern="1200" dirty="0" smtClean="0">
              <a:latin typeface="Raleway" panose="020B0503030101060003" pitchFamily="34" charset="0"/>
              <a:cs typeface="Times New Roman" panose="02020603050405020304" pitchFamily="18" charset="0"/>
            </a:rPr>
            <a:t>terör saldırılarının geleceğine </a:t>
          </a:r>
          <a:r>
            <a:rPr lang="tr-TR" sz="2400" b="1" kern="1200" dirty="0">
              <a:latin typeface="Raleway" panose="020B0503030101060003" pitchFamily="34" charset="0"/>
              <a:cs typeface="Times New Roman" panose="02020603050405020304" pitchFamily="18" charset="0"/>
            </a:rPr>
            <a:t>ilişkin belirsizlikler ve olumsuz beklentiler bireylerin iyi oluş düzeylerini olumsuz </a:t>
          </a:r>
          <a:r>
            <a:rPr lang="tr-TR" sz="2400" b="1" kern="1200" dirty="0" smtClean="0">
              <a:latin typeface="Raleway" panose="020B0503030101060003" pitchFamily="34" charset="0"/>
              <a:cs typeface="Times New Roman" panose="02020603050405020304" pitchFamily="18" charset="0"/>
            </a:rPr>
            <a:t>etkiler.</a:t>
          </a:r>
          <a:endParaRPr lang="en-US" sz="2400" b="1" kern="1200" dirty="0">
            <a:latin typeface="Raleway" panose="020B0503030101060003" pitchFamily="34" charset="0"/>
            <a:cs typeface="Times New Roman" panose="02020603050405020304" pitchFamily="18" charset="0"/>
          </a:endParaRPr>
        </a:p>
      </dsp:txBody>
      <dsp:txXfrm>
        <a:off x="1112135" y="1945958"/>
        <a:ext cx="10336579" cy="1366407"/>
      </dsp:txXfrm>
    </dsp:sp>
    <dsp:sp modelId="{B2ECA6F9-CC4D-4BBA-B22D-6572047F8A51}">
      <dsp:nvSpPr>
        <dsp:cNvPr id="0" name=""/>
        <dsp:cNvSpPr/>
      </dsp:nvSpPr>
      <dsp:spPr>
        <a:xfrm>
          <a:off x="454845" y="1971871"/>
          <a:ext cx="1314581" cy="13145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755DCA6-CC8C-49BC-AD05-E6836094FDCC}">
      <dsp:nvSpPr>
        <dsp:cNvPr id="0" name=""/>
        <dsp:cNvSpPr/>
      </dsp:nvSpPr>
      <dsp:spPr>
        <a:xfrm>
          <a:off x="729855" y="3530134"/>
          <a:ext cx="10718859" cy="1353051"/>
        </a:xfrm>
        <a:prstGeom prst="rect">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4759" tIns="60960" rIns="60960" bIns="60960" numCol="1" spcCol="1270" anchor="ctr" anchorCtr="0">
          <a:noAutofit/>
        </a:bodyPr>
        <a:lstStyle/>
        <a:p>
          <a:pPr lvl="0" algn="l" defTabSz="1066800">
            <a:lnSpc>
              <a:spcPct val="90000"/>
            </a:lnSpc>
            <a:spcBef>
              <a:spcPct val="0"/>
            </a:spcBef>
            <a:spcAft>
              <a:spcPct val="35000"/>
            </a:spcAft>
          </a:pPr>
          <a:r>
            <a:rPr lang="tr-TR" sz="2400" b="1" kern="1200" dirty="0">
              <a:latin typeface="Raleway" panose="020B0503030101060003" pitchFamily="34" charset="0"/>
              <a:cs typeface="Times New Roman" panose="02020603050405020304" pitchFamily="18" charset="0"/>
            </a:rPr>
            <a:t>Altıncısı ise tahmin edilebilirlik durumudur. Başka bir deyişle </a:t>
          </a:r>
          <a:r>
            <a:rPr lang="tr-TR" sz="2400" b="1" kern="1200" dirty="0" smtClean="0">
              <a:latin typeface="Raleway" panose="020B0503030101060003" pitchFamily="34" charset="0"/>
              <a:cs typeface="Times New Roman" panose="02020603050405020304" pitchFamily="18" charset="0"/>
            </a:rPr>
            <a:t>terör saldırıları diğer </a:t>
          </a:r>
          <a:r>
            <a:rPr lang="tr-TR" sz="2400" b="1" kern="1200" dirty="0">
              <a:latin typeface="Raleway" panose="020B0503030101060003" pitchFamily="34" charset="0"/>
              <a:cs typeface="Times New Roman" panose="02020603050405020304" pitchFamily="18" charset="0"/>
            </a:rPr>
            <a:t>felaketlere göre daha öngörülemezdir ve insanlar bu konuda nasıl önlem alacaklarını da bilememektedir. </a:t>
          </a:r>
          <a:endParaRPr lang="en-US" sz="2400" b="1" kern="1200" dirty="0">
            <a:latin typeface="Raleway" panose="020B0503030101060003" pitchFamily="34" charset="0"/>
            <a:cs typeface="Times New Roman" panose="02020603050405020304" pitchFamily="18" charset="0"/>
          </a:endParaRPr>
        </a:p>
      </dsp:txBody>
      <dsp:txXfrm>
        <a:off x="729855" y="3530134"/>
        <a:ext cx="10718859" cy="1353051"/>
      </dsp:txXfrm>
    </dsp:sp>
    <dsp:sp modelId="{368211A1-CFF2-428A-9F39-A5B8FF25E50E}">
      <dsp:nvSpPr>
        <dsp:cNvPr id="0" name=""/>
        <dsp:cNvSpPr/>
      </dsp:nvSpPr>
      <dsp:spPr>
        <a:xfrm>
          <a:off x="72564" y="3549369"/>
          <a:ext cx="1314581" cy="131458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58962-8E4D-49BA-8CAE-4E18D076DBDD}">
      <dsp:nvSpPr>
        <dsp:cNvPr id="0" name=""/>
        <dsp:cNvSpPr/>
      </dsp:nvSpPr>
      <dsp:spPr>
        <a:xfrm>
          <a:off x="2124112" y="1677155"/>
          <a:ext cx="3947234" cy="394723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65CCA9-8757-4DCD-BEAB-07B953F3B796}">
      <dsp:nvSpPr>
        <dsp:cNvPr id="0" name=""/>
        <dsp:cNvSpPr/>
      </dsp:nvSpPr>
      <dsp:spPr>
        <a:xfrm>
          <a:off x="6984773" y="-198603"/>
          <a:ext cx="4942391" cy="3090322"/>
        </a:xfrm>
        <a:prstGeom prst="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25400" rIns="25400" bIns="25400" numCol="1" spcCol="1270" anchor="t" anchorCtr="0">
          <a:noAutofit/>
        </a:bodyPr>
        <a:lstStyle/>
        <a:p>
          <a:pPr lvl="0" algn="l" defTabSz="889000">
            <a:lnSpc>
              <a:spcPct val="90000"/>
            </a:lnSpc>
            <a:spcBef>
              <a:spcPct val="0"/>
            </a:spcBef>
            <a:spcAft>
              <a:spcPct val="35000"/>
            </a:spcAft>
          </a:pPr>
          <a:endParaRPr lang="en-US" sz="2000" b="0" kern="1200" dirty="0">
            <a:latin typeface="Raleway" panose="020B0503030101060003" pitchFamily="34" charset="0"/>
          </a:endParaRPr>
        </a:p>
        <a:p>
          <a:pPr marL="228600" lvl="1" indent="-228600" algn="l" defTabSz="889000">
            <a:lnSpc>
              <a:spcPct val="90000"/>
            </a:lnSpc>
            <a:spcBef>
              <a:spcPct val="0"/>
            </a:spcBef>
            <a:spcAft>
              <a:spcPct val="15000"/>
            </a:spcAft>
            <a:buChar char="••"/>
          </a:pPr>
          <a:r>
            <a:rPr lang="tr-TR" sz="2000" b="0" i="0" kern="1200" dirty="0" smtClean="0">
              <a:latin typeface="Raleway SemiBold" panose="020B0503030101060003" pitchFamily="34" charset="0"/>
              <a:cs typeface="Times New Roman" panose="02020603050405020304" pitchFamily="18" charset="0"/>
            </a:rPr>
            <a:t>Uyku sorunları (uykuya dalmada güçlük, kâbuslar görme, uyanmak istememe, uyku düzenin bozulması)</a:t>
          </a:r>
          <a:endParaRPr lang="en-US" sz="2000" b="0" kern="1200" dirty="0">
            <a:latin typeface="Raleway" panose="020B0503030101060003"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tr-TR" sz="2000" b="0" i="0" kern="1200" smtClean="0">
              <a:latin typeface="Raleway SemiBold" panose="020B0503030101060003" pitchFamily="34" charset="0"/>
              <a:cs typeface="Times New Roman" panose="02020603050405020304" pitchFamily="18" charset="0"/>
            </a:rPr>
            <a:t>Öfke, endişe, suçluluk, korku hissetme</a:t>
          </a:r>
          <a:endParaRPr lang="en-US" sz="2000" b="0" i="0" kern="1200" dirty="0">
            <a:latin typeface="Raleway SemiBold" panose="020B0503030101060003"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tr-TR" sz="2000" b="0" i="0" kern="1200" smtClean="0">
              <a:latin typeface="Raleway SemiBold" panose="020B0503030101060003" pitchFamily="34" charset="0"/>
              <a:cs typeface="Times New Roman" panose="02020603050405020304" pitchFamily="18" charset="0"/>
            </a:rPr>
            <a:t>Ayrılma kaygıları</a:t>
          </a:r>
          <a:endParaRPr lang="en-US" sz="2000" b="0" i="0" kern="1200" dirty="0">
            <a:latin typeface="Raleway SemiBold" panose="020B0503030101060003"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tr-TR" sz="2000" b="0" i="0" kern="1200" smtClean="0">
              <a:latin typeface="Raleway SemiBold" panose="020B0503030101060003" pitchFamily="34" charset="0"/>
              <a:cs typeface="Times New Roman" panose="02020603050405020304" pitchFamily="18" charset="0"/>
            </a:rPr>
            <a:t>Tekrarlayan oyunlar</a:t>
          </a:r>
          <a:endParaRPr lang="en-US" sz="2000" b="0" i="0" kern="1200" dirty="0">
            <a:latin typeface="Raleway SemiBold" panose="020B0503030101060003"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tr-TR" sz="2000" b="0" i="0" kern="1200" smtClean="0">
              <a:latin typeface="Raleway SemiBold" panose="020B0503030101060003" pitchFamily="34" charset="0"/>
              <a:cs typeface="Times New Roman" panose="02020603050405020304" pitchFamily="18" charset="0"/>
            </a:rPr>
            <a:t>Oyun oynamama ve/veya oyun oynama isteğinde azalma</a:t>
          </a:r>
          <a:endParaRPr lang="en-US" sz="2000" b="0" i="0" kern="1200" dirty="0">
            <a:latin typeface="Raleway SemiBold" panose="020B0503030101060003"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tr-TR" sz="2000" b="0" i="0" kern="1200" dirty="0" smtClean="0">
              <a:latin typeface="Raleway SemiBold" panose="020B0503030101060003" pitchFamily="34" charset="0"/>
              <a:cs typeface="Times New Roman" panose="02020603050405020304" pitchFamily="18" charset="0"/>
            </a:rPr>
            <a:t>Sürekli terör yaşantısıyla ilgili sorular sorma</a:t>
          </a:r>
          <a:endParaRPr lang="en-US" sz="2000" b="0" i="0" kern="1200" dirty="0">
            <a:latin typeface="Raleway SemiBold" panose="020B0503030101060003" pitchFamily="34" charset="0"/>
            <a:cs typeface="Times New Roman" panose="02020603050405020304" pitchFamily="18" charset="0"/>
          </a:endParaRPr>
        </a:p>
        <a:p>
          <a:pPr marL="228600" lvl="1" indent="-228600" algn="l" defTabSz="889000">
            <a:lnSpc>
              <a:spcPct val="90000"/>
            </a:lnSpc>
            <a:spcBef>
              <a:spcPct val="0"/>
            </a:spcBef>
            <a:spcAft>
              <a:spcPct val="15000"/>
            </a:spcAft>
            <a:buChar char="••"/>
          </a:pPr>
          <a:endParaRPr lang="en-US" sz="2000" b="0" kern="1200" dirty="0">
            <a:latin typeface="Raleway" panose="020B0503030101060003" pitchFamily="34" charset="0"/>
            <a:cs typeface="Times New Roman" panose="02020603050405020304" pitchFamily="18" charset="0"/>
          </a:endParaRPr>
        </a:p>
      </dsp:txBody>
      <dsp:txXfrm>
        <a:off x="6984773" y="-198603"/>
        <a:ext cx="4942391" cy="3090322"/>
      </dsp:txXfrm>
    </dsp:sp>
    <dsp:sp modelId="{B9C0C494-B7CA-46E1-9F9B-9161574A9133}">
      <dsp:nvSpPr>
        <dsp:cNvPr id="0" name=""/>
        <dsp:cNvSpPr/>
      </dsp:nvSpPr>
      <dsp:spPr>
        <a:xfrm>
          <a:off x="6235814" y="1183750"/>
          <a:ext cx="493404"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95EA5DB-59B7-49ED-8DA5-432031441E7C}">
      <dsp:nvSpPr>
        <dsp:cNvPr id="0" name=""/>
        <dsp:cNvSpPr/>
      </dsp:nvSpPr>
      <dsp:spPr>
        <a:xfrm rot="5400000">
          <a:off x="3931781" y="1348383"/>
          <a:ext cx="2468337" cy="213644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177B-647B-4085-BD8D-BBB16B2E076E}">
      <dsp:nvSpPr>
        <dsp:cNvPr id="0" name=""/>
        <dsp:cNvSpPr/>
      </dsp:nvSpPr>
      <dsp:spPr>
        <a:xfrm>
          <a:off x="4879577" y="1324576"/>
          <a:ext cx="1696873" cy="169708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8822CB4-86ED-4D67-B2F5-8331C07638ED}">
      <dsp:nvSpPr>
        <dsp:cNvPr id="0" name=""/>
        <dsp:cNvSpPr/>
      </dsp:nvSpPr>
      <dsp:spPr>
        <a:xfrm>
          <a:off x="4312539" y="0"/>
          <a:ext cx="2830950" cy="104051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Gerileme Davranışları (yatak ıslatma, parmak emme, bebek konuşması vb.) </a:t>
          </a:r>
          <a:endParaRPr lang="en-US" sz="1800" kern="1200" dirty="0">
            <a:latin typeface="Raleway" panose="020B0503030101060003" pitchFamily="34" charset="0"/>
            <a:cs typeface="Times New Roman" panose="02020603050405020304" pitchFamily="18" charset="0"/>
          </a:endParaRPr>
        </a:p>
      </dsp:txBody>
      <dsp:txXfrm>
        <a:off x="4312539" y="0"/>
        <a:ext cx="2830950" cy="1040515"/>
      </dsp:txXfrm>
    </dsp:sp>
    <dsp:sp modelId="{3B9B1C08-167A-42BC-8DF8-19E660FF8E0D}">
      <dsp:nvSpPr>
        <dsp:cNvPr id="0" name=""/>
        <dsp:cNvSpPr/>
      </dsp:nvSpPr>
      <dsp:spPr>
        <a:xfrm>
          <a:off x="5377327" y="1563895"/>
          <a:ext cx="1696873" cy="1697081"/>
        </a:xfrm>
        <a:prstGeom prst="ellipse">
          <a:avLst/>
        </a:prstGeom>
        <a:solidFill>
          <a:schemeClr val="accent2">
            <a:alpha val="50000"/>
            <a:hueOff val="780253"/>
            <a:satOff val="-973"/>
            <a:lumOff val="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588627F-52CF-4BE5-A98C-27B9B2201F61}">
      <dsp:nvSpPr>
        <dsp:cNvPr id="0" name=""/>
        <dsp:cNvSpPr/>
      </dsp:nvSpPr>
      <dsp:spPr>
        <a:xfrm>
          <a:off x="7283481" y="988490"/>
          <a:ext cx="1838279" cy="11445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a:latin typeface="Raleway" panose="020B0503030101060003" pitchFamily="34" charset="0"/>
              <a:cs typeface="Times New Roman" panose="02020603050405020304" pitchFamily="18" charset="0"/>
            </a:rPr>
            <a:t>İştahsızlık </a:t>
          </a:r>
          <a:endParaRPr lang="en-US" sz="1800" kern="1200">
            <a:latin typeface="Raleway" panose="020B0503030101060003" pitchFamily="34" charset="0"/>
            <a:cs typeface="Times New Roman" panose="02020603050405020304" pitchFamily="18" charset="0"/>
          </a:endParaRPr>
        </a:p>
      </dsp:txBody>
      <dsp:txXfrm>
        <a:off x="7283481" y="988490"/>
        <a:ext cx="1838279" cy="1144567"/>
      </dsp:txXfrm>
    </dsp:sp>
    <dsp:sp modelId="{98DD9EDF-CE52-4959-AAC7-53987668FB34}">
      <dsp:nvSpPr>
        <dsp:cNvPr id="0" name=""/>
        <dsp:cNvSpPr/>
      </dsp:nvSpPr>
      <dsp:spPr>
        <a:xfrm>
          <a:off x="5499643" y="2102362"/>
          <a:ext cx="1696873" cy="1697081"/>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3647696-21F7-4D0C-A28F-AE946C8CB6A4}">
      <dsp:nvSpPr>
        <dsp:cNvPr id="0" name=""/>
        <dsp:cNvSpPr/>
      </dsp:nvSpPr>
      <dsp:spPr>
        <a:xfrm>
          <a:off x="7355596" y="2445212"/>
          <a:ext cx="2509495" cy="12226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Fiziksel </a:t>
          </a:r>
          <a:r>
            <a:rPr lang="tr-TR" sz="1800" kern="1200" dirty="0" smtClean="0">
              <a:latin typeface="Raleway" panose="020B0503030101060003" pitchFamily="34" charset="0"/>
              <a:cs typeface="Times New Roman" panose="02020603050405020304" pitchFamily="18" charset="0"/>
            </a:rPr>
            <a:t>Şikâyetler (baş</a:t>
          </a:r>
          <a:r>
            <a:rPr lang="tr-TR" sz="1800" kern="1200" dirty="0">
              <a:latin typeface="Raleway" panose="020B0503030101060003" pitchFamily="34" charset="0"/>
              <a:cs typeface="Times New Roman" panose="02020603050405020304" pitchFamily="18" charset="0"/>
            </a:rPr>
            <a:t>, karın ağrılar vb.)</a:t>
          </a:r>
          <a:endParaRPr lang="en-US" sz="1800" kern="1200" dirty="0">
            <a:latin typeface="Raleway" panose="020B0503030101060003" pitchFamily="34" charset="0"/>
            <a:cs typeface="Times New Roman" panose="02020603050405020304" pitchFamily="18" charset="0"/>
          </a:endParaRPr>
        </a:p>
      </dsp:txBody>
      <dsp:txXfrm>
        <a:off x="7355596" y="2445212"/>
        <a:ext cx="2509495" cy="1222606"/>
      </dsp:txXfrm>
    </dsp:sp>
    <dsp:sp modelId="{DDC52F16-A507-4ADD-9A37-D518E96FAD41}">
      <dsp:nvSpPr>
        <dsp:cNvPr id="0" name=""/>
        <dsp:cNvSpPr/>
      </dsp:nvSpPr>
      <dsp:spPr>
        <a:xfrm>
          <a:off x="5155319" y="2534176"/>
          <a:ext cx="1696873" cy="1697081"/>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EB6C02C-887E-48B4-95D9-120939E19085}">
      <dsp:nvSpPr>
        <dsp:cNvPr id="0" name=""/>
        <dsp:cNvSpPr/>
      </dsp:nvSpPr>
      <dsp:spPr>
        <a:xfrm>
          <a:off x="6682505" y="4084024"/>
          <a:ext cx="1944333" cy="11185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Konsantre Olamama </a:t>
          </a:r>
          <a:endParaRPr lang="en-US" sz="1800" kern="1200" dirty="0">
            <a:latin typeface="Raleway" panose="020B0503030101060003" pitchFamily="34" charset="0"/>
            <a:cs typeface="Times New Roman" panose="02020603050405020304" pitchFamily="18" charset="0"/>
          </a:endParaRPr>
        </a:p>
      </dsp:txBody>
      <dsp:txXfrm>
        <a:off x="6682505" y="4084024"/>
        <a:ext cx="1944333" cy="1118554"/>
      </dsp:txXfrm>
    </dsp:sp>
    <dsp:sp modelId="{3042E0DF-3105-4533-9F93-8F2BE6A753FF}">
      <dsp:nvSpPr>
        <dsp:cNvPr id="0" name=""/>
        <dsp:cNvSpPr/>
      </dsp:nvSpPr>
      <dsp:spPr>
        <a:xfrm>
          <a:off x="4603835" y="2534176"/>
          <a:ext cx="1696873" cy="1697081"/>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883551-2C20-4833-8A0A-9082F4A08CBA}">
      <dsp:nvSpPr>
        <dsp:cNvPr id="0" name=""/>
        <dsp:cNvSpPr/>
      </dsp:nvSpPr>
      <dsp:spPr>
        <a:xfrm>
          <a:off x="2829189" y="4084024"/>
          <a:ext cx="1944333" cy="111855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a:latin typeface="Raleway" panose="020B0503030101060003" pitchFamily="34" charset="0"/>
              <a:cs typeface="Times New Roman" panose="02020603050405020304" pitchFamily="18" charset="0"/>
            </a:rPr>
            <a:t>Okula Gitmeyi Reddetme </a:t>
          </a:r>
          <a:endParaRPr lang="en-US" sz="1800" kern="1200">
            <a:latin typeface="Raleway" panose="020B0503030101060003" pitchFamily="34" charset="0"/>
            <a:cs typeface="Times New Roman" panose="02020603050405020304" pitchFamily="18" charset="0"/>
          </a:endParaRPr>
        </a:p>
      </dsp:txBody>
      <dsp:txXfrm>
        <a:off x="2829189" y="4084024"/>
        <a:ext cx="1944333" cy="1118554"/>
      </dsp:txXfrm>
    </dsp:sp>
    <dsp:sp modelId="{66CA28A6-C7EE-464F-BF80-0D73C6E98EE4}">
      <dsp:nvSpPr>
        <dsp:cNvPr id="0" name=""/>
        <dsp:cNvSpPr/>
      </dsp:nvSpPr>
      <dsp:spPr>
        <a:xfrm>
          <a:off x="4259511" y="2102362"/>
          <a:ext cx="1696873" cy="1697081"/>
        </a:xfrm>
        <a:prstGeom prst="ellipse">
          <a:avLst/>
        </a:prstGeom>
        <a:solidFill>
          <a:schemeClr val="accent2">
            <a:alpha val="50000"/>
            <a:hueOff val="3901266"/>
            <a:satOff val="-4866"/>
            <a:lumOff val="1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E0107F3-2571-4634-972F-7706B15B3B00}">
      <dsp:nvSpPr>
        <dsp:cNvPr id="0" name=""/>
        <dsp:cNvSpPr/>
      </dsp:nvSpPr>
      <dsp:spPr>
        <a:xfrm>
          <a:off x="2192861" y="2445212"/>
          <a:ext cx="1802927" cy="12226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Yalnız Kalma </a:t>
          </a:r>
          <a:r>
            <a:rPr lang="tr-TR" sz="1800" kern="1200" dirty="0" smtClean="0">
              <a:latin typeface="Raleway" panose="020B0503030101060003" pitchFamily="34" charset="0"/>
              <a:cs typeface="Times New Roman" panose="02020603050405020304" pitchFamily="18" charset="0"/>
            </a:rPr>
            <a:t>Korkusu</a:t>
          </a:r>
        </a:p>
        <a:p>
          <a:pPr lvl="0" algn="ctr" defTabSz="800100">
            <a:lnSpc>
              <a:spcPct val="90000"/>
            </a:lnSpc>
            <a:spcBef>
              <a:spcPct val="0"/>
            </a:spcBef>
            <a:spcAft>
              <a:spcPct val="35000"/>
            </a:spcAft>
          </a:pPr>
          <a:endParaRPr lang="tr-TR" sz="1800" kern="1200" dirty="0">
            <a:latin typeface="Raleway" panose="020B0503030101060003" pitchFamily="34" charset="0"/>
            <a:cs typeface="Times New Roman" panose="02020603050405020304" pitchFamily="18" charset="0"/>
          </a:endParaRPr>
        </a:p>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Güvenlik Kaygıları </a:t>
          </a:r>
          <a:endParaRPr lang="en-US" sz="1800" kern="1200" dirty="0">
            <a:latin typeface="Raleway" panose="020B0503030101060003" pitchFamily="34" charset="0"/>
            <a:cs typeface="Times New Roman" panose="02020603050405020304" pitchFamily="18" charset="0"/>
          </a:endParaRPr>
        </a:p>
      </dsp:txBody>
      <dsp:txXfrm>
        <a:off x="2192861" y="2445212"/>
        <a:ext cx="1802927" cy="1222606"/>
      </dsp:txXfrm>
    </dsp:sp>
    <dsp:sp modelId="{55CC338C-2474-4108-8ED4-A72DDC113B48}">
      <dsp:nvSpPr>
        <dsp:cNvPr id="0" name=""/>
        <dsp:cNvSpPr/>
      </dsp:nvSpPr>
      <dsp:spPr>
        <a:xfrm>
          <a:off x="4381828" y="1563895"/>
          <a:ext cx="1696873" cy="169708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59D0718-1E39-4FE3-8AD1-81E97F837755}">
      <dsp:nvSpPr>
        <dsp:cNvPr id="0" name=""/>
        <dsp:cNvSpPr/>
      </dsp:nvSpPr>
      <dsp:spPr>
        <a:xfrm>
          <a:off x="2334267" y="988490"/>
          <a:ext cx="1838279" cy="114456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a:latin typeface="Raleway" panose="020B0503030101060003" pitchFamily="34" charset="0"/>
              <a:cs typeface="Times New Roman" panose="02020603050405020304" pitchFamily="18" charset="0"/>
            </a:rPr>
            <a:t>Suçluluk </a:t>
          </a:r>
          <a:r>
            <a:rPr lang="tr-TR" sz="1800" kern="1200" dirty="0" smtClean="0">
              <a:latin typeface="Raleway" panose="020B0503030101060003" pitchFamily="34" charset="0"/>
              <a:cs typeface="Times New Roman" panose="02020603050405020304" pitchFamily="18" charset="0"/>
            </a:rPr>
            <a:t>Duyguları </a:t>
          </a:r>
          <a:endParaRPr lang="en-US" sz="1800" kern="1200" dirty="0">
            <a:latin typeface="Raleway" panose="020B0503030101060003" pitchFamily="34" charset="0"/>
            <a:cs typeface="Times New Roman" panose="02020603050405020304" pitchFamily="18" charset="0"/>
          </a:endParaRPr>
        </a:p>
      </dsp:txBody>
      <dsp:txXfrm>
        <a:off x="2334267" y="988490"/>
        <a:ext cx="1838279" cy="1144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0BEC3-9534-407D-9675-067289ED06AA}">
      <dsp:nvSpPr>
        <dsp:cNvPr id="0" name=""/>
        <dsp:cNvSpPr/>
      </dsp:nvSpPr>
      <dsp:spPr>
        <a:xfrm>
          <a:off x="0" y="12737"/>
          <a:ext cx="11377264" cy="135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tr-TR" sz="2800" b="1" kern="1200" dirty="0" smtClean="0">
              <a:latin typeface="Raleway" panose="020B0503030101060003" pitchFamily="34" charset="0"/>
              <a:cs typeface="Times New Roman" panose="02020603050405020304" pitchFamily="18" charset="0"/>
            </a:rPr>
            <a:t>Okul Öncesi </a:t>
          </a:r>
          <a:r>
            <a:rPr lang="tr-TR" sz="2800" b="1" kern="1200" dirty="0">
              <a:latin typeface="Raleway" panose="020B0503030101060003" pitchFamily="34" charset="0"/>
              <a:cs typeface="Times New Roman" panose="02020603050405020304" pitchFamily="18" charset="0"/>
            </a:rPr>
            <a:t>- İlkokul</a:t>
          </a:r>
          <a:endParaRPr lang="en-US" sz="2800" b="1" kern="1200" dirty="0">
            <a:latin typeface="Raleway" panose="020B0503030101060003" pitchFamily="34" charset="0"/>
            <a:cs typeface="Times New Roman" panose="02020603050405020304" pitchFamily="18" charset="0"/>
          </a:endParaRPr>
        </a:p>
      </dsp:txBody>
      <dsp:txXfrm>
        <a:off x="0" y="12737"/>
        <a:ext cx="11377264" cy="1353600"/>
      </dsp:txXfrm>
    </dsp:sp>
    <dsp:sp modelId="{402D30ED-8120-4227-90C2-8854A93E3BD6}">
      <dsp:nvSpPr>
        <dsp:cNvPr id="0" name=""/>
        <dsp:cNvSpPr/>
      </dsp:nvSpPr>
      <dsp:spPr>
        <a:xfrm>
          <a:off x="0" y="1366337"/>
          <a:ext cx="11377264" cy="20642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a:latin typeface="Raleway" panose="020B0503030101060003" pitchFamily="34" charset="0"/>
              <a:cs typeface="Times New Roman" panose="02020603050405020304" pitchFamily="18" charset="0"/>
            </a:rPr>
            <a:t>Kısa ve doğru açıklamalar yapınız. </a:t>
          </a:r>
          <a:endParaRPr lang="en-US" sz="2800" kern="1200" dirty="0">
            <a:latin typeface="Raleway" panose="020B0503030101060003" pitchFamily="34"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tr-TR" sz="2800" kern="1200" dirty="0">
              <a:latin typeface="Raleway" panose="020B0503030101060003" pitchFamily="34" charset="0"/>
              <a:cs typeface="Times New Roman" panose="02020603050405020304" pitchFamily="18" charset="0"/>
            </a:rPr>
            <a:t>Güvende </a:t>
          </a:r>
          <a:r>
            <a:rPr lang="tr-TR" sz="2800" kern="1200" dirty="0" smtClean="0">
              <a:latin typeface="Raleway" panose="020B0503030101060003" pitchFamily="34" charset="0"/>
              <a:cs typeface="Times New Roman" panose="02020603050405020304" pitchFamily="18" charset="0"/>
            </a:rPr>
            <a:t>hissetmelerini </a:t>
          </a:r>
          <a:r>
            <a:rPr lang="tr-TR" sz="2800" kern="1200" dirty="0">
              <a:latin typeface="Raleway" panose="020B0503030101060003" pitchFamily="34" charset="0"/>
              <a:cs typeface="Times New Roman" panose="02020603050405020304" pitchFamily="18" charset="0"/>
            </a:rPr>
            <a:t>sağlayınız. </a:t>
          </a:r>
          <a:endParaRPr lang="en-US" sz="2800" kern="1200" dirty="0">
            <a:latin typeface="Raleway" panose="020B0503030101060003" pitchFamily="34"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tr-TR" sz="2800" kern="1200" dirty="0">
              <a:latin typeface="Raleway" panose="020B0503030101060003" pitchFamily="34" charset="0"/>
              <a:cs typeface="Times New Roman" panose="02020603050405020304" pitchFamily="18" charset="0"/>
            </a:rPr>
            <a:t>Sevdiklerini kaybetmekten veya onların başına bir şey geleceğinden korktukları için bu </a:t>
          </a:r>
          <a:r>
            <a:rPr lang="tr-TR" sz="2800" kern="1200" dirty="0" smtClean="0">
              <a:latin typeface="Raleway" panose="020B0503030101060003" pitchFamily="34" charset="0"/>
              <a:cs typeface="Times New Roman" panose="02020603050405020304" pitchFamily="18" charset="0"/>
            </a:rPr>
            <a:t>endişelere yoğunlaşınız. </a:t>
          </a:r>
          <a:endParaRPr lang="en-US" sz="2800" kern="1200" dirty="0">
            <a:latin typeface="Raleway" panose="020B0503030101060003" pitchFamily="34" charset="0"/>
            <a:cs typeface="Times New Roman" panose="02020603050405020304" pitchFamily="18" charset="0"/>
          </a:endParaRPr>
        </a:p>
      </dsp:txBody>
      <dsp:txXfrm>
        <a:off x="0" y="1366337"/>
        <a:ext cx="11377264" cy="2064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91AC5-2BFD-484B-8544-93B15313ADA6}">
      <dsp:nvSpPr>
        <dsp:cNvPr id="0" name=""/>
        <dsp:cNvSpPr/>
      </dsp:nvSpPr>
      <dsp:spPr>
        <a:xfrm>
          <a:off x="0" y="0"/>
          <a:ext cx="11377264" cy="1209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tr-TR" sz="2800" b="1" kern="1200" dirty="0">
              <a:latin typeface="Raleway" panose="020B0503030101060003" pitchFamily="34" charset="0"/>
              <a:cs typeface="Times New Roman" panose="02020603050405020304" pitchFamily="18" charset="0"/>
            </a:rPr>
            <a:t>Ortaokul ve Lise</a:t>
          </a:r>
          <a:endParaRPr lang="en-US" sz="2800" b="1" kern="1200" dirty="0">
            <a:latin typeface="Raleway" panose="020B0503030101060003" pitchFamily="34" charset="0"/>
            <a:cs typeface="Times New Roman" panose="02020603050405020304" pitchFamily="18" charset="0"/>
          </a:endParaRPr>
        </a:p>
      </dsp:txBody>
      <dsp:txXfrm>
        <a:off x="0" y="0"/>
        <a:ext cx="11377264" cy="1209600"/>
      </dsp:txXfrm>
    </dsp:sp>
    <dsp:sp modelId="{668DD953-F105-4BF4-A5AC-8D817F250B8D}">
      <dsp:nvSpPr>
        <dsp:cNvPr id="0" name=""/>
        <dsp:cNvSpPr/>
      </dsp:nvSpPr>
      <dsp:spPr>
        <a:xfrm>
          <a:off x="0" y="1224308"/>
          <a:ext cx="11377264" cy="18446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tr-TR" sz="2800" kern="1200" dirty="0">
              <a:latin typeface="Raleway" panose="020B0503030101060003" pitchFamily="34" charset="0"/>
              <a:cs typeface="Times New Roman" panose="02020603050405020304" pitchFamily="18" charset="0"/>
            </a:rPr>
            <a:t>Terör yaşantısıyla ilgili gerçek </a:t>
          </a:r>
          <a:r>
            <a:rPr lang="tr-TR" sz="2800" kern="1200" dirty="0" smtClean="0">
              <a:latin typeface="Raleway" panose="020B0503030101060003" pitchFamily="34" charset="0"/>
              <a:cs typeface="Times New Roman" panose="02020603050405020304" pitchFamily="18" charset="0"/>
            </a:rPr>
            <a:t>bilgiler </a:t>
          </a:r>
          <a:r>
            <a:rPr lang="tr-TR" sz="2800" kern="1200" dirty="0">
              <a:latin typeface="Raleway" panose="020B0503030101060003" pitchFamily="34" charset="0"/>
              <a:cs typeface="Times New Roman" panose="02020603050405020304" pitchFamily="18" charset="0"/>
            </a:rPr>
            <a:t>veriniz. </a:t>
          </a:r>
          <a:endParaRPr lang="en-US" sz="2800" kern="1200" dirty="0">
            <a:latin typeface="Raleway" panose="020B0503030101060003" pitchFamily="34" charset="0"/>
            <a:cs typeface="Times New Roman" panose="02020603050405020304" pitchFamily="18" charset="0"/>
          </a:endParaRPr>
        </a:p>
        <a:p>
          <a:pPr marL="285750" lvl="1" indent="-285750" algn="l" defTabSz="1244600">
            <a:lnSpc>
              <a:spcPct val="90000"/>
            </a:lnSpc>
            <a:spcBef>
              <a:spcPct val="0"/>
            </a:spcBef>
            <a:spcAft>
              <a:spcPct val="15000"/>
            </a:spcAft>
            <a:buChar char="••"/>
          </a:pPr>
          <a:r>
            <a:rPr lang="tr-TR" sz="2800" kern="1200" dirty="0">
              <a:latin typeface="Raleway" panose="020B0503030101060003" pitchFamily="34" charset="0"/>
              <a:cs typeface="Times New Roman" panose="02020603050405020304" pitchFamily="18" charset="0"/>
            </a:rPr>
            <a:t>Öğrencilerinizin bu yaşantısıyla ilgili bildiklerini gözden geçiriniz.</a:t>
          </a:r>
          <a:endParaRPr lang="en-US" sz="2800" kern="1200" dirty="0">
            <a:latin typeface="Raleway" panose="020B0503030101060003" pitchFamily="34" charset="0"/>
            <a:cs typeface="Times New Roman" panose="02020603050405020304" pitchFamily="18" charset="0"/>
          </a:endParaRPr>
        </a:p>
      </dsp:txBody>
      <dsp:txXfrm>
        <a:off x="0" y="1224308"/>
        <a:ext cx="11377264" cy="184464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9DBA7-BAF5-4FF5-812C-35AB0CDE1B78}" type="datetimeFigureOut">
              <a:rPr lang="en-US" smtClean="0"/>
              <a:t>10/5/2022</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73DED-2724-41CA-9136-F9B64C15F48B}" type="slidenum">
              <a:rPr lang="en-US" smtClean="0"/>
              <a:t>‹#›</a:t>
            </a:fld>
            <a:endParaRPr lang="en-US"/>
          </a:p>
        </p:txBody>
      </p:sp>
    </p:spTree>
    <p:extLst>
      <p:ext uri="{BB962C8B-B14F-4D97-AF65-F5344CB8AC3E}">
        <p14:creationId xmlns:p14="http://schemas.microsoft.com/office/powerpoint/2010/main" val="1111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Migration yazan yerde «Göç» yazabilir</a:t>
            </a:r>
            <a:endParaRPr lang="en-US" dirty="0"/>
          </a:p>
        </p:txBody>
      </p:sp>
      <p:sp>
        <p:nvSpPr>
          <p:cNvPr id="4" name="Slayt Numarası Yer Tutucusu 3"/>
          <p:cNvSpPr>
            <a:spLocks noGrp="1"/>
          </p:cNvSpPr>
          <p:nvPr>
            <p:ph type="sldNum" sz="quarter" idx="5"/>
          </p:nvPr>
        </p:nvSpPr>
        <p:spPr/>
        <p:txBody>
          <a:bodyPr/>
          <a:lstStyle/>
          <a:p>
            <a:fld id="{A4173DED-2724-41CA-9136-F9B64C15F48B}" type="slidenum">
              <a:rPr lang="en-US" smtClean="0"/>
              <a:t>18</a:t>
            </a:fld>
            <a:endParaRPr lang="en-US" dirty="0"/>
          </a:p>
        </p:txBody>
      </p:sp>
    </p:spTree>
    <p:extLst>
      <p:ext uri="{BB962C8B-B14F-4D97-AF65-F5344CB8AC3E}">
        <p14:creationId xmlns:p14="http://schemas.microsoft.com/office/powerpoint/2010/main" val="131164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173DED-2724-41CA-9136-F9B64C15F48B}" type="slidenum">
              <a:rPr lang="en-US" smtClean="0"/>
              <a:t>22</a:t>
            </a:fld>
            <a:endParaRPr lang="en-US"/>
          </a:p>
        </p:txBody>
      </p:sp>
    </p:spTree>
    <p:extLst>
      <p:ext uri="{BB962C8B-B14F-4D97-AF65-F5344CB8AC3E}">
        <p14:creationId xmlns:p14="http://schemas.microsoft.com/office/powerpoint/2010/main" val="337465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Görseldekine benzer bir görsel konabilir. </a:t>
            </a:r>
            <a:endParaRPr lang="en-US" dirty="0"/>
          </a:p>
        </p:txBody>
      </p:sp>
      <p:sp>
        <p:nvSpPr>
          <p:cNvPr id="4" name="Slayt Numarası Yer Tutucusu 3"/>
          <p:cNvSpPr>
            <a:spLocks noGrp="1"/>
          </p:cNvSpPr>
          <p:nvPr>
            <p:ph type="sldNum" sz="quarter" idx="5"/>
          </p:nvPr>
        </p:nvSpPr>
        <p:spPr/>
        <p:txBody>
          <a:bodyPr/>
          <a:lstStyle/>
          <a:p>
            <a:fld id="{A4173DED-2724-41CA-9136-F9B64C15F48B}" type="slidenum">
              <a:rPr lang="en-US" smtClean="0"/>
              <a:t>28</a:t>
            </a:fld>
            <a:endParaRPr lang="en-US"/>
          </a:p>
        </p:txBody>
      </p:sp>
    </p:spTree>
    <p:extLst>
      <p:ext uri="{BB962C8B-B14F-4D97-AF65-F5344CB8AC3E}">
        <p14:creationId xmlns:p14="http://schemas.microsoft.com/office/powerpoint/2010/main" val="201832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73DED-2724-41CA-9136-F9B64C15F4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09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10E78275-4F3C-473C-9E02-67666144A69A}" type="datetimeFigureOut">
              <a:rPr lang="tr-TR" smtClean="0"/>
              <a:pPr/>
              <a:t>5.10.2022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7DBF85-6EDA-4624-93A1-342ECA7E26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78275-4F3C-473C-9E02-67666144A69A}" type="datetimeFigureOut">
              <a:rPr lang="tr-TR" smtClean="0"/>
              <a:pPr/>
              <a:t>5.10.2022</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BF85-6EDA-4624-93A1-342ECA7E267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11">
            <a:extLst>
              <a:ext uri="{FF2B5EF4-FFF2-40B4-BE49-F238E27FC236}">
                <a16:creationId xmlns:a16="http://schemas.microsoft.com/office/drawing/2014/main" id="{EE52FB7C-501C-784C-B776-111653CDFC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 y="4763"/>
            <a:ext cx="1219517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Başlık"/>
          <p:cNvSpPr>
            <a:spLocks noGrp="1"/>
          </p:cNvSpPr>
          <p:nvPr>
            <p:ph type="ctrTitle"/>
          </p:nvPr>
        </p:nvSpPr>
        <p:spPr>
          <a:xfrm>
            <a:off x="551384" y="1237181"/>
            <a:ext cx="7066083" cy="2194858"/>
          </a:xfrm>
        </p:spPr>
        <p:txBody>
          <a:bodyPr>
            <a:normAutofit fontScale="90000"/>
          </a:bodyPr>
          <a:lstStyle/>
          <a:p>
            <a:r>
              <a:rPr lang="tr-TR" sz="6600" dirty="0">
                <a:solidFill>
                  <a:schemeClr val="tx2"/>
                </a:solidFill>
                <a:latin typeface="Caveat Brush" pitchFamily="2" charset="0"/>
                <a:cs typeface="Times New Roman" panose="02020603050405020304" pitchFamily="18" charset="0"/>
              </a:rPr>
              <a:t>PSİKOSOSYAL DESTEK</a:t>
            </a:r>
            <a:br>
              <a:rPr lang="tr-TR" sz="6600" dirty="0">
                <a:solidFill>
                  <a:schemeClr val="tx2"/>
                </a:solidFill>
                <a:latin typeface="Caveat Brush" pitchFamily="2" charset="0"/>
                <a:cs typeface="Times New Roman" panose="02020603050405020304" pitchFamily="18" charset="0"/>
              </a:rPr>
            </a:br>
            <a:r>
              <a:rPr lang="tr-TR" sz="6600" dirty="0" smtClean="0">
                <a:solidFill>
                  <a:schemeClr val="tx2"/>
                </a:solidFill>
                <a:latin typeface="Caveat Brush" pitchFamily="2" charset="0"/>
                <a:cs typeface="Times New Roman" panose="02020603050405020304" pitchFamily="18" charset="0"/>
              </a:rPr>
              <a:t>Terör</a:t>
            </a:r>
            <a:endParaRPr lang="tr-TR" sz="6600" dirty="0">
              <a:solidFill>
                <a:schemeClr val="tx2"/>
              </a:solidFill>
              <a:latin typeface="Caveat Brush" pitchFamily="2" charset="0"/>
              <a:cs typeface="Times New Roman" panose="02020603050405020304" pitchFamily="18" charset="0"/>
            </a:endParaRPr>
          </a:p>
        </p:txBody>
      </p:sp>
      <p:sp>
        <p:nvSpPr>
          <p:cNvPr id="9" name="2 Alt Başlık"/>
          <p:cNvSpPr>
            <a:spLocks noGrp="1"/>
          </p:cNvSpPr>
          <p:nvPr>
            <p:ph type="subTitle" idx="1"/>
          </p:nvPr>
        </p:nvSpPr>
        <p:spPr>
          <a:xfrm>
            <a:off x="7608168" y="3098409"/>
            <a:ext cx="3816424" cy="2994887"/>
          </a:xfrm>
        </p:spPr>
        <p:txBody>
          <a:bodyPr>
            <a:noAutofit/>
          </a:bodyPr>
          <a:lstStyle/>
          <a:p>
            <a:r>
              <a:rPr lang="tr-TR" sz="3000" b="1" dirty="0">
                <a:solidFill>
                  <a:srgbClr val="00B0F0"/>
                </a:solidFill>
                <a:latin typeface="Raleway" panose="020B0503030101060003" pitchFamily="34" charset="0"/>
                <a:cs typeface="Times New Roman" panose="02020603050405020304" pitchFamily="18" charset="0"/>
              </a:rPr>
              <a:t>PSİKOEĞİTİM </a:t>
            </a:r>
          </a:p>
          <a:p>
            <a:r>
              <a:rPr lang="tr-TR" sz="3000" b="1" dirty="0">
                <a:solidFill>
                  <a:srgbClr val="00B0F0"/>
                </a:solidFill>
                <a:latin typeface="Raleway" panose="020B0503030101060003" pitchFamily="34" charset="0"/>
                <a:cs typeface="Times New Roman" panose="02020603050405020304" pitchFamily="18" charset="0"/>
              </a:rPr>
              <a:t>ÇALIŞMASI</a:t>
            </a:r>
          </a:p>
          <a:p>
            <a:r>
              <a:rPr lang="tr-TR" sz="3000" b="1" dirty="0">
                <a:solidFill>
                  <a:srgbClr val="00B0F0"/>
                </a:solidFill>
                <a:latin typeface="Raleway" panose="020B0503030101060003" pitchFamily="34" charset="0"/>
                <a:cs typeface="Times New Roman" panose="02020603050405020304" pitchFamily="18" charset="0"/>
              </a:rPr>
              <a:t>ÖĞRETMEN </a:t>
            </a:r>
          </a:p>
          <a:p>
            <a:r>
              <a:rPr lang="tr-TR" sz="3000" b="1" dirty="0">
                <a:solidFill>
                  <a:srgbClr val="00B0F0"/>
                </a:solidFill>
                <a:latin typeface="Raleway" panose="020B0503030101060003" pitchFamily="34" charset="0"/>
                <a:cs typeface="Times New Roman" panose="02020603050405020304" pitchFamily="18" charset="0"/>
              </a:rPr>
              <a:t>BİLGİLENDİRME </a:t>
            </a:r>
          </a:p>
          <a:p>
            <a:r>
              <a:rPr lang="tr-TR" sz="3000" b="1" dirty="0">
                <a:solidFill>
                  <a:srgbClr val="00B0F0"/>
                </a:solidFill>
                <a:latin typeface="Raleway" panose="020B0503030101060003" pitchFamily="34" charset="0"/>
                <a:cs typeface="Times New Roman" panose="02020603050405020304" pitchFamily="18" charset="0"/>
              </a:rPr>
              <a:t>OTURUMU</a:t>
            </a:r>
          </a:p>
          <a:p>
            <a:endParaRPr lang="tr-TR" sz="3000" b="1" dirty="0">
              <a:solidFill>
                <a:srgbClr val="00B0F0"/>
              </a:solidFill>
              <a:latin typeface="Raleway" panose="020B0503030101060003" pitchFamily="34" charset="0"/>
              <a:cs typeface="Times New Roman" panose="02020603050405020304" pitchFamily="18" charset="0"/>
            </a:endParaRPr>
          </a:p>
        </p:txBody>
      </p:sp>
      <p:pic>
        <p:nvPicPr>
          <p:cNvPr id="12" name="Resim 11">
            <a:extLst>
              <a:ext uri="{FF2B5EF4-FFF2-40B4-BE49-F238E27FC236}">
                <a16:creationId xmlns:a16="http://schemas.microsoft.com/office/drawing/2014/main" id="{F8375B9C-71F7-5D4D-9C9E-D8507955EBD6}"/>
              </a:ext>
            </a:extLst>
          </p:cNvPr>
          <p:cNvPicPr>
            <a:picLocks noChangeAspect="1"/>
          </p:cNvPicPr>
          <p:nvPr/>
        </p:nvPicPr>
        <p:blipFill>
          <a:blip r:embed="rId3"/>
          <a:stretch>
            <a:fillRect/>
          </a:stretch>
        </p:blipFill>
        <p:spPr>
          <a:xfrm>
            <a:off x="345303" y="5660852"/>
            <a:ext cx="1726385" cy="853037"/>
          </a:xfrm>
          <a:prstGeom prst="rect">
            <a:avLst/>
          </a:prstGeom>
        </p:spPr>
      </p:pic>
      <p:pic>
        <p:nvPicPr>
          <p:cNvPr id="13" name="Resim 12">
            <a:extLst>
              <a:ext uri="{FF2B5EF4-FFF2-40B4-BE49-F238E27FC236}">
                <a16:creationId xmlns:a16="http://schemas.microsoft.com/office/drawing/2014/main" id="{AA91A0DB-7B30-2946-80A8-A1A2F23C18BD}"/>
              </a:ext>
            </a:extLst>
          </p:cNvPr>
          <p:cNvPicPr>
            <a:picLocks noChangeAspect="1"/>
          </p:cNvPicPr>
          <p:nvPr/>
        </p:nvPicPr>
        <p:blipFill>
          <a:blip r:embed="rId4"/>
          <a:stretch>
            <a:fillRect/>
          </a:stretch>
        </p:blipFill>
        <p:spPr>
          <a:xfrm>
            <a:off x="2028208" y="5707788"/>
            <a:ext cx="1696562" cy="838301"/>
          </a:xfrm>
          <a:prstGeom prst="rect">
            <a:avLst/>
          </a:prstGeom>
        </p:spPr>
      </p:pic>
      <p:pic>
        <p:nvPicPr>
          <p:cNvPr id="14" name="Resim 13">
            <a:extLst>
              <a:ext uri="{FF2B5EF4-FFF2-40B4-BE49-F238E27FC236}">
                <a16:creationId xmlns:a16="http://schemas.microsoft.com/office/drawing/2014/main" id="{D1D61845-453D-164F-9C09-EAB3FD535805}"/>
              </a:ext>
            </a:extLst>
          </p:cNvPr>
          <p:cNvPicPr>
            <a:picLocks noChangeAspect="1"/>
          </p:cNvPicPr>
          <p:nvPr/>
        </p:nvPicPr>
        <p:blipFill>
          <a:blip r:embed="rId5"/>
          <a:stretch>
            <a:fillRect/>
          </a:stretch>
        </p:blipFill>
        <p:spPr>
          <a:xfrm>
            <a:off x="4029263" y="5661248"/>
            <a:ext cx="1736325" cy="857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62381" y="1306523"/>
            <a:ext cx="11350243" cy="4524315"/>
          </a:xfrm>
          <a:prstGeom prst="rect">
            <a:avLst/>
          </a:prstGeom>
          <a:noFill/>
        </p:spPr>
        <p:txBody>
          <a:bodyPr wrap="square" rtlCol="0">
            <a:spAutoFit/>
          </a:bodyPr>
          <a:lstStyle/>
          <a:p>
            <a:pPr marL="471170" indent="-471170">
              <a:buFont typeface="Arial" panose="020B0604020202020204" pitchFamily="34" charset="0"/>
              <a:buChar char="•"/>
              <a:defRPr sz="3800"/>
            </a:pPr>
            <a:endParaRPr lang="tr-TR" sz="2400" b="1" u="sng" dirty="0">
              <a:latin typeface="Raleway" panose="020B0503030101060003" pitchFamily="34" charset="0"/>
              <a:cs typeface="Times New Roman" panose="02020603050405020304" pitchFamily="18" charset="0"/>
            </a:endParaRPr>
          </a:p>
          <a:p>
            <a:pPr>
              <a:defRPr sz="3800"/>
            </a:pPr>
            <a:r>
              <a:rPr lang="tr-TR" sz="2400" b="1" u="sng" dirty="0">
                <a:latin typeface="Raleway" panose="020B0503030101060003" pitchFamily="34" charset="0"/>
              </a:rPr>
              <a:t>TRAVMATİK OLAYDAN ETKİNLENME DÜZEYİNİ  BELİRLEYEN FAKTÖRLER</a:t>
            </a:r>
          </a:p>
          <a:p>
            <a:pPr marL="274320" indent="-274320">
              <a:defRPr/>
            </a:pPr>
            <a:endParaRPr lang="tr-TR" sz="2400" b="1" dirty="0">
              <a:latin typeface="Raleway" panose="020B0503030101060003" pitchFamily="34" charset="0"/>
            </a:endParaRPr>
          </a:p>
          <a:p>
            <a:pPr marL="274320" indent="-274320">
              <a:lnSpc>
                <a:spcPct val="150000"/>
              </a:lnSpc>
              <a:defRPr/>
            </a:pPr>
            <a:r>
              <a:rPr lang="tr-TR" sz="2400" b="1" dirty="0">
                <a:latin typeface="Raleway" panose="020B0503030101060003" pitchFamily="34" charset="0"/>
              </a:rPr>
              <a:t>Bireye İlişkin Etmenler</a:t>
            </a:r>
            <a:endParaRPr lang="en-AU" sz="2400" dirty="0">
              <a:latin typeface="Raleway" panose="020B0503030101060003" pitchFamily="34" charset="0"/>
            </a:endParaRPr>
          </a:p>
          <a:p>
            <a:pPr marL="342900" indent="-342900">
              <a:lnSpc>
                <a:spcPct val="150000"/>
              </a:lnSpc>
              <a:buFont typeface="Arial" panose="020B0604020202020204" pitchFamily="34" charset="0"/>
              <a:buChar char="•"/>
              <a:defRPr/>
            </a:pPr>
            <a:r>
              <a:rPr lang="tr-TR" sz="2400" dirty="0">
                <a:latin typeface="Raleway" panose="020B0503030101060003" pitchFamily="34" charset="0"/>
              </a:rPr>
              <a:t>Baş etme becerilerinin zayıflığı</a:t>
            </a:r>
          </a:p>
          <a:p>
            <a:pPr marL="342900" indent="-342900">
              <a:lnSpc>
                <a:spcPct val="150000"/>
              </a:lnSpc>
              <a:buFont typeface="Arial" panose="020B0604020202020204" pitchFamily="34" charset="0"/>
              <a:buChar char="•"/>
              <a:defRPr/>
            </a:pPr>
            <a:r>
              <a:rPr lang="tr-TR" sz="2400" dirty="0">
                <a:latin typeface="Raleway" panose="020B0503030101060003" pitchFamily="34" charset="0"/>
              </a:rPr>
              <a:t>Destek kaynaklarının niteliği</a:t>
            </a:r>
          </a:p>
          <a:p>
            <a:pPr marL="342900" indent="-342900">
              <a:lnSpc>
                <a:spcPct val="150000"/>
              </a:lnSpc>
              <a:buFont typeface="Arial" panose="020B0604020202020204" pitchFamily="34" charset="0"/>
              <a:buChar char="•"/>
              <a:defRPr/>
            </a:pPr>
            <a:r>
              <a:rPr lang="tr-TR" sz="2400" dirty="0">
                <a:latin typeface="Raleway" panose="020B0503030101060003" pitchFamily="34" charset="0"/>
              </a:rPr>
              <a:t>Önceki deneyimleri (daha önce de </a:t>
            </a:r>
            <a:r>
              <a:rPr lang="tr-TR" sz="2400" dirty="0" smtClean="0">
                <a:latin typeface="Raleway" panose="020B0503030101060003" pitchFamily="34" charset="0"/>
              </a:rPr>
              <a:t>travma/zorlayıcı </a:t>
            </a:r>
            <a:r>
              <a:rPr lang="tr-TR" sz="2400" dirty="0">
                <a:latin typeface="Raleway" panose="020B0503030101060003" pitchFamily="34" charset="0"/>
              </a:rPr>
              <a:t>yaşam olaylarına maruz kalmışsa</a:t>
            </a:r>
            <a:r>
              <a:rPr lang="en-AU" sz="2400" dirty="0">
                <a:latin typeface="Raleway" panose="020B0503030101060003" pitchFamily="34" charset="0"/>
              </a:rPr>
              <a:t>)</a:t>
            </a:r>
            <a:endParaRPr lang="tr-TR" sz="2400" dirty="0">
              <a:latin typeface="Raleway" panose="020B0503030101060003" pitchFamily="34" charset="0"/>
            </a:endParaRPr>
          </a:p>
          <a:p>
            <a:pPr marL="342900" indent="-342900">
              <a:lnSpc>
                <a:spcPct val="150000"/>
              </a:lnSpc>
              <a:buFont typeface="Arial" panose="020B0604020202020204" pitchFamily="34" charset="0"/>
              <a:buChar char="•"/>
              <a:defRPr/>
            </a:pPr>
            <a:r>
              <a:rPr lang="tr-TR" sz="2400" dirty="0">
                <a:latin typeface="Raleway" panose="020B0503030101060003" pitchFamily="34" charset="0"/>
              </a:rPr>
              <a:t>Anne babanın travmadan etkilenme </a:t>
            </a:r>
            <a:r>
              <a:rPr lang="tr-TR" sz="2400" dirty="0" smtClean="0">
                <a:latin typeface="Raleway" panose="020B0503030101060003" pitchFamily="34" charset="0"/>
              </a:rPr>
              <a:t>düzeyleri</a:t>
            </a:r>
            <a:endParaRPr lang="en-AU" sz="2400" dirty="0">
              <a:latin typeface="Raleway" panose="020B0503030101060003" pitchFamily="34" charset="0"/>
            </a:endParaRPr>
          </a:p>
        </p:txBody>
      </p:sp>
      <p:sp>
        <p:nvSpPr>
          <p:cNvPr id="8" name="Dikdörtgen 7">
            <a:extLst>
              <a:ext uri="{FF2B5EF4-FFF2-40B4-BE49-F238E27FC236}">
                <a16:creationId xmlns:a16="http://schemas.microsoft.com/office/drawing/2014/main" id="{BC2814C3-5974-5248-B3D5-D6DB15D1A649}"/>
              </a:ext>
            </a:extLst>
          </p:cNvPr>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Tree>
    <p:extLst>
      <p:ext uri="{BB962C8B-B14F-4D97-AF65-F5344CB8AC3E}">
        <p14:creationId xmlns:p14="http://schemas.microsoft.com/office/powerpoint/2010/main" val="2574224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95600" y="1988840"/>
            <a:ext cx="7378065" cy="3312368"/>
          </a:xfrm>
        </p:spPr>
        <p:txBody>
          <a:bodyPr>
            <a:noAutofit/>
          </a:bodyPr>
          <a:lstStyle/>
          <a:p>
            <a:r>
              <a:rPr lang="tr-TR" sz="4800" b="1" spc="300" dirty="0">
                <a:solidFill>
                  <a:schemeClr val="tx2"/>
                </a:solidFill>
                <a:latin typeface="Raleway" panose="020B0503030101060003" pitchFamily="34" charset="0"/>
                <a:cs typeface="Times New Roman" panose="02020603050405020304" pitchFamily="18" charset="0"/>
              </a:rPr>
              <a:t>TERÖRÜN </a:t>
            </a:r>
            <a:br>
              <a:rPr lang="tr-TR" sz="4800" b="1" spc="300" dirty="0">
                <a:solidFill>
                  <a:schemeClr val="tx2"/>
                </a:solidFill>
                <a:latin typeface="Raleway" panose="020B0503030101060003" pitchFamily="34" charset="0"/>
                <a:cs typeface="Times New Roman" panose="02020603050405020304" pitchFamily="18" charset="0"/>
              </a:rPr>
            </a:br>
            <a:r>
              <a:rPr lang="tr-TR" sz="4800" b="1" spc="300" dirty="0">
                <a:solidFill>
                  <a:schemeClr val="tx2"/>
                </a:solidFill>
                <a:latin typeface="Raleway" panose="020B0503030101060003" pitchFamily="34" charset="0"/>
                <a:cs typeface="Times New Roman" panose="02020603050405020304" pitchFamily="18" charset="0"/>
              </a:rPr>
              <a:t>YAPISI</a:t>
            </a:r>
            <a:br>
              <a:rPr lang="tr-TR" sz="4800" b="1" spc="300" dirty="0">
                <a:solidFill>
                  <a:schemeClr val="tx2"/>
                </a:solidFill>
                <a:latin typeface="Raleway" panose="020B0503030101060003" pitchFamily="34" charset="0"/>
                <a:cs typeface="Times New Roman" panose="02020603050405020304" pitchFamily="18" charset="0"/>
              </a:rPr>
            </a:br>
            <a:r>
              <a:rPr lang="tr-TR" sz="4800" b="1" spc="300" dirty="0">
                <a:solidFill>
                  <a:schemeClr val="tx2"/>
                </a:solidFill>
                <a:latin typeface="Raleway" panose="020B0503030101060003" pitchFamily="34" charset="0"/>
                <a:cs typeface="Times New Roman" panose="02020603050405020304" pitchFamily="18" charset="0"/>
              </a:rPr>
              <a:t/>
            </a:r>
            <a:br>
              <a:rPr lang="tr-TR" sz="4800" b="1" spc="300" dirty="0">
                <a:solidFill>
                  <a:schemeClr val="tx2"/>
                </a:solidFill>
                <a:latin typeface="Raleway" panose="020B0503030101060003" pitchFamily="34" charset="0"/>
                <a:cs typeface="Times New Roman" panose="02020603050405020304" pitchFamily="18" charset="0"/>
              </a:rPr>
            </a:br>
            <a:endParaRPr lang="tr-TR" sz="4800"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96831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05083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TERÖRÜN YAPISI</a:t>
            </a:r>
          </a:p>
        </p:txBody>
      </p:sp>
      <p:sp>
        <p:nvSpPr>
          <p:cNvPr id="18" name="Metin kutusu 17"/>
          <p:cNvSpPr txBox="1"/>
          <p:nvPr/>
        </p:nvSpPr>
        <p:spPr>
          <a:xfrm>
            <a:off x="526704" y="1340768"/>
            <a:ext cx="11377264" cy="3970318"/>
          </a:xfrm>
          <a:prstGeom prst="rect">
            <a:avLst/>
          </a:prstGeom>
          <a:noFill/>
        </p:spPr>
        <p:txBody>
          <a:bodyPr wrap="square" rtlCol="0">
            <a:spAutoFit/>
          </a:bodyPr>
          <a:lstStyle/>
          <a:p>
            <a:r>
              <a:rPr lang="tr-TR" sz="2800" dirty="0" smtClean="0">
                <a:latin typeface="Raleway" panose="020B0503030101060003" pitchFamily="34" charset="0"/>
                <a:ea typeface="Calibri" panose="020F0502020204030204" pitchFamily="34" charset="0"/>
              </a:rPr>
              <a:t>Terör saldırıları;</a:t>
            </a: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Herhangi bir coğrafi bölgeyle sınırlı değildir.</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İnsan </a:t>
            </a:r>
            <a:r>
              <a:rPr lang="tr-TR" sz="2800" dirty="0" smtClean="0">
                <a:latin typeface="Raleway" panose="020B0503030101060003" pitchFamily="34" charset="0"/>
                <a:ea typeface="Calibri" panose="020F0502020204030204" pitchFamily="34" charset="0"/>
              </a:rPr>
              <a:t>yapımıdır.</a:t>
            </a: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Doğal afet </a:t>
            </a:r>
            <a:r>
              <a:rPr lang="tr-TR" sz="2800" dirty="0" smtClean="0">
                <a:latin typeface="Raleway" panose="020B0503030101060003" pitchFamily="34" charset="0"/>
                <a:ea typeface="Calibri" panose="020F0502020204030204" pitchFamily="34" charset="0"/>
              </a:rPr>
              <a:t>değildir.</a:t>
            </a: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Kasıtlı bir niyetin sonucudur. </a:t>
            </a:r>
          </a:p>
          <a:p>
            <a:endParaRPr lang="tr-TR" sz="2800" dirty="0">
              <a:latin typeface="Raleway" panose="020B0503030101060003" pitchFamily="34" charset="0"/>
              <a:ea typeface="Calibri" panose="020F0502020204030204" pitchFamily="34" charset="0"/>
            </a:endParaRPr>
          </a:p>
          <a:p>
            <a:r>
              <a:rPr lang="tr-TR" sz="2800" dirty="0" smtClean="0">
                <a:latin typeface="Raleway" panose="020B0503030101060003" pitchFamily="34" charset="0"/>
                <a:ea typeface="Calibri" panose="020F0502020204030204" pitchFamily="34" charset="0"/>
              </a:rPr>
              <a:t>Terör saldırılarının </a:t>
            </a:r>
            <a:r>
              <a:rPr lang="tr-TR" sz="2800" dirty="0">
                <a:latin typeface="Raleway" panose="020B0503030101060003" pitchFamily="34" charset="0"/>
                <a:ea typeface="Calibri" panose="020F0502020204030204" pitchFamily="34" charset="0"/>
              </a:rPr>
              <a:t>diğer felaketlere kıyasla daha yaygın ve kalıcı bir korkuya ve endişeye neden olduğu düşünülmektedir. </a:t>
            </a:r>
          </a:p>
        </p:txBody>
      </p:sp>
    </p:spTree>
    <p:extLst>
      <p:ext uri="{BB962C8B-B14F-4D97-AF65-F5344CB8AC3E}">
        <p14:creationId xmlns:p14="http://schemas.microsoft.com/office/powerpoint/2010/main" val="2480008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67036" y="1041889"/>
            <a:ext cx="11377264" cy="4401205"/>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Terörizmden etkilenen yerler:</a:t>
            </a:r>
          </a:p>
          <a:p>
            <a:endParaRPr lang="tr-TR" sz="2800" dirty="0">
              <a:latin typeface="Raleway" panose="020B0503030101060003" pitchFamily="34" charset="0"/>
              <a:ea typeface="Calibri" panose="020F0502020204030204" pitchFamily="34" charset="0"/>
            </a:endParaRP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Hükûmet binaları</a:t>
            </a: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Askeri tesisler</a:t>
            </a: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Büyükelçilikler</a:t>
            </a: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Ofis binaları</a:t>
            </a: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Alışveriş merkezleri </a:t>
            </a: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Trenler, metrolar, uçaklar </a:t>
            </a:r>
          </a:p>
          <a:p>
            <a:pPr marL="457200" indent="-457200">
              <a:buFont typeface="Wingdings" panose="05000000000000000000" pitchFamily="2" charset="2"/>
              <a:buChar char="Ø"/>
            </a:pPr>
            <a:r>
              <a:rPr lang="tr-TR" sz="2800" dirty="0">
                <a:latin typeface="Raleway" panose="020B0503030101060003" pitchFamily="34" charset="0"/>
                <a:ea typeface="Calibri" panose="020F0502020204030204" pitchFamily="34" charset="0"/>
              </a:rPr>
              <a:t>Bankalar, oteller, okullar, hastaneler ve üniversiteler </a:t>
            </a:r>
          </a:p>
          <a:p>
            <a:r>
              <a:rPr lang="tr-TR" sz="2800" dirty="0">
                <a:latin typeface="Raleway" panose="020B0503030101060003" pitchFamily="34" charset="0"/>
                <a:ea typeface="Calibri" panose="020F0502020204030204" pitchFamily="34" charset="0"/>
              </a:rPr>
              <a:t>Ayrıca terör, dolaylı ya da doğrudan bir çok yeri de etkileyebilmektedir.</a:t>
            </a:r>
            <a:endParaRPr lang="tr-TR" sz="2800" dirty="0">
              <a:latin typeface="Raleway" panose="020B0503030101060003" pitchFamily="34" charset="0"/>
              <a:ea typeface="Calibri" panose="020F0502020204030204" pitchFamily="34" charset="0"/>
            </a:endParaRPr>
          </a:p>
        </p:txBody>
      </p:sp>
      <p:sp>
        <p:nvSpPr>
          <p:cNvPr id="6" name="Dikdörtgen 5">
            <a:extLst>
              <a:ext uri="{FF2B5EF4-FFF2-40B4-BE49-F238E27FC236}">
                <a16:creationId xmlns:a16="http://schemas.microsoft.com/office/drawing/2014/main" id="{074547F4-2138-DE43-9886-6CE3E78F5F23}"/>
              </a:ext>
            </a:extLst>
          </p:cNvPr>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Tree>
    <p:extLst>
      <p:ext uri="{BB962C8B-B14F-4D97-AF65-F5344CB8AC3E}">
        <p14:creationId xmlns:p14="http://schemas.microsoft.com/office/powerpoint/2010/main" val="298935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19536" y="1916832"/>
            <a:ext cx="8229600" cy="2448272"/>
          </a:xfrm>
        </p:spPr>
        <p:txBody>
          <a:bodyPr>
            <a:normAutofit/>
          </a:bodyPr>
          <a:lstStyle/>
          <a:p>
            <a:r>
              <a:rPr lang="tr-TR" b="1" spc="300" dirty="0">
                <a:solidFill>
                  <a:schemeClr val="tx2"/>
                </a:solidFill>
                <a:latin typeface="Raleway" panose="020B0503030101060003" pitchFamily="34" charset="0"/>
                <a:cs typeface="Times New Roman" panose="02020603050405020304" pitchFamily="18" charset="0"/>
              </a:rPr>
              <a:t>TERÖR SONRASI TEPKİLER</a:t>
            </a:r>
            <a:endParaRPr lang="tr-TR"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44888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81386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Sonrası Tepkiler</a:t>
            </a:r>
          </a:p>
        </p:txBody>
      </p:sp>
      <p:sp>
        <p:nvSpPr>
          <p:cNvPr id="18" name="Metin kutusu 17"/>
          <p:cNvSpPr txBox="1"/>
          <p:nvPr/>
        </p:nvSpPr>
        <p:spPr>
          <a:xfrm>
            <a:off x="526704" y="2060848"/>
            <a:ext cx="11377264"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saldırılarına yönelik bireylerin gösterdiği stres tepkileri terörün nasıl algılandığına göre değişmektedir.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olayının öznel anlamda nasıl değerlendirildiği konusunda altı boyut belirlenmiştir. </a:t>
            </a:r>
          </a:p>
          <a:p>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16775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09321F72-E784-F248-98EB-273E28B44EE4}"/>
              </a:ext>
            </a:extLst>
          </p:cNvPr>
          <p:cNvSpPr/>
          <p:nvPr/>
        </p:nvSpPr>
        <p:spPr>
          <a:xfrm>
            <a:off x="767408" y="188640"/>
            <a:ext cx="381386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Sonrası Tepkiler</a:t>
            </a:r>
          </a:p>
        </p:txBody>
      </p:sp>
      <p:sp>
        <p:nvSpPr>
          <p:cNvPr id="6" name="Dikdörtgen 5"/>
          <p:cNvSpPr/>
          <p:nvPr/>
        </p:nvSpPr>
        <p:spPr>
          <a:xfrm>
            <a:off x="767408" y="188640"/>
            <a:ext cx="379783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Terör Sonrası Tepkiler</a:t>
            </a:r>
          </a:p>
        </p:txBody>
      </p:sp>
      <p:graphicFrame>
        <p:nvGraphicFramePr>
          <p:cNvPr id="8" name="Diyagram 7">
            <a:extLst>
              <a:ext uri="{FF2B5EF4-FFF2-40B4-BE49-F238E27FC236}">
                <a16:creationId xmlns:a16="http://schemas.microsoft.com/office/drawing/2014/main" id="{A6C9936F-A831-480C-B8CB-71C7D3FC52ED}"/>
              </a:ext>
            </a:extLst>
          </p:cNvPr>
          <p:cNvGraphicFramePr/>
          <p:nvPr>
            <p:extLst>
              <p:ext uri="{D42A27DB-BD31-4B8C-83A1-F6EECF244321}">
                <p14:modId xmlns:p14="http://schemas.microsoft.com/office/powerpoint/2010/main" val="1836074628"/>
              </p:ext>
            </p:extLst>
          </p:nvPr>
        </p:nvGraphicFramePr>
        <p:xfrm>
          <a:off x="335360" y="1023611"/>
          <a:ext cx="11521280" cy="492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64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4DF64330-5980-7E42-9858-A7AB12D25787}"/>
              </a:ext>
            </a:extLst>
          </p:cNvPr>
          <p:cNvSpPr/>
          <p:nvPr/>
        </p:nvSpPr>
        <p:spPr>
          <a:xfrm>
            <a:off x="767408" y="188640"/>
            <a:ext cx="381386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Sonrası Tepkiler</a:t>
            </a:r>
          </a:p>
        </p:txBody>
      </p:sp>
      <p:graphicFrame>
        <p:nvGraphicFramePr>
          <p:cNvPr id="4" name="Diyagram 3">
            <a:extLst>
              <a:ext uri="{FF2B5EF4-FFF2-40B4-BE49-F238E27FC236}">
                <a16:creationId xmlns:a16="http://schemas.microsoft.com/office/drawing/2014/main" id="{A6C9936F-A831-480C-B8CB-71C7D3FC52ED}"/>
              </a:ext>
            </a:extLst>
          </p:cNvPr>
          <p:cNvGraphicFramePr/>
          <p:nvPr>
            <p:extLst>
              <p:ext uri="{D42A27DB-BD31-4B8C-83A1-F6EECF244321}">
                <p14:modId xmlns:p14="http://schemas.microsoft.com/office/powerpoint/2010/main" val="2836512606"/>
              </p:ext>
            </p:extLst>
          </p:nvPr>
        </p:nvGraphicFramePr>
        <p:xfrm>
          <a:off x="335360" y="834971"/>
          <a:ext cx="11521280" cy="525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53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232" y="1916832"/>
            <a:ext cx="12376463" cy="2448272"/>
          </a:xfrm>
        </p:spPr>
        <p:txBody>
          <a:bodyPr>
            <a:normAutofit/>
          </a:bodyPr>
          <a:lstStyle/>
          <a:p>
            <a:r>
              <a:rPr lang="tr-TR" b="1" spc="300" dirty="0">
                <a:solidFill>
                  <a:schemeClr val="tx2"/>
                </a:solidFill>
                <a:latin typeface="Raleway" panose="020B0503030101060003" pitchFamily="34" charset="0"/>
                <a:cs typeface="Times New Roman" panose="02020603050405020304" pitchFamily="18" charset="0"/>
              </a:rPr>
              <a:t>Terör Saldırılarının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Çocuklar ve Ergenler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Üzerindeki Etkileri</a:t>
            </a:r>
            <a:endParaRPr lang="tr-TR"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002559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74221" y="76317"/>
            <a:ext cx="9658283"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Saldırılarının Çocuklar ve </a:t>
            </a:r>
          </a:p>
          <a:p>
            <a:pPr algn="ctr"/>
            <a:r>
              <a:rPr lang="tr-TR" sz="4000" dirty="0">
                <a:latin typeface="Caveat Brush" pitchFamily="2" charset="0"/>
                <a:cs typeface="Times New Roman" panose="02020603050405020304" pitchFamily="18" charset="0"/>
              </a:rPr>
              <a:t>Ergenler Üzerindeki Etkileri</a:t>
            </a:r>
          </a:p>
        </p:txBody>
      </p:sp>
      <p:sp>
        <p:nvSpPr>
          <p:cNvPr id="18" name="Metin kutusu 17"/>
          <p:cNvSpPr txBox="1"/>
          <p:nvPr/>
        </p:nvSpPr>
        <p:spPr>
          <a:xfrm>
            <a:off x="263352" y="1700808"/>
            <a:ext cx="11640616"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saldırılarına doğrudan veya dolaylı olarak maruz kalma, genellikle masum insanları etkileyen bir durumdur.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durumlarında yaşı ve gelişim düzeyi nedeniyle kaçınılmaz etkilere karşı daha savunmasız olan çocuklar için de zorlayıcı ve karmaşık bir durumdur.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Genel olarak savaş ve terörizmle ilgili psikolojik etkilerin, doğal ve insan kaynaklı felaket olaylarıyla ilişkili olanlara benzer olduğu bulunmuştur. </a:t>
            </a: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462023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341151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AMAÇ VE HEDEFLER</a:t>
            </a:r>
          </a:p>
        </p:txBody>
      </p:sp>
      <p:sp>
        <p:nvSpPr>
          <p:cNvPr id="18" name="Metin kutusu 17"/>
          <p:cNvSpPr txBox="1"/>
          <p:nvPr/>
        </p:nvSpPr>
        <p:spPr>
          <a:xfrm>
            <a:off x="119336" y="1196752"/>
            <a:ext cx="11881320" cy="3970318"/>
          </a:xfrm>
          <a:prstGeom prst="rect">
            <a:avLst/>
          </a:prstGeom>
          <a:noFill/>
        </p:spPr>
        <p:txBody>
          <a:bodyPr wrap="square" rtlCol="0">
            <a:spAutoFit/>
          </a:bodyPr>
          <a:lstStyle/>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Terörün</a:t>
            </a:r>
            <a:r>
              <a:rPr lang="tr-TR" sz="2800" dirty="0" smtClean="0">
                <a:latin typeface="Raleway" panose="020B0503030101060003" pitchFamily="34" charset="0"/>
              </a:rPr>
              <a:t> </a:t>
            </a:r>
            <a:r>
              <a:rPr lang="tr-TR" sz="2800" dirty="0">
                <a:latin typeface="Raleway" panose="020B0503030101060003" pitchFamily="34" charset="0"/>
              </a:rPr>
              <a:t>öğretmenler, çocuklar  ve aileleri üzerinde yarattığı olumsuz etkileri azaltmak </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durumları ve </a:t>
            </a:r>
            <a:r>
              <a:rPr lang="tr-TR" sz="2800" dirty="0" smtClean="0">
                <a:latin typeface="Raleway" panose="020B0503030101060003" pitchFamily="34" charset="0"/>
                <a:ea typeface="Calibri" panose="020F0502020204030204" pitchFamily="34" charset="0"/>
              </a:rPr>
              <a:t>sonrasında</a:t>
            </a:r>
            <a:r>
              <a:rPr lang="tr-TR" sz="2800" dirty="0" smtClean="0">
                <a:latin typeface="Raleway" panose="020B0503030101060003" pitchFamily="34" charset="0"/>
              </a:rPr>
              <a:t> </a:t>
            </a:r>
            <a:r>
              <a:rPr lang="tr-TR" sz="2800" dirty="0">
                <a:latin typeface="Raleway" panose="020B0503030101060003" pitchFamily="34" charset="0"/>
              </a:rPr>
              <a:t>öğretmen, çocuk ve ailelerin uyum sürecine destek olmak</a:t>
            </a: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durumları ve </a:t>
            </a:r>
            <a:r>
              <a:rPr lang="tr-TR" sz="2800" dirty="0" smtClean="0">
                <a:latin typeface="Raleway" panose="020B0503030101060003" pitchFamily="34" charset="0"/>
                <a:ea typeface="Calibri" panose="020F0502020204030204" pitchFamily="34" charset="0"/>
              </a:rPr>
              <a:t>sonrasında</a:t>
            </a:r>
            <a:r>
              <a:rPr lang="tr-TR" sz="2800" dirty="0" smtClean="0">
                <a:latin typeface="Raleway" panose="020B0503030101060003" pitchFamily="34" charset="0"/>
              </a:rPr>
              <a:t> </a:t>
            </a:r>
            <a:r>
              <a:rPr lang="tr-TR" sz="2800" dirty="0">
                <a:latin typeface="Raleway" panose="020B0503030101060003" pitchFamily="34" charset="0"/>
              </a:rPr>
              <a:t>öğretmenlerin ve ailelerin çocuklarına nasıl destek olacakları hakkında bilgi vermek</a:t>
            </a:r>
          </a:p>
          <a:p>
            <a:pPr marL="457200" indent="-457200">
              <a:buFont typeface="Arial" panose="020B0604020202020204" pitchFamily="34" charset="0"/>
              <a:buChar char="•"/>
            </a:pPr>
            <a:r>
              <a:rPr lang="tr-TR" sz="2800" dirty="0">
                <a:latin typeface="Raleway" panose="020B0503030101060003" pitchFamily="34" charset="0"/>
              </a:rPr>
              <a:t>Okullarda terör durumları ile ilgili </a:t>
            </a:r>
            <a:r>
              <a:rPr lang="tr-TR" sz="2800" dirty="0" err="1">
                <a:latin typeface="Raleway" panose="020B0503030101060003" pitchFamily="34" charset="0"/>
              </a:rPr>
              <a:t>psikososyal</a:t>
            </a:r>
            <a:r>
              <a:rPr lang="tr-TR" sz="2800" dirty="0">
                <a:latin typeface="Raleway" panose="020B0503030101060003" pitchFamily="34" charset="0"/>
              </a:rPr>
              <a:t> destek çalışmalarını gerçekleştirmek</a:t>
            </a:r>
          </a:p>
        </p:txBody>
      </p:sp>
    </p:spTree>
    <p:extLst>
      <p:ext uri="{BB962C8B-B14F-4D97-AF65-F5344CB8AC3E}">
        <p14:creationId xmlns:p14="http://schemas.microsoft.com/office/powerpoint/2010/main" val="104943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26704" y="1340768"/>
            <a:ext cx="11377264" cy="954107"/>
          </a:xfrm>
          <a:prstGeom prst="rect">
            <a:avLst/>
          </a:prstGeom>
          <a:noFill/>
        </p:spPr>
        <p:txBody>
          <a:bodyPr wrap="square" rtlCol="0">
            <a:spAutoFit/>
          </a:bodyPr>
          <a:lstStyle/>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
        <p:nvSpPr>
          <p:cNvPr id="6" name="Dikdörtgen 5"/>
          <p:cNvSpPr/>
          <p:nvPr/>
        </p:nvSpPr>
        <p:spPr>
          <a:xfrm>
            <a:off x="526704" y="188640"/>
            <a:ext cx="9230412" cy="646331"/>
          </a:xfrm>
          <a:prstGeom prst="rect">
            <a:avLst/>
          </a:prstGeom>
        </p:spPr>
        <p:txBody>
          <a:bodyPr wrap="none">
            <a:spAutoFit/>
          </a:bodyPr>
          <a:lstStyle/>
          <a:p>
            <a:r>
              <a:rPr lang="tr-TR" sz="3600" dirty="0" smtClean="0">
                <a:latin typeface="Caveat Brush" pitchFamily="2" charset="0"/>
                <a:cs typeface="Times New Roman" panose="02020603050405020304" pitchFamily="18" charset="0"/>
              </a:rPr>
              <a:t>Okul Öncesi Dönemdeki Çocukların Tepkileri</a:t>
            </a:r>
            <a:endParaRPr lang="tr-TR" sz="3600" dirty="0">
              <a:latin typeface="Caveat Brush" pitchFamily="2" charset="0"/>
              <a:cs typeface="Times New Roman" panose="02020603050405020304" pitchFamily="18" charset="0"/>
            </a:endParaRPr>
          </a:p>
        </p:txBody>
      </p:sp>
      <p:sp>
        <p:nvSpPr>
          <p:cNvPr id="7" name="Metin kutusu 6"/>
          <p:cNvSpPr txBox="1"/>
          <p:nvPr/>
        </p:nvSpPr>
        <p:spPr>
          <a:xfrm>
            <a:off x="526704" y="1340768"/>
            <a:ext cx="11377264" cy="5262979"/>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Okul öncesi dönemdeki çocuklar terörizme karşı en belirsiz tepkiye sahip olan gruptur ve bu durum onların yaşayacağı sıkıntıların büyüklüğünü maskeleyebilir.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Bu yaş grubundaki çocukların bilişsel, duygusal ve sosyal özellikleri terörün yıkıcı etkilerine karşı onları daha savunmasız kılar.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Altı yaşın altındaki çocuklar başkalarının bakış açısını anlamakta zorlanır ve </a:t>
            </a:r>
            <a:r>
              <a:rPr lang="tr-TR" sz="2800" dirty="0" err="1">
                <a:latin typeface="Raleway" panose="020B0503030101060003" pitchFamily="34" charset="0"/>
                <a:ea typeface="Calibri" panose="020F0502020204030204" pitchFamily="34" charset="0"/>
              </a:rPr>
              <a:t>travmatik</a:t>
            </a:r>
            <a:r>
              <a:rPr lang="tr-TR" sz="2800" dirty="0">
                <a:latin typeface="Raleway" panose="020B0503030101060003" pitchFamily="34" charset="0"/>
                <a:ea typeface="Calibri" panose="020F0502020204030204" pitchFamily="34" charset="0"/>
              </a:rPr>
              <a:t> olayları kendi hatası olarak düşünebilir. </a:t>
            </a: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582525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26704" y="1772816"/>
            <a:ext cx="11377264" cy="2677656"/>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Altı yaşın altındaki çocuğun kendini suçlaması ya da kafa </a:t>
            </a:r>
            <a:r>
              <a:rPr lang="tr-TR" sz="2800" dirty="0" smtClean="0">
                <a:latin typeface="Raleway" panose="020B0503030101060003" pitchFamily="34" charset="0"/>
                <a:ea typeface="Calibri" panose="020F0502020204030204" pitchFamily="34" charset="0"/>
              </a:rPr>
              <a:t>karışıklığı, </a:t>
            </a:r>
            <a:r>
              <a:rPr lang="tr-TR" sz="2800" dirty="0">
                <a:latin typeface="Raleway" panose="020B0503030101060003" pitchFamily="34" charset="0"/>
                <a:ea typeface="Calibri" panose="020F0502020204030204" pitchFamily="34" charset="0"/>
              </a:rPr>
              <a:t>çevresindeki yetişkinler tarafından da istenmeden pekiştirilebilir.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Yetişkinler travmatik durumlarda daha gergin ve öfkeli olduklarından çocuklar yetişkinin bu davranışlarının kendisine yönelik olduğunu düşünebilir. </a:t>
            </a:r>
          </a:p>
        </p:txBody>
      </p:sp>
      <p:sp>
        <p:nvSpPr>
          <p:cNvPr id="5" name="Dikdörtgen 4">
            <a:extLst>
              <a:ext uri="{FF2B5EF4-FFF2-40B4-BE49-F238E27FC236}">
                <a16:creationId xmlns:a16="http://schemas.microsoft.com/office/drawing/2014/main" id="{E31CA35E-7FE0-4DC2-B205-5A3AAAD6CDCA}"/>
              </a:ext>
            </a:extLst>
          </p:cNvPr>
          <p:cNvSpPr/>
          <p:nvPr/>
        </p:nvSpPr>
        <p:spPr>
          <a:xfrm>
            <a:off x="695400" y="620688"/>
            <a:ext cx="923041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Okul Öncesi Dönemdeki Çocukların Tepkileri</a:t>
            </a:r>
          </a:p>
        </p:txBody>
      </p:sp>
    </p:spTree>
    <p:extLst>
      <p:ext uri="{BB962C8B-B14F-4D97-AF65-F5344CB8AC3E}">
        <p14:creationId xmlns:p14="http://schemas.microsoft.com/office/powerpoint/2010/main" val="1041342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a:extLst>
              <a:ext uri="{FF2B5EF4-FFF2-40B4-BE49-F238E27FC236}">
                <a16:creationId xmlns:a16="http://schemas.microsoft.com/office/drawing/2014/main" id="{653CA24C-9346-492F-82F2-662784E47576}"/>
              </a:ext>
            </a:extLst>
          </p:cNvPr>
          <p:cNvGraphicFramePr/>
          <p:nvPr>
            <p:extLst>
              <p:ext uri="{D42A27DB-BD31-4B8C-83A1-F6EECF244321}">
                <p14:modId xmlns:p14="http://schemas.microsoft.com/office/powerpoint/2010/main" val="671282699"/>
              </p:ext>
            </p:extLst>
          </p:nvPr>
        </p:nvGraphicFramePr>
        <p:xfrm>
          <a:off x="-96688" y="1087817"/>
          <a:ext cx="12311336" cy="526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a:extLst>
              <a:ext uri="{FF2B5EF4-FFF2-40B4-BE49-F238E27FC236}">
                <a16:creationId xmlns:a16="http://schemas.microsoft.com/office/drawing/2014/main" id="{F4AFAA28-349F-4C8E-9FD8-CEDC631CC652}"/>
              </a:ext>
            </a:extLst>
          </p:cNvPr>
          <p:cNvSpPr txBox="1"/>
          <p:nvPr/>
        </p:nvSpPr>
        <p:spPr>
          <a:xfrm>
            <a:off x="2639616" y="4797152"/>
            <a:ext cx="2448272" cy="584775"/>
          </a:xfrm>
          <a:prstGeom prst="rect">
            <a:avLst/>
          </a:prstGeom>
          <a:noFill/>
        </p:spPr>
        <p:txBody>
          <a:bodyPr wrap="square" rtlCol="0">
            <a:spAutoFit/>
          </a:bodyPr>
          <a:lstStyle/>
          <a:p>
            <a:pPr algn="ctr"/>
            <a:r>
              <a:rPr lang="tr-TR" sz="3200" b="1" dirty="0">
                <a:solidFill>
                  <a:schemeClr val="bg1"/>
                </a:solidFill>
                <a:latin typeface="Raleway" panose="020B0503030101060003" pitchFamily="34" charset="0"/>
              </a:rPr>
              <a:t>0-6 YAŞ</a:t>
            </a:r>
            <a:endParaRPr lang="en-US" sz="3200" b="1" dirty="0">
              <a:solidFill>
                <a:schemeClr val="bg1"/>
              </a:solidFill>
              <a:latin typeface="Raleway" panose="020B0503030101060003" pitchFamily="34" charset="0"/>
            </a:endParaRPr>
          </a:p>
        </p:txBody>
      </p:sp>
      <p:sp>
        <p:nvSpPr>
          <p:cNvPr id="7" name="Dikdörtgen 6">
            <a:extLst>
              <a:ext uri="{FF2B5EF4-FFF2-40B4-BE49-F238E27FC236}">
                <a16:creationId xmlns:a16="http://schemas.microsoft.com/office/drawing/2014/main" id="{223FA3B4-4F78-E84B-90CF-8488BDA5793E}"/>
              </a:ext>
            </a:extLst>
          </p:cNvPr>
          <p:cNvSpPr/>
          <p:nvPr/>
        </p:nvSpPr>
        <p:spPr>
          <a:xfrm>
            <a:off x="472682" y="118948"/>
            <a:ext cx="923041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Okul Öncesi Dönemdeki Çocukların Tepkileri</a:t>
            </a:r>
            <a:endParaRPr lang="tr-TR" sz="3600" dirty="0">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361537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551384" y="2491664"/>
            <a:ext cx="11377264" cy="954107"/>
          </a:xfrm>
          <a:prstGeom prst="rect">
            <a:avLst/>
          </a:prstGeom>
          <a:noFill/>
        </p:spPr>
        <p:txBody>
          <a:bodyPr wrap="square" rtlCol="0">
            <a:spAutoFit/>
          </a:bodyPr>
          <a:lstStyle/>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
        <p:nvSpPr>
          <p:cNvPr id="4" name="Metin kutusu 3"/>
          <p:cNvSpPr txBox="1"/>
          <p:nvPr/>
        </p:nvSpPr>
        <p:spPr>
          <a:xfrm>
            <a:off x="551384" y="2636912"/>
            <a:ext cx="11377264"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7-11 yaş aralığındaki çocuklar, başkalarının bakış açılarını anlayabilirler ancak somut olanları anlayabildiklerinden birçok travmatik deneyimi tam ve doğru olarak kavramakta zorlanırlar.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Yaşanan </a:t>
            </a:r>
            <a:r>
              <a:rPr lang="tr-TR" sz="2800" dirty="0">
                <a:latin typeface="Raleway" panose="020B0503030101060003" pitchFamily="34" charset="0"/>
                <a:ea typeface="Calibri" panose="020F0502020204030204" pitchFamily="34" charset="0"/>
              </a:rPr>
              <a:t>travma nedeniyle kafaları karışıktır ve endişelidirler.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ea typeface="Calibri" panose="020F0502020204030204" pitchFamily="34" charset="0"/>
            </a:endParaRPr>
          </a:p>
        </p:txBody>
      </p:sp>
      <p:sp>
        <p:nvSpPr>
          <p:cNvPr id="5" name="Dikdörtgen 4">
            <a:extLst>
              <a:ext uri="{FF2B5EF4-FFF2-40B4-BE49-F238E27FC236}">
                <a16:creationId xmlns:a16="http://schemas.microsoft.com/office/drawing/2014/main" id="{9033F16D-7836-4816-95A9-9EF31773ABE8}"/>
              </a:ext>
            </a:extLst>
          </p:cNvPr>
          <p:cNvSpPr/>
          <p:nvPr/>
        </p:nvSpPr>
        <p:spPr>
          <a:xfrm>
            <a:off x="1055440" y="836712"/>
            <a:ext cx="8619667"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İlkokul </a:t>
            </a:r>
            <a:r>
              <a:rPr lang="tr-TR" sz="3600" dirty="0" smtClean="0">
                <a:latin typeface="Caveat Brush" pitchFamily="2" charset="0"/>
                <a:cs typeface="Times New Roman" panose="02020603050405020304" pitchFamily="18" charset="0"/>
              </a:rPr>
              <a:t>Dönemindeki Çocukların </a:t>
            </a:r>
            <a:r>
              <a:rPr lang="tr-TR" sz="3600" dirty="0">
                <a:latin typeface="Caveat Brush" pitchFamily="2" charset="0"/>
                <a:cs typeface="Times New Roman" panose="02020603050405020304" pitchFamily="18" charset="0"/>
              </a:rPr>
              <a:t>Tepkileri</a:t>
            </a:r>
          </a:p>
        </p:txBody>
      </p:sp>
    </p:spTree>
    <p:extLst>
      <p:ext uri="{BB962C8B-B14F-4D97-AF65-F5344CB8AC3E}">
        <p14:creationId xmlns:p14="http://schemas.microsoft.com/office/powerpoint/2010/main" val="12025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26704" y="1772816"/>
            <a:ext cx="11377264" cy="3970318"/>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Çocuklar çoğu zaman </a:t>
            </a:r>
            <a:r>
              <a:rPr lang="tr-TR" sz="2800" dirty="0" smtClean="0">
                <a:latin typeface="Raleway" panose="020B0503030101060003" pitchFamily="34" charset="0"/>
                <a:ea typeface="Calibri" panose="020F0502020204030204" pitchFamily="34" charset="0"/>
              </a:rPr>
              <a:t>ebeveyninin </a:t>
            </a:r>
            <a:r>
              <a:rPr lang="tr-TR" sz="2800" dirty="0">
                <a:latin typeface="Raleway" panose="020B0503030101060003" pitchFamily="34" charset="0"/>
                <a:ea typeface="Calibri" panose="020F0502020204030204" pitchFamily="34" charset="0"/>
              </a:rPr>
              <a:t>endişelerinin farkındadır, ancak kriz sırasında </a:t>
            </a:r>
            <a:r>
              <a:rPr lang="tr-TR" sz="2800" dirty="0" smtClean="0">
                <a:latin typeface="Raleway" panose="020B0503030101060003" pitchFamily="34" charset="0"/>
                <a:ea typeface="Calibri" panose="020F0502020204030204" pitchFamily="34" charset="0"/>
              </a:rPr>
              <a:t>ebeveyninin </a:t>
            </a:r>
            <a:r>
              <a:rPr lang="tr-TR" sz="2800" dirty="0">
                <a:latin typeface="Raleway" panose="020B0503030101060003" pitchFamily="34" charset="0"/>
                <a:ea typeface="Calibri" panose="020F0502020204030204" pitchFamily="34" charset="0"/>
              </a:rPr>
              <a:t>tepkilerine özellikle duyarlıdırlar.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Nasıl davranacakları ve tepki verecekleri konusunda </a:t>
            </a:r>
            <a:r>
              <a:rPr lang="tr-TR" sz="2800" dirty="0" smtClean="0">
                <a:latin typeface="Raleway" panose="020B0503030101060003" pitchFamily="34" charset="0"/>
                <a:ea typeface="Calibri" panose="020F0502020204030204" pitchFamily="34" charset="0"/>
              </a:rPr>
              <a:t>ebeveynini </a:t>
            </a:r>
            <a:r>
              <a:rPr lang="tr-TR" sz="2800" dirty="0">
                <a:latin typeface="Raleway" panose="020B0503030101060003" pitchFamily="34" charset="0"/>
                <a:ea typeface="Calibri" panose="020F0502020204030204" pitchFamily="34" charset="0"/>
              </a:rPr>
              <a:t>model alırlar.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Ebeveynin </a:t>
            </a:r>
            <a:r>
              <a:rPr lang="tr-TR" sz="2800" dirty="0">
                <a:latin typeface="Raleway" panose="020B0503030101060003" pitchFamily="34" charset="0"/>
                <a:ea typeface="Calibri" panose="020F0502020204030204" pitchFamily="34" charset="0"/>
              </a:rPr>
              <a:t>okul çağındaki çocuklarına karşı korkuları ve endişeleri konusunda dürüst olmaları ve durumla başa çıkma yeteneklerini vurgulamaları özellikle önemlidir</a:t>
            </a:r>
            <a:r>
              <a:rPr lang="tr-TR" sz="2800" dirty="0" smtClean="0">
                <a:latin typeface="Raleway" panose="020B0503030101060003" pitchFamily="34" charset="0"/>
                <a:ea typeface="Calibri" panose="020F0502020204030204" pitchFamily="34" charset="0"/>
              </a:rPr>
              <a:t>.</a:t>
            </a:r>
            <a:endParaRPr lang="tr-TR" sz="2800" dirty="0">
              <a:latin typeface="Raleway" panose="020B0503030101060003" pitchFamily="34" charset="0"/>
              <a:ea typeface="Calibri" panose="020F0502020204030204" pitchFamily="34" charset="0"/>
            </a:endParaRPr>
          </a:p>
        </p:txBody>
      </p:sp>
      <p:sp>
        <p:nvSpPr>
          <p:cNvPr id="5" name="Dikdörtgen 4">
            <a:extLst>
              <a:ext uri="{FF2B5EF4-FFF2-40B4-BE49-F238E27FC236}">
                <a16:creationId xmlns:a16="http://schemas.microsoft.com/office/drawing/2014/main" id="{8158DD2F-F9BA-6E41-BA62-3630B3C50F7A}"/>
              </a:ext>
            </a:extLst>
          </p:cNvPr>
          <p:cNvSpPr/>
          <p:nvPr/>
        </p:nvSpPr>
        <p:spPr>
          <a:xfrm>
            <a:off x="983432" y="260648"/>
            <a:ext cx="84930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İlkokul Dönemindeki Çocukların Tepkileri</a:t>
            </a:r>
          </a:p>
        </p:txBody>
      </p:sp>
    </p:spTree>
    <p:extLst>
      <p:ext uri="{BB962C8B-B14F-4D97-AF65-F5344CB8AC3E}">
        <p14:creationId xmlns:p14="http://schemas.microsoft.com/office/powerpoint/2010/main" val="268975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84A361A0-05AD-4FD6-9F39-D2B5531194E0}"/>
              </a:ext>
            </a:extLst>
          </p:cNvPr>
          <p:cNvGraphicFramePr/>
          <p:nvPr>
            <p:extLst>
              <p:ext uri="{D42A27DB-BD31-4B8C-83A1-F6EECF244321}">
                <p14:modId xmlns:p14="http://schemas.microsoft.com/office/powerpoint/2010/main" val="90145564"/>
              </p:ext>
            </p:extLst>
          </p:nvPr>
        </p:nvGraphicFramePr>
        <p:xfrm>
          <a:off x="191344" y="1044516"/>
          <a:ext cx="11809312" cy="520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a:extLst>
              <a:ext uri="{FF2B5EF4-FFF2-40B4-BE49-F238E27FC236}">
                <a16:creationId xmlns:a16="http://schemas.microsoft.com/office/drawing/2014/main" id="{B6B5F50A-F7CB-473C-9520-FDCA674BF717}"/>
              </a:ext>
            </a:extLst>
          </p:cNvPr>
          <p:cNvSpPr/>
          <p:nvPr/>
        </p:nvSpPr>
        <p:spPr>
          <a:xfrm>
            <a:off x="8400256" y="943183"/>
            <a:ext cx="305885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cap="none" spc="0" dirty="0">
                <a:ln/>
                <a:solidFill>
                  <a:schemeClr val="accent4"/>
                </a:solidFill>
                <a:effectLst/>
                <a:latin typeface="Raleway" panose="020B0503030101060003" pitchFamily="34" charset="0"/>
              </a:rPr>
              <a:t>7-11 YAŞ</a:t>
            </a:r>
          </a:p>
        </p:txBody>
      </p:sp>
      <p:sp>
        <p:nvSpPr>
          <p:cNvPr id="7" name="Dikdörtgen 6">
            <a:extLst>
              <a:ext uri="{FF2B5EF4-FFF2-40B4-BE49-F238E27FC236}">
                <a16:creationId xmlns:a16="http://schemas.microsoft.com/office/drawing/2014/main" id="{FE5C158C-E88D-1944-B57F-7C30D85886CD}"/>
              </a:ext>
            </a:extLst>
          </p:cNvPr>
          <p:cNvSpPr/>
          <p:nvPr/>
        </p:nvSpPr>
        <p:spPr>
          <a:xfrm>
            <a:off x="983432" y="260648"/>
            <a:ext cx="8493031"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İlkokul Dönemindeki Çocukların Tepkileri</a:t>
            </a:r>
          </a:p>
        </p:txBody>
      </p:sp>
    </p:spTree>
    <p:extLst>
      <p:ext uri="{BB962C8B-B14F-4D97-AF65-F5344CB8AC3E}">
        <p14:creationId xmlns:p14="http://schemas.microsoft.com/office/powerpoint/2010/main" val="2095728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83432" y="692696"/>
            <a:ext cx="9937104" cy="615553"/>
          </a:xfrm>
          <a:prstGeom prst="rect">
            <a:avLst/>
          </a:prstGeom>
        </p:spPr>
        <p:txBody>
          <a:bodyPr wrap="square">
            <a:spAutoFit/>
          </a:bodyPr>
          <a:lstStyle/>
          <a:p>
            <a:r>
              <a:rPr lang="tr-TR" sz="3400" dirty="0" smtClean="0">
                <a:latin typeface="Caveat Brush" pitchFamily="2" charset="0"/>
                <a:cs typeface="Times New Roman" panose="02020603050405020304" pitchFamily="18" charset="0"/>
              </a:rPr>
              <a:t>Ortaokul ve Lise Dönemindeki Çocukların </a:t>
            </a:r>
            <a:r>
              <a:rPr lang="tr-TR" sz="3400" dirty="0">
                <a:latin typeface="Caveat Brush" pitchFamily="2" charset="0"/>
                <a:cs typeface="Times New Roman" panose="02020603050405020304" pitchFamily="18" charset="0"/>
              </a:rPr>
              <a:t>Tepkileri</a:t>
            </a:r>
          </a:p>
        </p:txBody>
      </p:sp>
      <p:sp>
        <p:nvSpPr>
          <p:cNvPr id="5" name="Metin kutusu 4"/>
          <p:cNvSpPr txBox="1"/>
          <p:nvPr/>
        </p:nvSpPr>
        <p:spPr>
          <a:xfrm>
            <a:off x="526704" y="1698901"/>
            <a:ext cx="11377264" cy="4401205"/>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Ergenler travma konusundaki duygularını daha çok kendi içinde yaşayabilir ve daha depresif olabilirler. </a:t>
            </a:r>
          </a:p>
          <a:p>
            <a:pPr marL="457200" indent="-457200">
              <a:buFont typeface="Arial" panose="020B0604020202020204" pitchFamily="34" charset="0"/>
              <a:buChar char="•"/>
            </a:pPr>
            <a:endParaRPr lang="tr-TR" sz="2800" dirty="0" smtClean="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Soyut düşünme yeteneğine sahip olan ergenler ve gençler terörizm konusundaki tepkilerini din, ahlak ve etik anlayışıyla gösterebilir. </a:t>
            </a:r>
          </a:p>
          <a:p>
            <a:pPr marL="457200" indent="-457200">
              <a:buFont typeface="Arial" panose="020B0604020202020204" pitchFamily="34" charset="0"/>
              <a:buChar char="•"/>
            </a:pPr>
            <a:endParaRPr lang="tr-TR" sz="2800" dirty="0" smtClean="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smtClean="0">
                <a:latin typeface="Raleway" panose="020B0503030101060003" pitchFamily="34" charset="0"/>
                <a:ea typeface="Calibri" panose="020F0502020204030204" pitchFamily="34" charset="0"/>
              </a:rPr>
              <a:t>Ergenler ailesinden ve arkadaşlarından uzaklaşmaya başladığından içsel korku ve kaygıyı yönetmenin bir yolu olarak başkalarıyla ilişkisini artırabilir.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p:txBody>
      </p:sp>
    </p:spTree>
    <p:extLst>
      <p:ext uri="{BB962C8B-B14F-4D97-AF65-F5344CB8AC3E}">
        <p14:creationId xmlns:p14="http://schemas.microsoft.com/office/powerpoint/2010/main" val="286332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91EF5213-FEE4-CE43-BC29-E20D4E9CFDE6}"/>
              </a:ext>
            </a:extLst>
          </p:cNvPr>
          <p:cNvSpPr/>
          <p:nvPr/>
        </p:nvSpPr>
        <p:spPr>
          <a:xfrm>
            <a:off x="1127448" y="404664"/>
            <a:ext cx="5256584" cy="615553"/>
          </a:xfrm>
          <a:prstGeom prst="rect">
            <a:avLst/>
          </a:prstGeom>
        </p:spPr>
        <p:txBody>
          <a:bodyPr wrap="square">
            <a:spAutoFit/>
          </a:bodyPr>
          <a:lstStyle/>
          <a:p>
            <a:endParaRPr lang="tr-TR" sz="3400" dirty="0">
              <a:latin typeface="Caveat Brush" pitchFamily="2" charset="0"/>
              <a:cs typeface="Times New Roman" panose="02020603050405020304" pitchFamily="18" charset="0"/>
            </a:endParaRPr>
          </a:p>
        </p:txBody>
      </p:sp>
      <p:sp>
        <p:nvSpPr>
          <p:cNvPr id="4" name="Metin kutusu 3"/>
          <p:cNvSpPr txBox="1"/>
          <p:nvPr/>
        </p:nvSpPr>
        <p:spPr>
          <a:xfrm>
            <a:off x="551384" y="1693252"/>
            <a:ext cx="11377264" cy="4832092"/>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İntikam arzusu ve travmaya karşı eylem odaklı tepkiler gibi asabiyet ve meydan okuma davranışları ortaya çıkabilir.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Kendisini yabancılaşmış veya haklarından mahrum hisseden gençlerin terör örgütlerinin etkisine özellikle duyarlı olabileceğini dikkate almak önemlidir.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Çocukların ve gençlerin terörizme karşı tepkileri risk ve koruyucu faktörlere göre farklı biçimlerde kendini gösterebilir. </a:t>
            </a:r>
          </a:p>
          <a:p>
            <a:endParaRPr lang="tr-TR" sz="2800" dirty="0">
              <a:latin typeface="Raleway" panose="020B0503030101060003" pitchFamily="34" charset="0"/>
              <a:ea typeface="Calibri" panose="020F0502020204030204" pitchFamily="34" charset="0"/>
            </a:endParaRPr>
          </a:p>
          <a:p>
            <a:endParaRPr lang="tr-TR" sz="2800" dirty="0">
              <a:latin typeface="Raleway" panose="020B0503030101060003" pitchFamily="34" charset="0"/>
              <a:cs typeface="Times New Roman" panose="02020603050405020304" pitchFamily="18" charset="0"/>
            </a:endParaRPr>
          </a:p>
        </p:txBody>
      </p:sp>
      <p:sp>
        <p:nvSpPr>
          <p:cNvPr id="5" name="Dikdörtgen 4">
            <a:extLst>
              <a:ext uri="{FF2B5EF4-FFF2-40B4-BE49-F238E27FC236}">
                <a16:creationId xmlns:a16="http://schemas.microsoft.com/office/drawing/2014/main" id="{C2997F75-50FB-6647-B4A0-8E8EAE538C13}"/>
              </a:ext>
            </a:extLst>
          </p:cNvPr>
          <p:cNvSpPr/>
          <p:nvPr/>
        </p:nvSpPr>
        <p:spPr>
          <a:xfrm>
            <a:off x="1127448" y="233897"/>
            <a:ext cx="10441160" cy="615553"/>
          </a:xfrm>
          <a:prstGeom prst="rect">
            <a:avLst/>
          </a:prstGeom>
        </p:spPr>
        <p:txBody>
          <a:bodyPr wrap="square">
            <a:spAutoFit/>
          </a:bodyPr>
          <a:lstStyle/>
          <a:p>
            <a:r>
              <a:rPr lang="tr-TR" sz="3400" dirty="0">
                <a:latin typeface="Caveat Brush" pitchFamily="2" charset="0"/>
                <a:cs typeface="Times New Roman" panose="02020603050405020304" pitchFamily="18" charset="0"/>
              </a:rPr>
              <a:t>Ortaokul ve Lise Dönemindeki Çocukların Tepkileri</a:t>
            </a:r>
          </a:p>
        </p:txBody>
      </p:sp>
    </p:spTree>
    <p:extLst>
      <p:ext uri="{BB962C8B-B14F-4D97-AF65-F5344CB8AC3E}">
        <p14:creationId xmlns:p14="http://schemas.microsoft.com/office/powerpoint/2010/main" val="251503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35360" y="260648"/>
            <a:ext cx="11305256"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Saldırılarının Çocuklar ve </a:t>
            </a:r>
          </a:p>
          <a:p>
            <a:pPr algn="ctr"/>
            <a:r>
              <a:rPr lang="tr-TR" sz="4000" dirty="0">
                <a:latin typeface="Caveat Brush" pitchFamily="2" charset="0"/>
                <a:cs typeface="Times New Roman" panose="02020603050405020304" pitchFamily="18" charset="0"/>
              </a:rPr>
              <a:t>Ergenler Üzerindeki Etkileri</a:t>
            </a:r>
          </a:p>
        </p:txBody>
      </p:sp>
      <p:sp>
        <p:nvSpPr>
          <p:cNvPr id="8" name="Metin kutusu 7"/>
          <p:cNvSpPr txBox="1"/>
          <p:nvPr/>
        </p:nvSpPr>
        <p:spPr>
          <a:xfrm>
            <a:off x="839416" y="2276872"/>
            <a:ext cx="6577408" cy="3046988"/>
          </a:xfrm>
          <a:prstGeom prst="rect">
            <a:avLst/>
          </a:prstGeom>
          <a:noFill/>
        </p:spPr>
        <p:txBody>
          <a:bodyPr wrap="square" rtlCol="0">
            <a:spAutoFit/>
          </a:bodyPr>
          <a:lstStyle/>
          <a:p>
            <a:r>
              <a:rPr lang="tr-TR" sz="3200" dirty="0">
                <a:latin typeface="Raleway" panose="020B0503030101060003" pitchFamily="34" charset="0"/>
                <a:ea typeface="Calibri" panose="020F0502020204030204" pitchFamily="34" charset="0"/>
              </a:rPr>
              <a:t>Terör saldırılarına maruz kalan bazı çocuklarda ve ergenlerde ani semptom başlangıcı </a:t>
            </a:r>
            <a:r>
              <a:rPr lang="tr-TR" sz="3200" dirty="0" smtClean="0">
                <a:latin typeface="Raleway" panose="020B0503030101060003" pitchFamily="34" charset="0"/>
                <a:ea typeface="Calibri" panose="020F0502020204030204" pitchFamily="34" charset="0"/>
              </a:rPr>
              <a:t>görülebilirken </a:t>
            </a:r>
            <a:r>
              <a:rPr lang="tr-TR" sz="3200" dirty="0">
                <a:latin typeface="Raleway" panose="020B0503030101060003" pitchFamily="34" charset="0"/>
                <a:ea typeface="Calibri" panose="020F0502020204030204" pitchFamily="34" charset="0"/>
              </a:rPr>
              <a:t>bazılarında ise haftalar veya aylar </a:t>
            </a:r>
            <a:r>
              <a:rPr lang="tr-TR" sz="3200" dirty="0" smtClean="0">
                <a:latin typeface="Raleway" panose="020B0503030101060003" pitchFamily="34" charset="0"/>
                <a:ea typeface="Calibri" panose="020F0502020204030204" pitchFamily="34" charset="0"/>
              </a:rPr>
              <a:t>sonrasında bile herhangi bir tepki görünmeyebilir.</a:t>
            </a:r>
            <a:endParaRPr lang="tr-TR" sz="3200" dirty="0">
              <a:latin typeface="Raleway" panose="020B0503030101060003" pitchFamily="34" charset="0"/>
              <a:ea typeface="Calibri" panose="020F0502020204030204" pitchFamily="34" charset="0"/>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6200" y="2245394"/>
            <a:ext cx="3257280" cy="3559869"/>
          </a:xfrm>
          <a:prstGeom prst="rect">
            <a:avLst/>
          </a:prstGeom>
        </p:spPr>
      </p:pic>
    </p:spTree>
    <p:extLst>
      <p:ext uri="{BB962C8B-B14F-4D97-AF65-F5344CB8AC3E}">
        <p14:creationId xmlns:p14="http://schemas.microsoft.com/office/powerpoint/2010/main" val="111831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26704" y="1556792"/>
            <a:ext cx="11185920" cy="3693319"/>
          </a:xfrm>
          <a:prstGeom prst="rect">
            <a:avLst/>
          </a:prstGeom>
          <a:noFill/>
        </p:spPr>
        <p:txBody>
          <a:bodyPr wrap="square" rtlCol="0">
            <a:spAutoFit/>
          </a:bodyPr>
          <a:lstStyle/>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Terör sebebiyle yerinden edilmiş </a:t>
            </a:r>
            <a:r>
              <a:rPr lang="tr-TR" sz="2600" dirty="0" smtClean="0">
                <a:latin typeface="Raleway" panose="020B0503030101060003" pitchFamily="34" charset="0"/>
                <a:ea typeface="Calibri" panose="020F0502020204030204" pitchFamily="34" charset="0"/>
              </a:rPr>
              <a:t>çocuklar; </a:t>
            </a:r>
            <a:r>
              <a:rPr lang="tr-TR" sz="2600" dirty="0">
                <a:latin typeface="Raleway" panose="020B0503030101060003" pitchFamily="34" charset="0"/>
                <a:ea typeface="Calibri" panose="020F0502020204030204" pitchFamily="34" charset="0"/>
              </a:rPr>
              <a:t>tanıdık bir çevreden, kendi eğitim ortamlarından, sosyal ağlarından ve rutin aile yaşamından da uzaklaşmak zorunda kalırlar.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Evlerini terk etmek zorunda kalan ve öncesinde </a:t>
            </a:r>
            <a:r>
              <a:rPr lang="tr-TR" sz="2600" dirty="0" err="1">
                <a:latin typeface="Raleway" panose="020B0503030101060003" pitchFamily="34" charset="0"/>
                <a:ea typeface="Calibri" panose="020F0502020204030204" pitchFamily="34" charset="0"/>
              </a:rPr>
              <a:t>travmatik</a:t>
            </a:r>
            <a:r>
              <a:rPr lang="tr-TR" sz="2600" dirty="0">
                <a:latin typeface="Raleway" panose="020B0503030101060003" pitchFamily="34" charset="0"/>
                <a:ea typeface="Calibri" panose="020F0502020204030204" pitchFamily="34" charset="0"/>
              </a:rPr>
              <a:t> deneyimler yaşamış çocukların psikolojik desteğe ihtiyacı olabileceği </a:t>
            </a:r>
            <a:r>
              <a:rPr lang="tr-TR" sz="2600" dirty="0" smtClean="0">
                <a:latin typeface="Raleway" panose="020B0503030101060003" pitchFamily="34" charset="0"/>
                <a:ea typeface="Calibri" panose="020F0502020204030204" pitchFamily="34" charset="0"/>
              </a:rPr>
              <a:t>unutulmamalıdır.</a:t>
            </a: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Zayıf başa çıkma kapasitesine sahip olan ve destekleyici aile ortamından yoksun </a:t>
            </a:r>
            <a:r>
              <a:rPr lang="tr-TR" sz="2600" dirty="0" smtClean="0">
                <a:latin typeface="Raleway" panose="020B0503030101060003" pitchFamily="34" charset="0"/>
                <a:ea typeface="Calibri" panose="020F0502020204030204" pitchFamily="34" charset="0"/>
              </a:rPr>
              <a:t>çocukların </a:t>
            </a:r>
            <a:r>
              <a:rPr lang="tr-TR" sz="2600" dirty="0">
                <a:latin typeface="Raleway" panose="020B0503030101060003" pitchFamily="34" charset="0"/>
                <a:ea typeface="Calibri" panose="020F0502020204030204" pitchFamily="34" charset="0"/>
              </a:rPr>
              <a:t>daha </a:t>
            </a:r>
            <a:r>
              <a:rPr lang="tr-TR" sz="2600" dirty="0" smtClean="0">
                <a:latin typeface="Raleway" panose="020B0503030101060003" pitchFamily="34" charset="0"/>
                <a:ea typeface="Calibri" panose="020F0502020204030204" pitchFamily="34" charset="0"/>
              </a:rPr>
              <a:t>fazla risk </a:t>
            </a:r>
            <a:r>
              <a:rPr lang="tr-TR" sz="2600" dirty="0">
                <a:latin typeface="Raleway" panose="020B0503030101060003" pitchFamily="34" charset="0"/>
                <a:ea typeface="Calibri" panose="020F0502020204030204" pitchFamily="34" charset="0"/>
              </a:rPr>
              <a:t>altında oldukları gözlenmektedir.</a:t>
            </a:r>
          </a:p>
        </p:txBody>
      </p:sp>
      <p:sp>
        <p:nvSpPr>
          <p:cNvPr id="5" name="Dikdörtgen 4">
            <a:extLst>
              <a:ext uri="{FF2B5EF4-FFF2-40B4-BE49-F238E27FC236}">
                <a16:creationId xmlns:a16="http://schemas.microsoft.com/office/drawing/2014/main" id="{29CABFE4-D3BC-E644-A5FB-FE69ADCFD901}"/>
              </a:ext>
            </a:extLst>
          </p:cNvPr>
          <p:cNvSpPr/>
          <p:nvPr/>
        </p:nvSpPr>
        <p:spPr>
          <a:xfrm>
            <a:off x="850188" y="260648"/>
            <a:ext cx="10142356" cy="1323439"/>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Saldırılarının Çocuklar ve </a:t>
            </a:r>
          </a:p>
          <a:p>
            <a:pPr algn="ctr"/>
            <a:r>
              <a:rPr lang="tr-TR" sz="4000" dirty="0">
                <a:latin typeface="Caveat Brush" pitchFamily="2" charset="0"/>
                <a:cs typeface="Times New Roman" panose="02020603050405020304" pitchFamily="18" charset="0"/>
              </a:rPr>
              <a:t>Ergenler Üzerindeki Etkileri</a:t>
            </a:r>
          </a:p>
        </p:txBody>
      </p:sp>
    </p:spTree>
    <p:extLst>
      <p:ext uri="{BB962C8B-B14F-4D97-AF65-F5344CB8AC3E}">
        <p14:creationId xmlns:p14="http://schemas.microsoft.com/office/powerpoint/2010/main" val="146938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95600" y="1988840"/>
            <a:ext cx="7378065" cy="2664296"/>
          </a:xfrm>
        </p:spPr>
        <p:txBody>
          <a:bodyPr>
            <a:noAutofit/>
          </a:bodyPr>
          <a:lstStyle/>
          <a:p>
            <a:r>
              <a:rPr lang="tr-TR" b="1" spc="300" dirty="0">
                <a:solidFill>
                  <a:schemeClr val="tx2"/>
                </a:solidFill>
                <a:latin typeface="Raleway" panose="020B0503030101060003" pitchFamily="34" charset="0"/>
                <a:cs typeface="Times New Roman" panose="02020603050405020304" pitchFamily="18" charset="0"/>
              </a:rPr>
              <a:t>TERÖR</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(Kavramsal Çerçeve)</a:t>
            </a:r>
            <a:endParaRPr lang="tr-TR" dirty="0">
              <a:solidFill>
                <a:schemeClr val="tx2"/>
              </a:solidFill>
              <a:latin typeface="Raleway" panose="020B0503030101060003"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03512" y="2492896"/>
            <a:ext cx="8208912" cy="2448272"/>
          </a:xfrm>
        </p:spPr>
        <p:txBody>
          <a:bodyPr>
            <a:normAutofit fontScale="90000"/>
          </a:bodyPr>
          <a:lstStyle/>
          <a:p>
            <a:r>
              <a:rPr lang="tr-TR" b="1" spc="300" dirty="0">
                <a:solidFill>
                  <a:schemeClr val="tx2"/>
                </a:solidFill>
                <a:latin typeface="Raleway" panose="020B0503030101060003" pitchFamily="34" charset="0"/>
                <a:cs typeface="Times New Roman" panose="02020603050405020304" pitchFamily="18" charset="0"/>
              </a:rPr>
              <a:t>TERÖR SONRASI ÖĞRETMENLERİN ÖĞRENCİLERİNE </a:t>
            </a:r>
            <a:r>
              <a:rPr lang="tr-TR" b="1" spc="300" dirty="0" smtClean="0">
                <a:solidFill>
                  <a:schemeClr val="tx2"/>
                </a:solidFill>
                <a:latin typeface="Raleway" panose="020B0503030101060003" pitchFamily="34" charset="0"/>
                <a:cs typeface="Times New Roman" panose="02020603050405020304" pitchFamily="18" charset="0"/>
              </a:rPr>
              <a:t>DESTEK </a:t>
            </a:r>
            <a:r>
              <a:rPr lang="tr-TR" b="1" spc="300" dirty="0">
                <a:solidFill>
                  <a:schemeClr val="tx2"/>
                </a:solidFill>
                <a:latin typeface="Raleway" panose="020B0503030101060003" pitchFamily="34" charset="0"/>
                <a:cs typeface="Times New Roman" panose="02020603050405020304" pitchFamily="18" charset="0"/>
              </a:rPr>
              <a:t>OLMA YOLLARI</a:t>
            </a:r>
            <a:br>
              <a:rPr lang="tr-TR" b="1" spc="300" dirty="0">
                <a:solidFill>
                  <a:schemeClr val="tx2"/>
                </a:solidFill>
                <a:latin typeface="Raleway" panose="020B0503030101060003" pitchFamily="34" charset="0"/>
                <a:cs typeface="Times New Roman" panose="02020603050405020304" pitchFamily="18" charset="0"/>
              </a:rPr>
            </a:br>
            <a:r>
              <a:rPr lang="tr-TR" b="1" spc="300" dirty="0">
                <a:solidFill>
                  <a:schemeClr val="tx2"/>
                </a:solidFill>
                <a:latin typeface="Raleway" panose="020B0503030101060003" pitchFamily="34" charset="0"/>
                <a:cs typeface="Times New Roman" panose="02020603050405020304" pitchFamily="18" charset="0"/>
              </a:rPr>
              <a:t> </a:t>
            </a:r>
            <a:br>
              <a:rPr lang="tr-TR" b="1" spc="300" dirty="0">
                <a:solidFill>
                  <a:schemeClr val="tx2"/>
                </a:solidFill>
                <a:latin typeface="Raleway" panose="020B0503030101060003" pitchFamily="34" charset="0"/>
                <a:cs typeface="Times New Roman" panose="02020603050405020304" pitchFamily="18" charset="0"/>
              </a:rPr>
            </a:br>
            <a:endParaRPr lang="tr-TR" dirty="0">
              <a:solidFill>
                <a:schemeClr val="tx2"/>
              </a:solidFill>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2848059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83432" y="260648"/>
            <a:ext cx="9289032" cy="1938992"/>
          </a:xfrm>
          <a:prstGeom prst="rect">
            <a:avLst/>
          </a:prstGeom>
        </p:spPr>
        <p:txBody>
          <a:bodyPr wrap="square">
            <a:spAutoFit/>
          </a:bodyPr>
          <a:lstStyle/>
          <a:p>
            <a:pPr algn="ctr"/>
            <a:r>
              <a:rPr lang="tr-TR" sz="4000" dirty="0">
                <a:latin typeface="Caveat Brush" pitchFamily="2" charset="0"/>
                <a:cs typeface="Times New Roman" panose="02020603050405020304" pitchFamily="18" charset="0"/>
              </a:rPr>
              <a:t>TERÖR SONRASI </a:t>
            </a:r>
            <a:r>
              <a:rPr lang="tr-TR" sz="4000" dirty="0" smtClean="0">
                <a:latin typeface="Caveat Brush" pitchFamily="2" charset="0"/>
                <a:cs typeface="Times New Roman" panose="02020603050405020304" pitchFamily="18" charset="0"/>
              </a:rPr>
              <a:t>ÖRETMENLERİN</a:t>
            </a:r>
            <a:endParaRPr lang="tr-TR" sz="4000" dirty="0">
              <a:latin typeface="Caveat Brush" pitchFamily="2" charset="0"/>
              <a:cs typeface="Times New Roman" panose="02020603050405020304" pitchFamily="18" charset="0"/>
            </a:endParaRPr>
          </a:p>
          <a:p>
            <a:pPr algn="ctr"/>
            <a:r>
              <a:rPr lang="tr-TR" sz="4000" dirty="0" smtClean="0">
                <a:latin typeface="Caveat Brush" pitchFamily="2" charset="0"/>
                <a:cs typeface="Times New Roman" panose="02020603050405020304" pitchFamily="18" charset="0"/>
              </a:rPr>
              <a:t>ÖĞRENCİLERİNE </a:t>
            </a:r>
            <a:r>
              <a:rPr lang="tr-TR" sz="4000" dirty="0">
                <a:latin typeface="Caveat Brush" pitchFamily="2" charset="0"/>
                <a:cs typeface="Times New Roman" panose="02020603050405020304" pitchFamily="18" charset="0"/>
              </a:rPr>
              <a:t>DESTEK OLMA YOLLARI</a:t>
            </a:r>
          </a:p>
        </p:txBody>
      </p:sp>
      <p:sp>
        <p:nvSpPr>
          <p:cNvPr id="5" name="Metin kutusu 4"/>
          <p:cNvSpPr txBox="1"/>
          <p:nvPr/>
        </p:nvSpPr>
        <p:spPr>
          <a:xfrm>
            <a:off x="479376" y="2204864"/>
            <a:ext cx="11449272" cy="3108543"/>
          </a:xfrm>
          <a:prstGeom prst="rect">
            <a:avLst/>
          </a:prstGeom>
          <a:noFill/>
        </p:spPr>
        <p:txBody>
          <a:bodyPr wrap="square" rtlCol="0">
            <a:spAutoFit/>
          </a:bodyPr>
          <a:lstStyle/>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saldırıları gibi geniş kitleleri doğrudan ya da dolaylı bir şekilde etkileyen olaylarda </a:t>
            </a:r>
            <a:r>
              <a:rPr lang="tr-TR" sz="2800" dirty="0" err="1">
                <a:latin typeface="Raleway" panose="020B0503030101060003" pitchFamily="34" charset="0"/>
                <a:ea typeface="Calibri" panose="020F0502020204030204" pitchFamily="34" charset="0"/>
              </a:rPr>
              <a:t>psikososyal</a:t>
            </a:r>
            <a:r>
              <a:rPr lang="tr-TR" sz="2800" dirty="0">
                <a:latin typeface="Raleway" panose="020B0503030101060003" pitchFamily="34" charset="0"/>
                <a:ea typeface="Calibri" panose="020F0502020204030204" pitchFamily="34" charset="0"/>
              </a:rPr>
              <a:t> destek çalışmaları ön plana çıkmaktadır. </a:t>
            </a:r>
          </a:p>
          <a:p>
            <a:pPr marL="457200" indent="-457200">
              <a:buFont typeface="Arial" panose="020B0604020202020204" pitchFamily="34" charset="0"/>
              <a:buChar char="•"/>
            </a:pPr>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kitlesel şiddet türü olarak ele alındığı için terör saldırıları sonrasında yapılacak önleme ve müdahale çalışmaları hem topluma hem de bireylere yönelik düzenlenmektedir.</a:t>
            </a:r>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44661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C3A0AEF9-58AE-46EA-B6BC-A1D607D94BAE}"/>
              </a:ext>
            </a:extLst>
          </p:cNvPr>
          <p:cNvSpPr txBox="1"/>
          <p:nvPr/>
        </p:nvSpPr>
        <p:spPr>
          <a:xfrm>
            <a:off x="299956" y="1556792"/>
            <a:ext cx="11844715" cy="3970318"/>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rPr>
              <a:t>Öğretmenler terör saldırıları sonrası çocuklarla çalışırken şunları yapabilirler:</a:t>
            </a:r>
          </a:p>
          <a:p>
            <a:pPr marR="0" lvl="0" defTabSz="914400" rtl="0" eaLnBrk="1" fontAlgn="auto" latinLnBrk="0" hangingPunct="1">
              <a:lnSpc>
                <a:spcPct val="100000"/>
              </a:lnSpc>
              <a:spcBef>
                <a:spcPts val="0"/>
              </a:spcBef>
              <a:spcAft>
                <a:spcPts val="0"/>
              </a:spcAft>
              <a:buClrTx/>
              <a:buSzTx/>
              <a:tabLst/>
              <a:defRPr/>
            </a:pPr>
            <a:endParaRPr kumimoji="0" lang="tr-TR" sz="2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Emniyet ve güvenlik duygusu sağlama</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dirty="0">
                <a:solidFill>
                  <a:prstClr val="black"/>
                </a:solidFill>
                <a:latin typeface="Raleway" panose="020B0503030101060003" pitchFamily="34" charset="0"/>
                <a:cs typeface="Times New Roman" panose="02020603050405020304" pitchFamily="18" charset="0"/>
              </a:rPr>
              <a:t>Bilgilendirme ve bilgilendirmede dürüst olma</a:t>
            </a:r>
            <a:endPar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Öğrenciyi aile ve sosyal destek kaynakları ile bir araya getirme</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Öğrencilere kendi </a:t>
            </a:r>
            <a:r>
              <a:rPr kumimoji="0" lang="tr-TR" sz="2800" b="0" i="0" u="none" strike="noStrike" kern="1200" cap="none" spc="0" normalizeH="0" baseline="0" noProof="0" dirty="0" smtClean="0">
                <a:ln>
                  <a:noFill/>
                </a:ln>
                <a:solidFill>
                  <a:prstClr val="black"/>
                </a:solidFill>
                <a:effectLst/>
                <a:uLnTx/>
                <a:uFillTx/>
                <a:latin typeface="Raleway" panose="020B0503030101060003" pitchFamily="34" charset="0"/>
                <a:cs typeface="Times New Roman" panose="02020603050405020304" pitchFamily="18" charset="0"/>
              </a:rPr>
              <a:t>hikâyelerini </a:t>
            </a: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anlatmaları konusunda fırsat sağlama</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Öğrencinin gerçekçi benlik algısı geliştirmesini destekleme</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Öğrencilerin bilişsel çarpıklıklarını belirleme ve bunun üzerinde çalışma</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dirty="0">
                <a:solidFill>
                  <a:prstClr val="black"/>
                </a:solidFill>
                <a:latin typeface="Raleway" panose="020B0503030101060003" pitchFamily="34" charset="0"/>
                <a:cs typeface="Times New Roman" panose="02020603050405020304" pitchFamily="18" charset="0"/>
              </a:rPr>
              <a:t>Sınıf ve okul içi </a:t>
            </a:r>
            <a:r>
              <a:rPr lang="tr-TR" sz="2800" dirty="0" smtClean="0">
                <a:solidFill>
                  <a:prstClr val="black"/>
                </a:solidFill>
                <a:latin typeface="Raleway" panose="020B0503030101060003" pitchFamily="34" charset="0"/>
                <a:cs typeface="Times New Roman" panose="02020603050405020304" pitchFamily="18" charset="0"/>
              </a:rPr>
              <a:t>rutinler </a:t>
            </a:r>
            <a:r>
              <a:rPr lang="tr-TR" sz="2800" dirty="0">
                <a:solidFill>
                  <a:prstClr val="black"/>
                </a:solidFill>
                <a:latin typeface="Raleway" panose="020B0503030101060003" pitchFamily="34" charset="0"/>
                <a:cs typeface="Times New Roman" panose="02020603050405020304" pitchFamily="18" charset="0"/>
              </a:rPr>
              <a:t>oluşturma</a:t>
            </a:r>
            <a:endPar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
        <p:nvSpPr>
          <p:cNvPr id="9" name="Dikdörtgen 8">
            <a:extLst>
              <a:ext uri="{FF2B5EF4-FFF2-40B4-BE49-F238E27FC236}">
                <a16:creationId xmlns:a16="http://schemas.microsoft.com/office/drawing/2014/main" id="{AD1A9E6E-2997-5647-A407-3F26CF84B2E2}"/>
              </a:ext>
            </a:extLst>
          </p:cNvPr>
          <p:cNvSpPr/>
          <p:nvPr/>
        </p:nvSpPr>
        <p:spPr>
          <a:xfrm>
            <a:off x="1343472" y="260648"/>
            <a:ext cx="9400330"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a:t>
            </a:r>
            <a:r>
              <a:rPr kumimoji="0" lang="tr-TR" sz="4000" i="0" u="none" strike="noStrike" kern="1200" cap="none" spc="0" normalizeH="0" baseline="0" noProof="0" dirty="0" smtClean="0">
                <a:ln>
                  <a:noFill/>
                </a:ln>
                <a:effectLst/>
                <a:uLnTx/>
                <a:uFillTx/>
                <a:latin typeface="Caveat Brush" pitchFamily="2" charset="0"/>
                <a:cs typeface="Times New Roman" panose="02020603050405020304" pitchFamily="18" charset="0"/>
              </a:rPr>
              <a:t>DESTEK </a:t>
            </a: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OLMA YOLLARI</a:t>
            </a:r>
            <a: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t/>
            </a:r>
            <a:b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134242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490700" y="1874728"/>
            <a:ext cx="11449272" cy="3970318"/>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Öğrencilerin psikolojik sağlamlığını artıracak etkinlikler düzenleme</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Öğrencilerin duyguları, düşünceleri ve deneyimleri üzerine konuşma ve etkin dinleme</a:t>
            </a:r>
          </a:p>
          <a:p>
            <a:pPr marL="457200" indent="-457200">
              <a:buFont typeface="Wingdings" panose="05000000000000000000" pitchFamily="2" charset="2"/>
              <a:buChar char="ü"/>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Kendine, başkalarına ve geleceğe yönelik değişen tutumları belirleme ve bu konuda çalışma</a:t>
            </a:r>
          </a:p>
          <a:p>
            <a:pPr marL="457200" indent="-457200">
              <a:buFont typeface="Wingdings" panose="05000000000000000000" pitchFamily="2" charset="2"/>
              <a:buChar char="ü"/>
              <a:defRPr/>
            </a:pPr>
            <a:r>
              <a:rPr lang="tr-TR" sz="2800" dirty="0">
                <a:solidFill>
                  <a:prstClr val="black"/>
                </a:solidFill>
                <a:latin typeface="Raleway" panose="020B0503030101060003" pitchFamily="34" charset="0"/>
                <a:cs typeface="Times New Roman" panose="02020603050405020304" pitchFamily="18" charset="0"/>
              </a:rPr>
              <a:t>Bireysel psikolojik sağlamlığa dikkat etme</a:t>
            </a:r>
            <a:endPar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rPr>
              <a:t>Öğrencileri gözlemleme ve ileri</a:t>
            </a:r>
            <a:r>
              <a:rPr kumimoji="0" lang="tr-TR" sz="2800" b="0" i="0" u="none" strike="noStrike" kern="1200" cap="none" spc="0" normalizeH="0" noProof="0" dirty="0">
                <a:ln>
                  <a:noFill/>
                </a:ln>
                <a:solidFill>
                  <a:prstClr val="black"/>
                </a:solidFill>
                <a:effectLst/>
                <a:uLnTx/>
                <a:uFillTx/>
                <a:latin typeface="Raleway" panose="020B0503030101060003" pitchFamily="34" charset="0"/>
                <a:cs typeface="Times New Roman" panose="02020603050405020304" pitchFamily="18" charset="0"/>
              </a:rPr>
              <a:t> düzeyde etkilenen öğrencileri psikolojik destek için yönlendirme</a:t>
            </a:r>
            <a:endParaRPr kumimoji="0" lang="tr-TR" sz="28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4E6170D2-8B67-7644-92A7-9D7BFF459820}"/>
              </a:ext>
            </a:extLst>
          </p:cNvPr>
          <p:cNvSpPr/>
          <p:nvPr/>
        </p:nvSpPr>
        <p:spPr>
          <a:xfrm>
            <a:off x="1919536" y="404664"/>
            <a:ext cx="9400330" cy="1754326"/>
          </a:xfrm>
          <a:prstGeom prst="rect">
            <a:avLst/>
          </a:prstGeom>
        </p:spPr>
        <p:txBody>
          <a:bodyPr wrap="none">
            <a:spAutoFit/>
          </a:bodyPr>
          <a:lstStyle/>
          <a:p>
            <a:pPr lvl="0" algn="ctr">
              <a:defRPr/>
            </a:pPr>
            <a:r>
              <a:rPr lang="tr-TR" sz="4000" dirty="0">
                <a:latin typeface="Caveat Brush" pitchFamily="2" charset="0"/>
                <a:cs typeface="Times New Roman" panose="02020603050405020304" pitchFamily="18" charset="0"/>
              </a:rPr>
              <a:t>TERÖR SONRASI ÖĞRETMENLERİN </a:t>
            </a:r>
          </a:p>
          <a:p>
            <a:pPr lvl="0" algn="ctr">
              <a:defRPr/>
            </a:pPr>
            <a:r>
              <a:rPr lang="tr-TR" sz="4000" dirty="0">
                <a:latin typeface="Caveat Brush" pitchFamily="2" charset="0"/>
                <a:cs typeface="Times New Roman" panose="02020603050405020304" pitchFamily="18" charset="0"/>
              </a:rPr>
              <a:t>ÖĞRENCİLERİNE DESTEK OLMA YOLLARI</a:t>
            </a:r>
            <a: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t/>
            </a:r>
            <a:b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679961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35360" y="1556792"/>
            <a:ext cx="11449272" cy="4401205"/>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i="1" dirty="0">
                <a:solidFill>
                  <a:srgbClr val="7030A0"/>
                </a:solidFill>
                <a:latin typeface="Raleway" panose="020B0503030101060003" pitchFamily="34" charset="0"/>
                <a:cs typeface="Times New Roman" panose="02020603050405020304" pitchFamily="18" charset="0"/>
              </a:rPr>
              <a:t>G</a:t>
            </a:r>
            <a:r>
              <a:rPr lang="tr-TR" sz="2800" i="1" dirty="0" smtClean="0">
                <a:solidFill>
                  <a:srgbClr val="7030A0"/>
                </a:solidFill>
                <a:latin typeface="Raleway" panose="020B0503030101060003" pitchFamily="34" charset="0"/>
                <a:cs typeface="Times New Roman" panose="02020603050405020304" pitchFamily="18" charset="0"/>
              </a:rPr>
              <a:t>üvenlik </a:t>
            </a:r>
            <a:r>
              <a:rPr lang="tr-TR" sz="2800" i="1" dirty="0">
                <a:solidFill>
                  <a:srgbClr val="7030A0"/>
                </a:solidFill>
                <a:latin typeface="Raleway" panose="020B0503030101060003" pitchFamily="34" charset="0"/>
                <a:cs typeface="Times New Roman" panose="02020603050405020304" pitchFamily="18" charset="0"/>
              </a:rPr>
              <a:t>duygusu sağlama</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smtClean="0">
                <a:solidFill>
                  <a:prstClr val="black"/>
                </a:solidFill>
                <a:latin typeface="Raleway" panose="020B0503030101060003" pitchFamily="34" charset="0"/>
                <a:cs typeface="Times New Roman" panose="02020603050405020304" pitchFamily="18" charset="0"/>
              </a:rPr>
              <a:t>Öğrencilerinizin </a:t>
            </a:r>
            <a:r>
              <a:rPr lang="tr-TR" sz="2800" dirty="0">
                <a:solidFill>
                  <a:prstClr val="black"/>
                </a:solidFill>
                <a:latin typeface="Raleway" panose="020B0503030101060003" pitchFamily="34" charset="0"/>
                <a:cs typeface="Times New Roman" panose="02020603050405020304" pitchFamily="18" charset="0"/>
              </a:rPr>
              <a:t>terör yaşantısı sonrası güvende olma </a:t>
            </a:r>
            <a:r>
              <a:rPr lang="tr-TR" sz="2800" dirty="0" smtClean="0">
                <a:solidFill>
                  <a:prstClr val="black"/>
                </a:solidFill>
                <a:latin typeface="Raleway" panose="020B0503030101060003" pitchFamily="34" charset="0"/>
                <a:cs typeface="Times New Roman" panose="02020603050405020304" pitchFamily="18" charset="0"/>
              </a:rPr>
              <a:t>duygusu </a:t>
            </a:r>
            <a:r>
              <a:rPr lang="tr-TR" sz="2800" dirty="0">
                <a:solidFill>
                  <a:prstClr val="black"/>
                </a:solidFill>
                <a:latin typeface="Raleway" panose="020B0503030101060003" pitchFamily="34" charset="0"/>
                <a:cs typeface="Times New Roman" panose="02020603050405020304" pitchFamily="18" charset="0"/>
              </a:rPr>
              <a:t>sarsılmış olabilir.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solidFill>
                  <a:prstClr val="black"/>
                </a:solidFill>
                <a:latin typeface="Raleway" panose="020B0503030101060003" pitchFamily="34" charset="0"/>
                <a:cs typeface="Times New Roman" panose="02020603050405020304" pitchFamily="18" charset="0"/>
              </a:rPr>
              <a:t>Bu nedenle öğrencilerinizin güvenliğiyle ilgili ne tür önlemler aldığınızı somut cümlelerle öğrencilerinize açıklayınız.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solidFill>
                  <a:prstClr val="black"/>
                </a:solidFill>
                <a:latin typeface="Raleway" panose="020B0503030101060003" pitchFamily="34" charset="0"/>
                <a:cs typeface="Times New Roman" panose="02020603050405020304" pitchFamily="18" charset="0"/>
              </a:rPr>
              <a:t>Okuldaki tüm personelle bu konuyla ilgili çalışmalarınızı kısa aralıklarla gözden geçiriniz. </a:t>
            </a:r>
          </a:p>
        </p:txBody>
      </p:sp>
      <p:sp>
        <p:nvSpPr>
          <p:cNvPr id="8" name="Dikdörtgen 7">
            <a:extLst>
              <a:ext uri="{FF2B5EF4-FFF2-40B4-BE49-F238E27FC236}">
                <a16:creationId xmlns:a16="http://schemas.microsoft.com/office/drawing/2014/main" id="{9F55B559-641B-314E-A041-309824AB9CED}"/>
              </a:ext>
            </a:extLst>
          </p:cNvPr>
          <p:cNvSpPr/>
          <p:nvPr/>
        </p:nvSpPr>
        <p:spPr>
          <a:xfrm>
            <a:off x="1775520" y="260648"/>
            <a:ext cx="9400330"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smtClean="0">
                <a:ln>
                  <a:noFill/>
                </a:ln>
                <a:effectLst/>
                <a:uLnTx/>
                <a:uFillTx/>
                <a:latin typeface="Caveat Brush" pitchFamily="2" charset="0"/>
                <a:cs typeface="Times New Roman" panose="02020603050405020304" pitchFamily="18" charset="0"/>
              </a:rPr>
              <a:t>ÖĞRENCİLERİNE </a:t>
            </a: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DESTEK OLMA YOLLARI</a:t>
            </a:r>
            <a: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t/>
            </a:r>
            <a:b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1699799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28321" y="2132856"/>
            <a:ext cx="11449272" cy="3970318"/>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i="1" dirty="0">
                <a:solidFill>
                  <a:srgbClr val="7030A0"/>
                </a:solidFill>
                <a:latin typeface="Raleway" panose="020B0503030101060003" pitchFamily="34" charset="0"/>
                <a:cs typeface="Times New Roman" panose="02020603050405020304" pitchFamily="18" charset="0"/>
              </a:rPr>
              <a:t>Öğrencilerin ihtiyaçlarını ve tepkilerini anlama</a:t>
            </a:r>
          </a:p>
          <a:p>
            <a:pPr marR="0" lvl="0" defTabSz="914400" rtl="0" eaLnBrk="1" fontAlgn="auto" latinLnBrk="0" hangingPunct="1">
              <a:lnSpc>
                <a:spcPct val="100000"/>
              </a:lnSpc>
              <a:spcBef>
                <a:spcPts val="0"/>
              </a:spcBef>
              <a:spcAft>
                <a:spcPts val="0"/>
              </a:spcAft>
              <a:buClrTx/>
              <a:buSzTx/>
              <a:tabLst/>
              <a:defRPr/>
            </a:pP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smtClean="0">
                <a:solidFill>
                  <a:prstClr val="black"/>
                </a:solidFill>
                <a:latin typeface="Raleway" panose="020B0503030101060003" pitchFamily="34" charset="0"/>
                <a:cs typeface="Times New Roman" panose="02020603050405020304" pitchFamily="18" charset="0"/>
              </a:rPr>
              <a:t>Öğretmenler, </a:t>
            </a:r>
            <a:r>
              <a:rPr lang="tr-TR" sz="2800" dirty="0">
                <a:solidFill>
                  <a:prstClr val="black"/>
                </a:solidFill>
                <a:latin typeface="Raleway" panose="020B0503030101060003" pitchFamily="34" charset="0"/>
                <a:cs typeface="Times New Roman" panose="02020603050405020304" pitchFamily="18" charset="0"/>
              </a:rPr>
              <a:t>öğrencilerin gelişim dönemine göre ne tür tepkiler </a:t>
            </a:r>
            <a:r>
              <a:rPr lang="tr-TR" sz="2800" dirty="0" smtClean="0">
                <a:solidFill>
                  <a:prstClr val="black"/>
                </a:solidFill>
                <a:latin typeface="Raleway" panose="020B0503030101060003" pitchFamily="34" charset="0"/>
                <a:cs typeface="Times New Roman" panose="02020603050405020304" pitchFamily="18" charset="0"/>
              </a:rPr>
              <a:t>verebileceklerinin </a:t>
            </a:r>
            <a:r>
              <a:rPr lang="tr-TR" sz="2800" dirty="0">
                <a:solidFill>
                  <a:prstClr val="black"/>
                </a:solidFill>
                <a:latin typeface="Raleway" panose="020B0503030101060003" pitchFamily="34" charset="0"/>
                <a:cs typeface="Times New Roman" panose="02020603050405020304" pitchFamily="18" charset="0"/>
              </a:rPr>
              <a:t>ve terör </a:t>
            </a:r>
            <a:r>
              <a:rPr lang="tr-TR" sz="2800" dirty="0" smtClean="0">
                <a:solidFill>
                  <a:prstClr val="black"/>
                </a:solidFill>
                <a:latin typeface="Raleway" panose="020B0503030101060003" pitchFamily="34" charset="0"/>
                <a:cs typeface="Times New Roman" panose="02020603050405020304" pitchFamily="18" charset="0"/>
              </a:rPr>
              <a:t>saldırısı sonrası </a:t>
            </a:r>
            <a:r>
              <a:rPr lang="tr-TR" sz="2800" dirty="0">
                <a:solidFill>
                  <a:prstClr val="black"/>
                </a:solidFill>
                <a:latin typeface="Raleway" panose="020B0503030101060003" pitchFamily="34" charset="0"/>
                <a:cs typeface="Times New Roman" panose="02020603050405020304" pitchFamily="18" charset="0"/>
              </a:rPr>
              <a:t>ne tür ihtiyaçlarının </a:t>
            </a:r>
            <a:r>
              <a:rPr lang="tr-TR" sz="2800" dirty="0" smtClean="0">
                <a:solidFill>
                  <a:prstClr val="black"/>
                </a:solidFill>
                <a:latin typeface="Raleway" panose="020B0503030101060003" pitchFamily="34" charset="0"/>
                <a:cs typeface="Times New Roman" panose="02020603050405020304" pitchFamily="18" charset="0"/>
              </a:rPr>
              <a:t>olabileceğinin </a:t>
            </a:r>
            <a:r>
              <a:rPr lang="tr-TR" sz="2800" dirty="0">
                <a:solidFill>
                  <a:prstClr val="black"/>
                </a:solidFill>
                <a:latin typeface="Raleway" panose="020B0503030101060003" pitchFamily="34" charset="0"/>
                <a:cs typeface="Times New Roman" panose="02020603050405020304" pitchFamily="18" charset="0"/>
              </a:rPr>
              <a:t>farkında olmalıdırlar.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solidFill>
                  <a:prstClr val="black"/>
                </a:solidFill>
                <a:latin typeface="Raleway" panose="020B0503030101060003" pitchFamily="34" charset="0"/>
                <a:cs typeface="Times New Roman" panose="02020603050405020304" pitchFamily="18" charset="0"/>
              </a:rPr>
              <a:t>Bu nedenle öğretmenler gelişim düzeyine göre davranmalıdırlar.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A69B0BE9-6874-2541-AECD-36C6160C1C6E}"/>
              </a:ext>
            </a:extLst>
          </p:cNvPr>
          <p:cNvSpPr/>
          <p:nvPr/>
        </p:nvSpPr>
        <p:spPr>
          <a:xfrm>
            <a:off x="1559496" y="378530"/>
            <a:ext cx="9400330"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a:t>
            </a:r>
            <a:r>
              <a:rPr kumimoji="0" lang="tr-TR" sz="4000" i="0" u="none" strike="noStrike" kern="1200" cap="none" spc="0" normalizeH="0" baseline="0" noProof="0" dirty="0" smtClean="0">
                <a:ln>
                  <a:noFill/>
                </a:ln>
                <a:effectLst/>
                <a:uLnTx/>
                <a:uFillTx/>
                <a:latin typeface="Caveat Brush" pitchFamily="2" charset="0"/>
                <a:cs typeface="Times New Roman" panose="02020603050405020304" pitchFamily="18" charset="0"/>
              </a:rPr>
              <a:t>DESTEK </a:t>
            </a: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OLMA YOLLARI</a:t>
            </a:r>
            <a: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t/>
            </a:r>
            <a:b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353336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4042906A-6B44-4ED5-8882-DCE2D096CAEF}"/>
              </a:ext>
            </a:extLst>
          </p:cNvPr>
          <p:cNvGraphicFramePr/>
          <p:nvPr>
            <p:extLst>
              <p:ext uri="{D42A27DB-BD31-4B8C-83A1-F6EECF244321}">
                <p14:modId xmlns:p14="http://schemas.microsoft.com/office/powerpoint/2010/main" val="941249378"/>
              </p:ext>
            </p:extLst>
          </p:nvPr>
        </p:nvGraphicFramePr>
        <p:xfrm>
          <a:off x="364325" y="2564904"/>
          <a:ext cx="11377264" cy="3443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etin kutusu 7">
            <a:extLst>
              <a:ext uri="{FF2B5EF4-FFF2-40B4-BE49-F238E27FC236}">
                <a16:creationId xmlns:a16="http://schemas.microsoft.com/office/drawing/2014/main" id="{BC220404-A7E8-4C7A-8E91-BED1580E2FFE}"/>
              </a:ext>
            </a:extLst>
          </p:cNvPr>
          <p:cNvSpPr txBox="1"/>
          <p:nvPr/>
        </p:nvSpPr>
        <p:spPr>
          <a:xfrm>
            <a:off x="364839" y="1556792"/>
            <a:ext cx="10873208" cy="584775"/>
          </a:xfrm>
          <a:prstGeom prst="rect">
            <a:avLst/>
          </a:prstGeom>
          <a:noFill/>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3200" i="1" dirty="0">
                <a:solidFill>
                  <a:srgbClr val="7030A0"/>
                </a:solidFill>
                <a:latin typeface="Raleway" panose="020B0503030101060003" pitchFamily="34" charset="0"/>
                <a:cs typeface="Times New Roman" panose="02020603050405020304" pitchFamily="18" charset="0"/>
              </a:rPr>
              <a:t>Öğrencilerin ihtiyaçlarını ve tepkilerini anlama</a:t>
            </a:r>
          </a:p>
        </p:txBody>
      </p:sp>
      <p:sp>
        <p:nvSpPr>
          <p:cNvPr id="9" name="Dikdörtgen 8">
            <a:extLst>
              <a:ext uri="{FF2B5EF4-FFF2-40B4-BE49-F238E27FC236}">
                <a16:creationId xmlns:a16="http://schemas.microsoft.com/office/drawing/2014/main" id="{39F151EB-8E91-244F-BEF3-3E824B435440}"/>
              </a:ext>
            </a:extLst>
          </p:cNvPr>
          <p:cNvSpPr/>
          <p:nvPr/>
        </p:nvSpPr>
        <p:spPr>
          <a:xfrm>
            <a:off x="1352792" y="202575"/>
            <a:ext cx="9400330"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a:t>
            </a:r>
            <a:r>
              <a:rPr kumimoji="0" lang="tr-TR" sz="4000" i="0" u="none" strike="noStrike" kern="1200" cap="none" spc="0" normalizeH="0" baseline="0" noProof="0" dirty="0" smtClean="0">
                <a:ln>
                  <a:noFill/>
                </a:ln>
                <a:effectLst/>
                <a:uLnTx/>
                <a:uFillTx/>
                <a:latin typeface="Caveat Brush" pitchFamily="2" charset="0"/>
                <a:cs typeface="Times New Roman" panose="02020603050405020304" pitchFamily="18" charset="0"/>
              </a:rPr>
              <a:t>DESTEK </a:t>
            </a: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OLMA YOLLARI</a:t>
            </a:r>
            <a:b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4245743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4042906A-6B44-4ED5-8882-DCE2D096CAEF}"/>
              </a:ext>
            </a:extLst>
          </p:cNvPr>
          <p:cNvGraphicFramePr/>
          <p:nvPr>
            <p:extLst>
              <p:ext uri="{D42A27DB-BD31-4B8C-83A1-F6EECF244321}">
                <p14:modId xmlns:p14="http://schemas.microsoft.com/office/powerpoint/2010/main" val="660638359"/>
              </p:ext>
            </p:extLst>
          </p:nvPr>
        </p:nvGraphicFramePr>
        <p:xfrm>
          <a:off x="407368" y="2785328"/>
          <a:ext cx="11377264" cy="3083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a:extLst>
              <a:ext uri="{FF2B5EF4-FFF2-40B4-BE49-F238E27FC236}">
                <a16:creationId xmlns:a16="http://schemas.microsoft.com/office/drawing/2014/main" id="{D3FA21D6-6E55-440C-9821-5A9905E2B77B}"/>
              </a:ext>
            </a:extLst>
          </p:cNvPr>
          <p:cNvSpPr txBox="1"/>
          <p:nvPr/>
        </p:nvSpPr>
        <p:spPr>
          <a:xfrm>
            <a:off x="695400" y="1721137"/>
            <a:ext cx="10873208" cy="584775"/>
          </a:xfrm>
          <a:prstGeom prst="rect">
            <a:avLst/>
          </a:prstGeom>
          <a:noFill/>
        </p:spPr>
        <p:txBody>
          <a:bodyPr wrap="square">
            <a:spAutoFit/>
          </a:bodyP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3200" i="1" dirty="0">
                <a:solidFill>
                  <a:schemeClr val="accent3">
                    <a:lumMod val="50000"/>
                  </a:schemeClr>
                </a:solidFill>
                <a:latin typeface="Raleway" panose="020B0503030101060003" pitchFamily="34" charset="0"/>
                <a:cs typeface="Times New Roman" panose="02020603050405020304" pitchFamily="18" charset="0"/>
              </a:rPr>
              <a:t>Öğrencilerin ihtiyaçlarını ve tepkilerini anlama</a:t>
            </a:r>
          </a:p>
        </p:txBody>
      </p:sp>
      <p:sp>
        <p:nvSpPr>
          <p:cNvPr id="8" name="Dikdörtgen 7">
            <a:extLst>
              <a:ext uri="{FF2B5EF4-FFF2-40B4-BE49-F238E27FC236}">
                <a16:creationId xmlns:a16="http://schemas.microsoft.com/office/drawing/2014/main" id="{2EF01184-ED7E-E14A-9918-A70967BC9305}"/>
              </a:ext>
            </a:extLst>
          </p:cNvPr>
          <p:cNvSpPr/>
          <p:nvPr/>
        </p:nvSpPr>
        <p:spPr>
          <a:xfrm>
            <a:off x="1395835" y="364558"/>
            <a:ext cx="9400330"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a:t>
            </a:r>
            <a:r>
              <a:rPr kumimoji="0" lang="tr-TR" sz="4000" i="0" u="none" strike="noStrike" kern="1200" cap="none" spc="0" normalizeH="0" baseline="0" noProof="0" dirty="0" smtClean="0">
                <a:ln>
                  <a:noFill/>
                </a:ln>
                <a:effectLst/>
                <a:uLnTx/>
                <a:uFillTx/>
                <a:latin typeface="Caveat Brush" pitchFamily="2" charset="0"/>
                <a:cs typeface="Times New Roman" panose="02020603050405020304" pitchFamily="18" charset="0"/>
              </a:rPr>
              <a:t>DESTEK </a:t>
            </a: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OLMA YOLLARI</a:t>
            </a:r>
            <a: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t/>
            </a:r>
            <a:b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983673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38672" y="1595021"/>
            <a:ext cx="11953328" cy="4832092"/>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i="1" dirty="0" smtClean="0">
                <a:solidFill>
                  <a:srgbClr val="7030A0"/>
                </a:solidFill>
                <a:latin typeface="Raleway" panose="020B0503030101060003" pitchFamily="34" charset="0"/>
                <a:cs typeface="Times New Roman" panose="02020603050405020304" pitchFamily="18" charset="0"/>
              </a:rPr>
              <a:t>Öğrencileri etkin dinleme ve paylaşımları destekleme</a:t>
            </a: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solidFill>
                  <a:prstClr val="black"/>
                </a:solidFill>
                <a:latin typeface="Raleway" panose="020B0503030101060003" pitchFamily="34" charset="0"/>
                <a:cs typeface="Times New Roman" panose="02020603050405020304" pitchFamily="18" charset="0"/>
              </a:rPr>
              <a:t>Öğrenciler terör sonrası farklı duygular hissedebilir, tepkiler gösterebilir ve davranışlar sergileyebilir. Bu nedenle öğretmenler öğrencilerini etkin bir şekilde dinlemelidir.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solidFill>
                  <a:prstClr val="black"/>
                </a:solidFill>
                <a:latin typeface="Raleway" panose="020B0503030101060003" pitchFamily="34" charset="0"/>
                <a:cs typeface="Times New Roman" panose="02020603050405020304" pitchFamily="18" charset="0"/>
              </a:rPr>
              <a:t>Sınıf ve okul içinde öğrencilerin bu yaşantıya dair paylaşımlar yapabileceği ortamlar oluşturmalıdır.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solidFill>
                  <a:prstClr val="black"/>
                </a:solidFill>
                <a:latin typeface="Raleway" panose="020B0503030101060003" pitchFamily="34" charset="0"/>
                <a:cs typeface="Times New Roman" panose="02020603050405020304" pitchFamily="18" charset="0"/>
              </a:rPr>
              <a:t>Paylaşımlar sırasında her bir duygunun normal </a:t>
            </a:r>
            <a:r>
              <a:rPr lang="tr-TR" sz="2800" dirty="0" smtClean="0">
                <a:solidFill>
                  <a:prstClr val="black"/>
                </a:solidFill>
                <a:latin typeface="Raleway" panose="020B0503030101060003" pitchFamily="34" charset="0"/>
                <a:cs typeface="Times New Roman" panose="02020603050405020304" pitchFamily="18" charset="0"/>
              </a:rPr>
              <a:t>ve dinlenmeye değer olduğu vurgulanmalıdır</a:t>
            </a:r>
            <a:r>
              <a:rPr lang="tr-TR" sz="2800" dirty="0">
                <a:solidFill>
                  <a:prstClr val="black"/>
                </a:solidFill>
                <a:latin typeface="Raleway" panose="020B0503030101060003" pitchFamily="34" charset="0"/>
                <a:cs typeface="Times New Roman" panose="02020603050405020304" pitchFamily="18" charset="0"/>
              </a:rPr>
              <a:t>. </a:t>
            </a:r>
          </a:p>
          <a:p>
            <a:pPr marR="0" lvl="0" defTabSz="914400" rtl="0" eaLnBrk="1" fontAlgn="auto" latinLnBrk="0" hangingPunct="1">
              <a:lnSpc>
                <a:spcPct val="100000"/>
              </a:lnSpc>
              <a:spcBef>
                <a:spcPts val="0"/>
              </a:spcBef>
              <a:spcAft>
                <a:spcPts val="0"/>
              </a:spcAft>
              <a:buClrTx/>
              <a:buSzTx/>
              <a:tabLst/>
              <a:defRPr/>
            </a:pPr>
            <a:endParaRPr lang="tr-TR" sz="2800" dirty="0">
              <a:solidFill>
                <a:prstClr val="black"/>
              </a:solidFill>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EFCE93F6-4EF3-9541-9907-30984F08A3CD}"/>
              </a:ext>
            </a:extLst>
          </p:cNvPr>
          <p:cNvSpPr/>
          <p:nvPr/>
        </p:nvSpPr>
        <p:spPr>
          <a:xfrm>
            <a:off x="911424" y="116632"/>
            <a:ext cx="9541395"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DESTEK OLMA YOLLARI</a:t>
            </a:r>
            <a: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t/>
            </a:r>
            <a:br>
              <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28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2086901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84308" y="1340768"/>
            <a:ext cx="11881320" cy="5416868"/>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i="1" dirty="0">
                <a:solidFill>
                  <a:srgbClr val="7030A0"/>
                </a:solidFill>
                <a:latin typeface="Raleway" panose="020B0503030101060003" pitchFamily="34" charset="0"/>
                <a:cs typeface="Times New Roman" panose="02020603050405020304" pitchFamily="18" charset="0"/>
              </a:rPr>
              <a:t>Değişen tutum ve davranışları gözlemleme</a:t>
            </a:r>
          </a:p>
          <a:p>
            <a:pPr marR="0" lvl="0" defTabSz="914400" rtl="0" eaLnBrk="1" fontAlgn="auto" latinLnBrk="0" hangingPunct="1">
              <a:lnSpc>
                <a:spcPct val="100000"/>
              </a:lnSpc>
              <a:spcBef>
                <a:spcPts val="0"/>
              </a:spcBef>
              <a:spcAft>
                <a:spcPts val="0"/>
              </a:spcAft>
              <a:buClrTx/>
              <a:buSzTx/>
              <a:tabLst/>
              <a:defRPr/>
            </a:pP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600" dirty="0">
                <a:latin typeface="Raleway" panose="020B0503030101060003" pitchFamily="34" charset="0"/>
                <a:cs typeface="Times New Roman" panose="02020603050405020304" pitchFamily="18" charset="0"/>
              </a:rPr>
              <a:t>Bütün öğrenciler terör </a:t>
            </a:r>
            <a:r>
              <a:rPr lang="tr-TR" sz="2600" dirty="0" smtClean="0">
                <a:latin typeface="Raleway" panose="020B0503030101060003" pitchFamily="34" charset="0"/>
                <a:cs typeface="Times New Roman" panose="02020603050405020304" pitchFamily="18" charset="0"/>
              </a:rPr>
              <a:t>saldırısı sonrası </a:t>
            </a:r>
            <a:r>
              <a:rPr lang="tr-TR" sz="2600" dirty="0">
                <a:latin typeface="Raleway" panose="020B0503030101060003" pitchFamily="34" charset="0"/>
                <a:cs typeface="Times New Roman" panose="02020603050405020304" pitchFamily="18" charset="0"/>
              </a:rPr>
              <a:t>aynı tepkileri vermeyebilir. Bazı öğrencileriniz ağlayarak bazı öğrencileriniz de sessiz kalarak </a:t>
            </a:r>
            <a:r>
              <a:rPr lang="tr-TR" sz="2600" dirty="0" smtClean="0">
                <a:latin typeface="Raleway" panose="020B0503030101060003" pitchFamily="34" charset="0"/>
                <a:cs typeface="Times New Roman" panose="02020603050405020304" pitchFamily="18" charset="0"/>
              </a:rPr>
              <a:t>tepki </a:t>
            </a:r>
            <a:r>
              <a:rPr lang="tr-TR" sz="2600" dirty="0">
                <a:latin typeface="Raleway" panose="020B0503030101060003" pitchFamily="34" charset="0"/>
                <a:cs typeface="Times New Roman" panose="02020603050405020304" pitchFamily="18" charset="0"/>
              </a:rPr>
              <a:t>verebilir. Bu nedenle öğrencilerinizi gözlemlemeye devam </a:t>
            </a:r>
            <a:r>
              <a:rPr lang="tr-TR" sz="2600" dirty="0" smtClean="0">
                <a:latin typeface="Raleway" panose="020B0503030101060003" pitchFamily="34" charset="0"/>
                <a:cs typeface="Times New Roman" panose="02020603050405020304" pitchFamily="18" charset="0"/>
              </a:rPr>
              <a:t>etmelisiniz. </a:t>
            </a:r>
            <a:endParaRPr lang="tr-TR" sz="26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lang="tr-TR" sz="26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600" dirty="0">
                <a:latin typeface="Raleway" panose="020B0503030101060003" pitchFamily="34" charset="0"/>
                <a:cs typeface="Times New Roman" panose="02020603050405020304" pitchFamily="18" charset="0"/>
              </a:rPr>
              <a:t>Özellikle sınıf içindeki derse katılma, ödev yapma, grup çalışmalarına katılma düzeyi gibi tutum ve davranışlardaki değişim sürekli </a:t>
            </a:r>
            <a:r>
              <a:rPr lang="tr-TR" sz="2600" dirty="0" smtClean="0">
                <a:latin typeface="Raleway" panose="020B0503030101060003" pitchFamily="34" charset="0"/>
                <a:cs typeface="Times New Roman" panose="02020603050405020304" pitchFamily="18" charset="0"/>
              </a:rPr>
              <a:t>gözlemlenmelidir.</a:t>
            </a:r>
            <a:endParaRPr lang="tr-TR" sz="26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lang="tr-TR" sz="26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600" dirty="0">
                <a:latin typeface="Raleway" panose="020B0503030101060003" pitchFamily="34" charset="0"/>
                <a:cs typeface="Times New Roman" panose="02020603050405020304" pitchFamily="18" charset="0"/>
              </a:rPr>
              <a:t>Terör yaşantısına eşlik edebilecek farklı bir yaşantının olup olmadığı kontrol edilmelidir.  </a:t>
            </a:r>
          </a:p>
          <a:p>
            <a:pPr marR="0" lvl="0" defTabSz="914400" rtl="0" eaLnBrk="1" fontAlgn="auto" latinLnBrk="0" hangingPunct="1">
              <a:lnSpc>
                <a:spcPct val="100000"/>
              </a:lnSpc>
              <a:spcBef>
                <a:spcPts val="0"/>
              </a:spcBef>
              <a:spcAft>
                <a:spcPts val="0"/>
              </a:spcAft>
              <a:buClrTx/>
              <a:buSzTx/>
              <a:tabLst/>
              <a:defRPr/>
            </a:pPr>
            <a:endParaRPr kumimoji="0" lang="tr-TR" sz="2800" b="0" u="none" strike="noStrike" kern="1200" cap="none" spc="0" normalizeH="0" baseline="0" noProof="0" dirty="0">
              <a:ln>
                <a:noFill/>
              </a:ln>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73C0F8ED-1A4E-D94C-BE5E-4640BC970FAC}"/>
              </a:ext>
            </a:extLst>
          </p:cNvPr>
          <p:cNvSpPr/>
          <p:nvPr/>
        </p:nvSpPr>
        <p:spPr>
          <a:xfrm>
            <a:off x="1343472" y="116632"/>
            <a:ext cx="940033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a:t>
            </a:r>
            <a:r>
              <a:rPr kumimoji="0" lang="tr-TR" sz="4000" i="0" u="none" strike="noStrike" kern="1200" cap="none" spc="0" normalizeH="0" baseline="0" noProof="0" dirty="0" smtClean="0">
                <a:ln>
                  <a:noFill/>
                </a:ln>
                <a:effectLst/>
                <a:uLnTx/>
                <a:uFillTx/>
                <a:latin typeface="Caveat Brush" pitchFamily="2" charset="0"/>
                <a:cs typeface="Times New Roman" panose="02020603050405020304" pitchFamily="18" charset="0"/>
              </a:rPr>
              <a:t>DESTEK </a:t>
            </a: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OLMA YOLLARI</a:t>
            </a:r>
            <a:b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402874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1273105"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a:t>
            </a:r>
          </a:p>
        </p:txBody>
      </p:sp>
      <p:sp>
        <p:nvSpPr>
          <p:cNvPr id="18" name="Metin kutusu 17"/>
          <p:cNvSpPr txBox="1"/>
          <p:nvPr/>
        </p:nvSpPr>
        <p:spPr>
          <a:xfrm>
            <a:off x="119336" y="1484784"/>
            <a:ext cx="11737304" cy="3693319"/>
          </a:xfrm>
          <a:prstGeom prst="rect">
            <a:avLst/>
          </a:prstGeom>
          <a:noFill/>
        </p:spPr>
        <p:txBody>
          <a:bodyPr wrap="square" rtlCol="0">
            <a:spAutoFit/>
          </a:bodyPr>
          <a:lstStyle/>
          <a:p>
            <a:pPr marL="457200" indent="-457200">
              <a:buFont typeface="Arial" panose="020B0604020202020204" pitchFamily="34" charset="0"/>
              <a:buChar char="•"/>
            </a:pPr>
            <a:r>
              <a:rPr lang="tr-TR" sz="2600" dirty="0" smtClean="0">
                <a:latin typeface="Raleway" panose="020B0503030101060003" pitchFamily="34" charset="0"/>
                <a:ea typeface="Calibri" panose="020F0502020204030204" pitchFamily="34" charset="0"/>
              </a:rPr>
              <a:t>Latince </a:t>
            </a:r>
            <a:r>
              <a:rPr lang="tr-TR" sz="2600" dirty="0">
                <a:latin typeface="Raleway" panose="020B0503030101060003" pitchFamily="34" charset="0"/>
                <a:ea typeface="Calibri" panose="020F0502020204030204" pitchFamily="34" charset="0"/>
              </a:rPr>
              <a:t>‘</a:t>
            </a:r>
            <a:r>
              <a:rPr lang="tr-TR" sz="2600" dirty="0" err="1">
                <a:latin typeface="Raleway" panose="020B0503030101060003" pitchFamily="34" charset="0"/>
                <a:ea typeface="Calibri" panose="020F0502020204030204" pitchFamily="34" charset="0"/>
              </a:rPr>
              <a:t>terrere</a:t>
            </a:r>
            <a:r>
              <a:rPr lang="tr-TR" sz="2600" dirty="0">
                <a:latin typeface="Raleway" panose="020B0503030101060003" pitchFamily="34" charset="0"/>
                <a:ea typeface="Calibri" panose="020F0502020204030204" pitchFamily="34" charset="0"/>
              </a:rPr>
              <a:t>’ sözcüğünden gelen terörün kelime anlamı Türk Dil Kurumu (2021) tarafından “yıldırı” olarak açıklanmıştır.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Terör sözcüğünün kapsamında “dehşet yaratmak”, “korkutmak</a:t>
            </a:r>
            <a:r>
              <a:rPr lang="tr-TR" sz="2600" dirty="0" smtClean="0">
                <a:latin typeface="Raleway" panose="020B0503030101060003" pitchFamily="34" charset="0"/>
                <a:ea typeface="Calibri" panose="020F0502020204030204" pitchFamily="34" charset="0"/>
              </a:rPr>
              <a:t>”, </a:t>
            </a:r>
            <a:r>
              <a:rPr lang="tr-TR" sz="2600" dirty="0">
                <a:latin typeface="Raleway" panose="020B0503030101060003" pitchFamily="34" charset="0"/>
                <a:ea typeface="Calibri" panose="020F0502020204030204" pitchFamily="34" charset="0"/>
              </a:rPr>
              <a:t>“yıldırmak”, “caydırmak” gibi eylemler yer almaktadır. </a:t>
            </a:r>
          </a:p>
          <a:p>
            <a:pPr marL="457200" indent="-457200">
              <a:buFont typeface="Arial" panose="020B0604020202020204" pitchFamily="34" charset="0"/>
              <a:buChar char="•"/>
            </a:pPr>
            <a:endParaRPr lang="tr-TR" sz="26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600" dirty="0">
                <a:latin typeface="Raleway" panose="020B0503030101060003" pitchFamily="34" charset="0"/>
                <a:ea typeface="Calibri" panose="020F0502020204030204" pitchFamily="34" charset="0"/>
              </a:rPr>
              <a:t>Terör sözcüğünün küresel boyutta üzerinde hem fikir olunmuş bir tanımı olmasa da terörün insan eliyle oluşan, geniş kitleleri derinden sarsan, normal yaşam rutininin bozulmasına neden olan bir olay olduğu </a:t>
            </a:r>
            <a:r>
              <a:rPr lang="tr-TR" sz="2600" dirty="0" smtClean="0">
                <a:latin typeface="Raleway" panose="020B0503030101060003" pitchFamily="34" charset="0"/>
                <a:ea typeface="Calibri" panose="020F0502020204030204" pitchFamily="34" charset="0"/>
              </a:rPr>
              <a:t>aşikârdır</a:t>
            </a:r>
            <a:r>
              <a:rPr lang="tr-TR" sz="2600" dirty="0">
                <a:latin typeface="Raleway" panose="020B0503030101060003" pitchFamily="34" charset="0"/>
                <a:ea typeface="Calibri" panose="020F0502020204030204" pitchFamily="34" charset="0"/>
              </a:rPr>
              <a:t>. </a:t>
            </a:r>
          </a:p>
        </p:txBody>
      </p:sp>
    </p:spTree>
    <p:extLst>
      <p:ext uri="{BB962C8B-B14F-4D97-AF65-F5344CB8AC3E}">
        <p14:creationId xmlns:p14="http://schemas.microsoft.com/office/powerpoint/2010/main" val="3945184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263352" y="1484784"/>
            <a:ext cx="11449272" cy="4832092"/>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i="1" dirty="0">
                <a:solidFill>
                  <a:srgbClr val="7030A0"/>
                </a:solidFill>
                <a:latin typeface="Raleway" panose="020B0503030101060003" pitchFamily="34" charset="0"/>
                <a:cs typeface="Times New Roman" panose="02020603050405020304" pitchFamily="18" charset="0"/>
              </a:rPr>
              <a:t>Okul personeliyle ve ailelerle </a:t>
            </a:r>
            <a:r>
              <a:rPr lang="tr-TR" sz="2800" i="1" dirty="0" smtClean="0">
                <a:solidFill>
                  <a:srgbClr val="7030A0"/>
                </a:solidFill>
                <a:latin typeface="Raleway" panose="020B0503030101060003" pitchFamily="34" charset="0"/>
                <a:cs typeface="Times New Roman" panose="02020603050405020304" pitchFamily="18" charset="0"/>
              </a:rPr>
              <a:t>iş birliği </a:t>
            </a:r>
            <a:r>
              <a:rPr lang="tr-TR" sz="2800" i="1" dirty="0">
                <a:solidFill>
                  <a:srgbClr val="7030A0"/>
                </a:solidFill>
                <a:latin typeface="Raleway" panose="020B0503030101060003" pitchFamily="34" charset="0"/>
                <a:cs typeface="Times New Roman" panose="02020603050405020304" pitchFamily="18" charset="0"/>
              </a:rPr>
              <a:t>yapma</a:t>
            </a:r>
          </a:p>
          <a:p>
            <a:pPr marR="0" lvl="0" defTabSz="914400" rtl="0" eaLnBrk="1" fontAlgn="auto" latinLnBrk="0" hangingPunct="1">
              <a:lnSpc>
                <a:spcPct val="100000"/>
              </a:lnSpc>
              <a:spcBef>
                <a:spcPts val="0"/>
              </a:spcBef>
              <a:spcAft>
                <a:spcPts val="0"/>
              </a:spcAft>
              <a:buClrTx/>
              <a:buSzTx/>
              <a:tabLst/>
              <a:defRPr/>
            </a:pP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latin typeface="Raleway" panose="020B0503030101060003" pitchFamily="34" charset="0"/>
                <a:cs typeface="Times New Roman" panose="02020603050405020304" pitchFamily="18" charset="0"/>
              </a:rPr>
              <a:t>Öğrencilerinizle çalışırken hem öğrencilerin ebeveynleriyle hem de diğer okul çalışanlarıyla </a:t>
            </a:r>
            <a:r>
              <a:rPr lang="tr-TR" sz="2800" dirty="0" smtClean="0">
                <a:latin typeface="Raleway" panose="020B0503030101060003" pitchFamily="34" charset="0"/>
                <a:cs typeface="Times New Roman" panose="02020603050405020304" pitchFamily="18" charset="0"/>
              </a:rPr>
              <a:t>iş birliği </a:t>
            </a:r>
            <a:r>
              <a:rPr lang="tr-TR" sz="2800" dirty="0">
                <a:latin typeface="Raleway" panose="020B0503030101060003" pitchFamily="34" charset="0"/>
                <a:cs typeface="Times New Roman" panose="02020603050405020304" pitchFamily="18" charset="0"/>
              </a:rPr>
              <a:t>yapabilirsiniz.</a:t>
            </a:r>
          </a:p>
          <a:p>
            <a:pPr marR="0" lvl="0" defTabSz="914400" rtl="0" eaLnBrk="1" fontAlgn="auto" latinLnBrk="0" hangingPunct="1">
              <a:lnSpc>
                <a:spcPct val="100000"/>
              </a:lnSpc>
              <a:spcBef>
                <a:spcPts val="0"/>
              </a:spcBef>
              <a:spcAft>
                <a:spcPts val="0"/>
              </a:spcAft>
              <a:buClrTx/>
              <a:buSzTx/>
              <a:tabLst/>
              <a:defRPr/>
            </a:pPr>
            <a:endParaRPr lang="tr-TR" sz="28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latin typeface="Raleway" panose="020B0503030101060003" pitchFamily="34" charset="0"/>
                <a:cs typeface="Times New Roman" panose="02020603050405020304" pitchFamily="18" charset="0"/>
              </a:rPr>
              <a:t>Öğrencilerinizle ilgili yaptığınız gözlemleri diğer okul çalışanlarıyla paylaşabilirsiniz. </a:t>
            </a:r>
          </a:p>
          <a:p>
            <a:pPr marR="0" lvl="0" defTabSz="914400" rtl="0" eaLnBrk="1" fontAlgn="auto" latinLnBrk="0" hangingPunct="1">
              <a:lnSpc>
                <a:spcPct val="100000"/>
              </a:lnSpc>
              <a:spcBef>
                <a:spcPts val="0"/>
              </a:spcBef>
              <a:spcAft>
                <a:spcPts val="0"/>
              </a:spcAft>
              <a:buClrTx/>
              <a:buSzTx/>
              <a:tabLst/>
              <a:defRPr/>
            </a:pPr>
            <a:endParaRPr lang="tr-TR" sz="28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800" dirty="0">
                <a:latin typeface="Raleway" panose="020B0503030101060003" pitchFamily="34" charset="0"/>
                <a:cs typeface="Times New Roman" panose="02020603050405020304" pitchFamily="18" charset="0"/>
              </a:rPr>
              <a:t>Terör yaşantısını hatırlatabilecek ve/veya öğrencilerin tepkilerinin artmasına neden olan uyarıcıların ev ve okul ortamından kaldırılması için birlikte çalışabilirsiniz. </a:t>
            </a:r>
          </a:p>
        </p:txBody>
      </p:sp>
      <p:sp>
        <p:nvSpPr>
          <p:cNvPr id="8" name="Dikdörtgen 7">
            <a:extLst>
              <a:ext uri="{FF2B5EF4-FFF2-40B4-BE49-F238E27FC236}">
                <a16:creationId xmlns:a16="http://schemas.microsoft.com/office/drawing/2014/main" id="{60249215-8EAD-E84D-A9B8-34435939953C}"/>
              </a:ext>
            </a:extLst>
          </p:cNvPr>
          <p:cNvSpPr/>
          <p:nvPr/>
        </p:nvSpPr>
        <p:spPr>
          <a:xfrm>
            <a:off x="1415480" y="188640"/>
            <a:ext cx="9541395"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DESTEK OLMA YOLLARI</a:t>
            </a:r>
            <a:b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3107711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191344" y="1471910"/>
            <a:ext cx="12000656" cy="498598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800" i="1" dirty="0">
                <a:solidFill>
                  <a:srgbClr val="7030A0"/>
                </a:solidFill>
                <a:latin typeface="Raleway" panose="020B0503030101060003" pitchFamily="34" charset="0"/>
                <a:cs typeface="Times New Roman" panose="02020603050405020304" pitchFamily="18" charset="0"/>
              </a:rPr>
              <a:t>Okul personeliyle ve </a:t>
            </a:r>
            <a:r>
              <a:rPr lang="tr-TR" sz="2800" i="1">
                <a:solidFill>
                  <a:srgbClr val="7030A0"/>
                </a:solidFill>
                <a:latin typeface="Raleway" panose="020B0503030101060003" pitchFamily="34" charset="0"/>
                <a:cs typeface="Times New Roman" panose="02020603050405020304" pitchFamily="18" charset="0"/>
              </a:rPr>
              <a:t>ailelerle </a:t>
            </a:r>
            <a:r>
              <a:rPr lang="tr-TR" sz="2800" i="1" smtClean="0">
                <a:solidFill>
                  <a:srgbClr val="7030A0"/>
                </a:solidFill>
                <a:latin typeface="Raleway" panose="020B0503030101060003" pitchFamily="34" charset="0"/>
                <a:cs typeface="Times New Roman" panose="02020603050405020304" pitchFamily="18" charset="0"/>
              </a:rPr>
              <a:t>iş birliği </a:t>
            </a:r>
            <a:r>
              <a:rPr lang="tr-TR" sz="2800" i="1" dirty="0">
                <a:solidFill>
                  <a:srgbClr val="7030A0"/>
                </a:solidFill>
                <a:latin typeface="Raleway" panose="020B0503030101060003" pitchFamily="34" charset="0"/>
                <a:cs typeface="Times New Roman" panose="02020603050405020304" pitchFamily="18" charset="0"/>
              </a:rPr>
              <a:t>yapma</a:t>
            </a:r>
          </a:p>
          <a:p>
            <a:pPr marR="0" lvl="0" defTabSz="914400" rtl="0" eaLnBrk="1" fontAlgn="auto" latinLnBrk="0" hangingPunct="1">
              <a:lnSpc>
                <a:spcPct val="100000"/>
              </a:lnSpc>
              <a:spcBef>
                <a:spcPts val="0"/>
              </a:spcBef>
              <a:spcAft>
                <a:spcPts val="0"/>
              </a:spcAft>
              <a:buClrTx/>
              <a:buSzTx/>
              <a:tabLst/>
              <a:defRPr/>
            </a:pPr>
            <a:endParaRPr kumimoji="0" lang="tr-TR" sz="2800" b="0" i="1" u="none" strike="noStrike" kern="1200" cap="none" spc="0" normalizeH="0" baseline="0" noProof="0" dirty="0">
              <a:ln>
                <a:noFill/>
              </a:ln>
              <a:solidFill>
                <a:srgbClr val="7030A0"/>
              </a:solidFill>
              <a:effectLst/>
              <a:uLnTx/>
              <a:uFillTx/>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kumimoji="0" lang="tr-TR" sz="2600" b="0" u="none" strike="noStrike" kern="1200" cap="none" spc="0" normalizeH="0" baseline="0" noProof="0" dirty="0">
                <a:ln>
                  <a:noFill/>
                </a:ln>
                <a:effectLst/>
                <a:uLnTx/>
                <a:uFillTx/>
                <a:latin typeface="Raleway" panose="020B0503030101060003" pitchFamily="34" charset="0"/>
                <a:cs typeface="Times New Roman" panose="02020603050405020304" pitchFamily="18" charset="0"/>
              </a:rPr>
              <a:t>Sınıf ve okul içi düzenlediğiniz çalışmalara rağmen öğrencinizin tepkilerinin azalmadığını ve profesyonel bir desteğe ihtiyaç duyduğunu düşünüyorsanız öğrencinizi bir uzmana yönlendirebilirsiniz. </a:t>
            </a:r>
          </a:p>
          <a:p>
            <a:pPr marR="0" lvl="0" defTabSz="914400" rtl="0" eaLnBrk="1" fontAlgn="auto" latinLnBrk="0" hangingPunct="1">
              <a:lnSpc>
                <a:spcPct val="100000"/>
              </a:lnSpc>
              <a:spcBef>
                <a:spcPts val="0"/>
              </a:spcBef>
              <a:spcAft>
                <a:spcPts val="0"/>
              </a:spcAft>
              <a:buClrTx/>
              <a:buSzTx/>
              <a:tabLst/>
              <a:defRPr/>
            </a:pPr>
            <a:endParaRPr lang="tr-TR" sz="26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600" dirty="0" smtClean="0">
                <a:latin typeface="Raleway" panose="020B0503030101060003" pitchFamily="34" charset="0"/>
                <a:cs typeface="Times New Roman" panose="02020603050405020304" pitchFamily="18" charset="0"/>
              </a:rPr>
              <a:t>Rehberlik ve psikolojik danışma </a:t>
            </a:r>
            <a:r>
              <a:rPr lang="tr-TR" sz="2600" dirty="0">
                <a:latin typeface="Raleway" panose="020B0503030101060003" pitchFamily="34" charset="0"/>
                <a:cs typeface="Times New Roman" panose="02020603050405020304" pitchFamily="18" charset="0"/>
              </a:rPr>
              <a:t>servisinde yapılan çalışmalar ile sınıf içerisinde yaptığınız çalışmaların birbiriyle paralel ilerlemesine özen gösteriniz. </a:t>
            </a:r>
          </a:p>
          <a:p>
            <a:pPr marR="0" lvl="0" defTabSz="914400" rtl="0" eaLnBrk="1" fontAlgn="auto" latinLnBrk="0" hangingPunct="1">
              <a:lnSpc>
                <a:spcPct val="100000"/>
              </a:lnSpc>
              <a:spcBef>
                <a:spcPts val="0"/>
              </a:spcBef>
              <a:spcAft>
                <a:spcPts val="0"/>
              </a:spcAft>
              <a:buClrTx/>
              <a:buSzTx/>
              <a:tabLst/>
              <a:defRPr/>
            </a:pPr>
            <a:endParaRPr lang="tr-TR" sz="2600" dirty="0">
              <a:latin typeface="Raleway" panose="020B0503030101060003" pitchFamily="34"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tr-TR" sz="2600" dirty="0">
                <a:latin typeface="Raleway" panose="020B0503030101060003" pitchFamily="34" charset="0"/>
                <a:cs typeface="Times New Roman" panose="02020603050405020304" pitchFamily="18" charset="0"/>
              </a:rPr>
              <a:t>Öğrencilerin gelişim dönemlerine göre nasıl tepkiler verebileceğine ve ebeveynlerin çocuklarına nasıl destek olabileceğine dair bilgileri ailelerle paylaşabilirsiniz. </a:t>
            </a:r>
          </a:p>
          <a:p>
            <a:pPr marR="0" lvl="0" defTabSz="914400" rtl="0" eaLnBrk="1" fontAlgn="auto" latinLnBrk="0" hangingPunct="1">
              <a:lnSpc>
                <a:spcPct val="100000"/>
              </a:lnSpc>
              <a:spcBef>
                <a:spcPts val="0"/>
              </a:spcBef>
              <a:spcAft>
                <a:spcPts val="0"/>
              </a:spcAft>
              <a:buClrTx/>
              <a:buSzTx/>
              <a:tabLst/>
              <a:defRPr/>
            </a:pPr>
            <a:endParaRPr lang="tr-TR" sz="2800" i="1" dirty="0">
              <a:solidFill>
                <a:srgbClr val="7030A0"/>
              </a:solidFill>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D6E353E1-CD74-614B-AB07-8815C0B1F3D7}"/>
              </a:ext>
            </a:extLst>
          </p:cNvPr>
          <p:cNvSpPr/>
          <p:nvPr/>
        </p:nvSpPr>
        <p:spPr>
          <a:xfrm>
            <a:off x="1420974" y="188640"/>
            <a:ext cx="9541395"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TERÖR SONRASI ÖĞRETMENLERİN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t>ÖĞRENCİLERİNE  DESTEK OLMA YOLLARI</a:t>
            </a:r>
            <a:br>
              <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rPr>
            </a:br>
            <a:endParaRPr kumimoji="0" lang="tr-TR" sz="4000" i="0" u="none" strike="noStrike" kern="1200" cap="none" spc="0" normalizeH="0" baseline="0" noProof="0" dirty="0">
              <a:ln>
                <a:noFill/>
              </a:ln>
              <a:effectLst/>
              <a:uLnTx/>
              <a:uFillTx/>
              <a:latin typeface="Caveat Brush" pitchFamily="2" charset="0"/>
              <a:cs typeface="Times New Roman" panose="02020603050405020304" pitchFamily="18" charset="0"/>
            </a:endParaRPr>
          </a:p>
        </p:txBody>
      </p:sp>
    </p:spTree>
    <p:extLst>
      <p:ext uri="{BB962C8B-B14F-4D97-AF65-F5344CB8AC3E}">
        <p14:creationId xmlns:p14="http://schemas.microsoft.com/office/powerpoint/2010/main" val="2301711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695400" y="332656"/>
            <a:ext cx="19511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KAYNAKÇA</a:t>
            </a:r>
          </a:p>
        </p:txBody>
      </p:sp>
      <p:sp>
        <p:nvSpPr>
          <p:cNvPr id="6" name="Metin kutusu 5">
            <a:extLst>
              <a:ext uri="{FF2B5EF4-FFF2-40B4-BE49-F238E27FC236}">
                <a16:creationId xmlns:a16="http://schemas.microsoft.com/office/drawing/2014/main" id="{8F64ED0C-30C3-44ED-8039-7383C27CDD9F}"/>
              </a:ext>
            </a:extLst>
          </p:cNvPr>
          <p:cNvSpPr txBox="1"/>
          <p:nvPr/>
        </p:nvSpPr>
        <p:spPr>
          <a:xfrm>
            <a:off x="215008" y="1677276"/>
            <a:ext cx="11881320" cy="4688463"/>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Aker, A. 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Sorgun</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E.,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Mestçioğlu</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Ö., Karakaya, I.,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Kalender</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D., Acar, G., ... &amp;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Acicbe</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Ö. (2008).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İstanbul'daki</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bombalama</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eylemlerinin</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erişkin</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ve</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ergenlerdeki</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travmatik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stres</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etkileri</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Türk </a:t>
            </a:r>
            <a:r>
              <a:rPr kumimoji="0" lang="en-US" sz="1800" b="0" i="1"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Psikoloji</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Dergisi</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23</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(61), 63-71.</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Arroyo, W., &amp; Eth, S. (1996). Traumatic stress reactions and posttraumatic stress disorder (PTSD). In R.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Apfel</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&amp; B. Simon (Eds.),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Minefields in the heart: The mental health of children in war and communal violence.</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New Haven, CT: Yale University Press</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Gabriel, R.,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Ferrando</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L.,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Cortón</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E. S.,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Mingote</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C., García-</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Camba</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E.,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Liria</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 F., &amp; Galea, S. (2007). Psychopathological consequences after a terrorist attack: An epidemiological study among victims, the general population, and police officers.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European Psychiatry</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22</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(6), 339-346.</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Hagan, J. F. (2005). Psychosocial implications of disaster or terrorism on children: A guide for the pediatrician. </a:t>
            </a:r>
            <a:r>
              <a:rPr kumimoji="0" lang="en-US" sz="1800" b="0" i="1"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Pediatrics, 116</a:t>
            </a: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 (3), 787-795.</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934047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8F64ED0C-30C3-44ED-8039-7383C27CDD9F}"/>
              </a:ext>
            </a:extLst>
          </p:cNvPr>
          <p:cNvSpPr txBox="1"/>
          <p:nvPr/>
        </p:nvSpPr>
        <p:spPr>
          <a:xfrm>
            <a:off x="215008" y="1677276"/>
            <a:ext cx="11881320" cy="520655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Orner</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R. J., Kent, A. T.,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Pfefferbaum</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B. J., Raphael, B., &amp; Watson, P. J. (2006). The context of providing immediate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postevent</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intervention.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Interventions following mass violence and disasters: Strategies for mental health practice</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121-133.</a:t>
            </a:r>
            <a:endParaRPr kumimoji="0" lang="tr-TR"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endParaRPr>
          </a:p>
          <a:p>
            <a:pPr marL="0" marR="0" lvl="0" indent="0"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endParaRP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Ryan, A.M., West, B.J. &amp;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Carr</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J.Z. (2003), “Effects of the terrorist attacks of 9/11/01 on employee attitudes”, Journal of Applied Psychology, Vol. 88 No. 4, pp. 647-59</a:t>
            </a:r>
            <a:r>
              <a:rPr kumimoji="0" lang="tr-TR"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a:t>
            </a:r>
          </a:p>
          <a:p>
            <a:pPr marL="0" marR="0" lvl="0" indent="0" defTabSz="914400" rtl="0" eaLnBrk="1" fontAlgn="auto" latinLnBrk="0" hangingPunct="1">
              <a:lnSpc>
                <a:spcPct val="15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endParaRPr>
          </a:p>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Schlenger</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W. E., Caddell, J. M., Ebert, L., Jordan, B. K., Rourke, K. M., Wilson, D., ... &amp;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Kulka</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R. A. (2002). Psychological reactions to terrorist attacks: findings from the National Study of Americans’ Reactions to September 11.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Jama</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288</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(5), 581-588.</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Arial" panose="020B0604020202020204" pitchFamily="34" charset="0"/>
            </a:endParaRPr>
          </a:p>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Shaw, J. A. (2000). Children, adolescents and trauma.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Psychiatric Quarterly, 71, </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Arial" panose="020B0604020202020204" pitchFamily="34" charset="0"/>
              </a:rPr>
              <a:t>227–243.</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B8A5D104-28A4-164C-BABC-44E970BDB3BC}"/>
              </a:ext>
            </a:extLst>
          </p:cNvPr>
          <p:cNvSpPr/>
          <p:nvPr/>
        </p:nvSpPr>
        <p:spPr>
          <a:xfrm>
            <a:off x="695400" y="332656"/>
            <a:ext cx="19511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KAYNAKÇA</a:t>
            </a:r>
          </a:p>
        </p:txBody>
      </p:sp>
    </p:spTree>
    <p:extLst>
      <p:ext uri="{BB962C8B-B14F-4D97-AF65-F5344CB8AC3E}">
        <p14:creationId xmlns:p14="http://schemas.microsoft.com/office/powerpoint/2010/main" val="2851013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8F64ED0C-30C3-44ED-8039-7383C27CDD9F}"/>
              </a:ext>
            </a:extLst>
          </p:cNvPr>
          <p:cNvSpPr txBox="1"/>
          <p:nvPr/>
        </p:nvSpPr>
        <p:spPr>
          <a:xfrm>
            <a:off x="215008" y="1677276"/>
            <a:ext cx="11881320" cy="533479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Shaw, J. A.,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Espinel</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Z., &amp; Shultz, J. M. (2007). </a:t>
            </a:r>
            <a:r>
              <a:rPr kumimoji="0" lang="en-US" sz="1800" b="0" i="1"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Children: Stress, trauma and disaster</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(p. 141). Florida: Disaster Life Support Publishing.</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Sinclair, S.J. (2010). Fears of terrorism and future threat: theoretical and empirical considerations. in Antonius, D., Brown, A.D., </a:t>
            </a:r>
            <a:r>
              <a:rPr kumimoji="0" lang="en-US" sz="1800" b="0" i="0" u="none" strike="noStrike" kern="1200" cap="none" spc="0" normalizeH="0" baseline="0" noProof="0" dirty="0" err="1">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Waletrs</a:t>
            </a:r>
            <a:r>
              <a:rPr kumimoji="0" lang="en-US" sz="1800" b="0" i="0" u="none" strike="noStrike" kern="1200" cap="none" spc="0" normalizeH="0" baseline="0" noProof="0" dirty="0">
                <a:ln>
                  <a:noFill/>
                </a:ln>
                <a:solidFill>
                  <a:srgbClr val="000000"/>
                </a:solidFill>
                <a:effectLst/>
                <a:uLnTx/>
                <a:uFillTx/>
                <a:latin typeface="Raleway" panose="020B0503030101060003" pitchFamily="34" charset="0"/>
                <a:ea typeface="Calibri" panose="020F0502020204030204" pitchFamily="34" charset="0"/>
                <a:cs typeface="Times New Roman" panose="02020603050405020304" pitchFamily="18" charset="0"/>
              </a:rPr>
              <a:t>, T.K., Ramirez, J.M. and Sinclair, S.J. (Eds), Interdisciplinary Analyses of Terrorism and Political Aggression, Cambridge Scholars Publishing, Newcastle upon Tyne, pp. 101-15</a:t>
            </a:r>
            <a:endPar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Young, B.H. (2006). The immediate response to disaster: Guidelines for adult psychological first aid. In: Ritchie EC, Watson PJ, Friedman MJ (Eds.), </a:t>
            </a:r>
            <a:r>
              <a:rPr kumimoji="0" lang="en-US" sz="1800" b="0" i="1"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Interventions following mass violence and disasters</a:t>
            </a: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 (pp. 134-154). New York: Guilford Press.</a:t>
            </a:r>
          </a:p>
          <a:p>
            <a:pPr marL="0" marR="0" lvl="0" indent="0"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Zimbardo, P. &amp; Kluger, B. (2003).  Overcoming terror: is Washington terrorizing us more than Al Qaeda?.  </a:t>
            </a:r>
            <a:r>
              <a:rPr kumimoji="0" lang="en-US" sz="1800" b="0" i="0" u="none" strike="noStrike" kern="1200" cap="none" spc="0" normalizeH="0" baseline="0" noProof="0" dirty="0" err="1">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Erişim</a:t>
            </a: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adresi</a:t>
            </a: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 www. </a:t>
            </a:r>
            <a:r>
              <a:rPr kumimoji="0" lang="en-US" sz="1800" b="0" i="0" u="none" strike="noStrike" kern="1200" cap="none" spc="0" normalizeH="0" baseline="0" noProof="0" dirty="0" err="1">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psychologytoday</a:t>
            </a:r>
            <a:r>
              <a:rPr kumimoji="0" lang="en-US" sz="18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rPr>
              <a:t>. com/ articles/200307/ overcoming-terror/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FB42C8B5-6488-8F40-A34A-3DE76A7FC81C}"/>
              </a:ext>
            </a:extLst>
          </p:cNvPr>
          <p:cNvSpPr/>
          <p:nvPr/>
        </p:nvSpPr>
        <p:spPr>
          <a:xfrm>
            <a:off x="695400" y="332656"/>
            <a:ext cx="19511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i="0" u="none" strike="noStrike" kern="1200" cap="none" spc="0" normalizeH="0" baseline="0" noProof="0" dirty="0">
                <a:ln>
                  <a:noFill/>
                </a:ln>
                <a:effectLst/>
                <a:uLnTx/>
                <a:uFillTx/>
                <a:latin typeface="Caveat Brush" pitchFamily="2" charset="0"/>
                <a:cs typeface="Times New Roman" panose="02020603050405020304" pitchFamily="18" charset="0"/>
              </a:rPr>
              <a:t>KAYNAKÇA</a:t>
            </a:r>
          </a:p>
        </p:txBody>
      </p:sp>
    </p:spTree>
    <p:extLst>
      <p:ext uri="{BB962C8B-B14F-4D97-AF65-F5344CB8AC3E}">
        <p14:creationId xmlns:p14="http://schemas.microsoft.com/office/powerpoint/2010/main" val="427454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
        <p:nvSpPr>
          <p:cNvPr id="18" name="Metin kutusu 17"/>
          <p:cNvSpPr txBox="1"/>
          <p:nvPr/>
        </p:nvSpPr>
        <p:spPr>
          <a:xfrm>
            <a:off x="144016" y="1844824"/>
            <a:ext cx="11784632" cy="3539430"/>
          </a:xfrm>
          <a:prstGeom prst="rect">
            <a:avLst/>
          </a:prstGeom>
          <a:noFill/>
        </p:spPr>
        <p:txBody>
          <a:bodyPr wrap="square" rtlCol="0">
            <a:spAutoFit/>
          </a:bodyPr>
          <a:lstStyle/>
          <a:p>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Terörü bireylerin yaşamında köklü değişimlerin meydana gelmesine neden olan geniş kitleleri sosyal, ekonomik, psikolojik boyutlarda etkileyen; kitlesel bir şiddet türü olarak ele almak mümkündür. </a:t>
            </a:r>
          </a:p>
          <a:p>
            <a:endParaRPr lang="tr-TR" sz="2800" dirty="0">
              <a:latin typeface="Raleway" panose="020B0503030101060003" pitchFamily="34" charset="0"/>
              <a:ea typeface="Calibri" panose="020F0502020204030204" pitchFamily="34" charset="0"/>
            </a:endParaRPr>
          </a:p>
          <a:p>
            <a:pPr marL="457200" indent="-457200">
              <a:buFont typeface="Arial" panose="020B0604020202020204" pitchFamily="34" charset="0"/>
              <a:buChar char="•"/>
            </a:pPr>
            <a:r>
              <a:rPr lang="tr-TR" sz="2800" dirty="0">
                <a:latin typeface="Raleway" panose="020B0503030101060003" pitchFamily="34" charset="0"/>
                <a:ea typeface="Calibri" panose="020F0502020204030204" pitchFamily="34" charset="0"/>
              </a:rPr>
              <a:t>Terör; insan eliyle yapılan, pek çok insan için de </a:t>
            </a:r>
            <a:r>
              <a:rPr lang="tr-TR" sz="2800" dirty="0" err="1">
                <a:latin typeface="Raleway" panose="020B0503030101060003" pitchFamily="34" charset="0"/>
                <a:ea typeface="Calibri" panose="020F0502020204030204" pitchFamily="34" charset="0"/>
              </a:rPr>
              <a:t>travmatik</a:t>
            </a:r>
            <a:r>
              <a:rPr lang="tr-TR" sz="2800" dirty="0">
                <a:latin typeface="Raleway" panose="020B0503030101060003" pitchFamily="34" charset="0"/>
                <a:ea typeface="Calibri" panose="020F0502020204030204" pitchFamily="34" charset="0"/>
              </a:rPr>
              <a:t> bir yaşantı olarak değerlendirilen olaylardan biridir. </a:t>
            </a:r>
          </a:p>
          <a:p>
            <a:endParaRPr lang="tr-TR" sz="2800" dirty="0">
              <a:latin typeface="Raleway" panose="020B0503030101060003" pitchFamily="34" charset="0"/>
              <a:cs typeface="Times New Roman" panose="02020603050405020304" pitchFamily="18" charset="0"/>
            </a:endParaRPr>
          </a:p>
        </p:txBody>
      </p:sp>
    </p:spTree>
    <p:extLst>
      <p:ext uri="{BB962C8B-B14F-4D97-AF65-F5344CB8AC3E}">
        <p14:creationId xmlns:p14="http://schemas.microsoft.com/office/powerpoint/2010/main" val="1322544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62381" y="1306523"/>
            <a:ext cx="11710283" cy="4462760"/>
          </a:xfrm>
          <a:prstGeom prst="rect">
            <a:avLst/>
          </a:prstGeom>
          <a:noFill/>
        </p:spPr>
        <p:txBody>
          <a:bodyPr wrap="square" rtlCol="0">
            <a:spAutoFit/>
          </a:bodyPr>
          <a:lstStyle/>
          <a:p>
            <a:endParaRPr kumimoji="0" lang="tr-TR" sz="2400" b="0" i="0" u="none" strike="noStrike" kern="1200" cap="none" spc="0" normalizeH="0" noProof="0" dirty="0">
              <a:ln>
                <a:noFill/>
              </a:ln>
              <a:solidFill>
                <a:prstClr val="black"/>
              </a:solidFill>
              <a:effectLst/>
              <a:uLnTx/>
              <a:uFillTx/>
              <a:latin typeface="Raleway" panose="020B0503030101060003" pitchFamily="34" charset="0"/>
              <a:ea typeface="Calibri" panose="020F0502020204030204" pitchFamily="34" charset="0"/>
            </a:endParaRPr>
          </a:p>
          <a:p>
            <a:r>
              <a:rPr lang="tr-TR" sz="2400" b="1" dirty="0">
                <a:solidFill>
                  <a:srgbClr val="FF0000"/>
                </a:solidFill>
                <a:latin typeface="Raleway" panose="020B0503030101060003" pitchFamily="34" charset="0"/>
                <a:cs typeface="Times New Roman" panose="02020603050405020304" pitchFamily="18" charset="0"/>
              </a:rPr>
              <a:t>Travma: </a:t>
            </a:r>
            <a:r>
              <a:rPr lang="tr-TR" sz="2400" dirty="0">
                <a:latin typeface="Raleway" panose="020B0503030101060003" pitchFamily="34" charset="0"/>
                <a:cs typeface="Times New Roman" panose="02020603050405020304" pitchFamily="18" charset="0"/>
              </a:rPr>
              <a:t>Zorlu, örseleyici, bireyin fiziksel ve ruhsal bütünlüğüne tehdit olarak algılanan durum ya da olaya bağlı olarak bireyin baş etme becerilerinin yetersiz kaldığı, kişisel iyilik hâlinin ve psikolojik sağlığının bozulduğu, genellikle yoğun belirsizliklerin yaşandığı karmaşık süreci,</a:t>
            </a:r>
          </a:p>
          <a:p>
            <a:endParaRPr lang="tr-TR" sz="2400" dirty="0">
              <a:latin typeface="Raleway" panose="020B0503030101060003" pitchFamily="34" charset="0"/>
              <a:cs typeface="Times New Roman" panose="02020603050405020304" pitchFamily="18" charset="0"/>
            </a:endParaRPr>
          </a:p>
          <a:p>
            <a:r>
              <a:rPr lang="tr-TR" sz="2400" b="1" dirty="0">
                <a:solidFill>
                  <a:srgbClr val="FF0000"/>
                </a:solidFill>
                <a:latin typeface="Raleway" panose="020B0503030101060003" pitchFamily="34" charset="0"/>
                <a:cs typeface="Times New Roman" panose="02020603050405020304" pitchFamily="18" charset="0"/>
              </a:rPr>
              <a:t>Travmatik Olay: </a:t>
            </a:r>
            <a:r>
              <a:rPr lang="tr-TR" sz="2400" dirty="0">
                <a:latin typeface="Raleway" panose="020B0503030101060003" pitchFamily="34" charset="0"/>
                <a:cs typeface="Times New Roman" panose="02020603050405020304" pitchFamily="18" charset="0"/>
              </a:rPr>
              <a:t>Ani, beklenmedik bir şekilde ortaya çıkan, bireyin baş etme potansiyelini etkisiz kılan, kendisinin veya yakınlarının yaşamını, fiziksel/bilişsel/duygusal bütünlüğünü tehdit eden bireysel veya toplumsal etkileri olan </a:t>
            </a:r>
            <a:r>
              <a:rPr lang="tr-TR" sz="2400" dirty="0" smtClean="0">
                <a:latin typeface="Raleway" panose="020B0503030101060003" pitchFamily="34" charset="0"/>
                <a:cs typeface="Times New Roman" panose="02020603050405020304" pitchFamily="18" charset="0"/>
              </a:rPr>
              <a:t>olayı/durumu</a:t>
            </a:r>
            <a:endParaRPr lang="tr-TR" sz="2400" dirty="0" smtClean="0">
              <a:latin typeface="Raleway" panose="020B0503030101060003" pitchFamily="34" charset="0"/>
              <a:cs typeface="Times New Roman" panose="02020603050405020304" pitchFamily="18" charset="0"/>
            </a:endParaRPr>
          </a:p>
          <a:p>
            <a:endParaRPr lang="tr-TR" sz="2400" dirty="0">
              <a:latin typeface="Raleway" panose="020B0503030101060003" pitchFamily="34" charset="0"/>
              <a:cs typeface="Times New Roman" panose="02020603050405020304" pitchFamily="18" charset="0"/>
            </a:endParaRPr>
          </a:p>
          <a:p>
            <a:r>
              <a:rPr lang="tr-TR" sz="2400" dirty="0" smtClean="0">
                <a:latin typeface="Raleway" panose="020B0503030101060003" pitchFamily="34" charset="0"/>
                <a:cs typeface="Times New Roman" panose="02020603050405020304" pitchFamily="18" charset="0"/>
              </a:rPr>
              <a:t>ifade </a:t>
            </a:r>
            <a:r>
              <a:rPr lang="tr-TR" sz="2400" dirty="0">
                <a:latin typeface="Raleway" panose="020B0503030101060003" pitchFamily="34" charset="0"/>
                <a:cs typeface="Times New Roman" panose="02020603050405020304" pitchFamily="18" charset="0"/>
              </a:rPr>
              <a:t>eder</a:t>
            </a:r>
            <a:r>
              <a:rPr lang="tr-TR" sz="2400" dirty="0" smtClean="0">
                <a:latin typeface="Raleway" panose="020B0503030101060003" pitchFamily="34" charset="0"/>
                <a:cs typeface="Times New Roman" panose="02020603050405020304" pitchFamily="18" charset="0"/>
              </a:rPr>
              <a:t>.</a:t>
            </a:r>
            <a:r>
              <a:rPr kumimoji="0" lang="tr-TR" sz="20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rPr>
              <a:t/>
            </a:r>
            <a:br>
              <a:rPr kumimoji="0" lang="tr-TR" sz="2000" b="0" i="0" u="none" strike="noStrike" kern="1200" cap="none" spc="0" normalizeH="0" baseline="0" noProof="0" dirty="0">
                <a:ln>
                  <a:noFill/>
                </a:ln>
                <a:solidFill>
                  <a:prstClr val="black"/>
                </a:solidFill>
                <a:effectLst/>
                <a:uLnTx/>
                <a:uFillTx/>
                <a:latin typeface="Raleway" panose="020B0503030101060003" pitchFamily="34" charset="0"/>
                <a:ea typeface="Calibri" panose="020F0502020204030204" pitchFamily="34" charset="0"/>
              </a:rPr>
            </a:br>
            <a:endParaRPr kumimoji="0" lang="tr-TR" sz="2000" b="0" i="0" u="none" strike="noStrike" kern="1200" cap="none" spc="0" normalizeH="0" baseline="0" noProof="0" dirty="0">
              <a:ln>
                <a:noFill/>
              </a:ln>
              <a:solidFill>
                <a:prstClr val="black"/>
              </a:solidFill>
              <a:effectLst/>
              <a:uLnTx/>
              <a:uFillTx/>
              <a:latin typeface="Raleway" panose="020B0503030101060003" pitchFamily="34" charset="0"/>
              <a:cs typeface="Times New Roman" panose="02020603050405020304" pitchFamily="18" charset="0"/>
            </a:endParaRPr>
          </a:p>
        </p:txBody>
      </p:sp>
      <p:sp>
        <p:nvSpPr>
          <p:cNvPr id="7" name="Dikdörtgen 6">
            <a:extLst>
              <a:ext uri="{FF2B5EF4-FFF2-40B4-BE49-F238E27FC236}">
                <a16:creationId xmlns:a16="http://schemas.microsoft.com/office/drawing/2014/main" id="{145CEC7D-8769-A844-8D3A-EAFA2F55220F}"/>
              </a:ext>
            </a:extLst>
          </p:cNvPr>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Tree>
    <p:extLst>
      <p:ext uri="{BB962C8B-B14F-4D97-AF65-F5344CB8AC3E}">
        <p14:creationId xmlns:p14="http://schemas.microsoft.com/office/powerpoint/2010/main" val="44312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62381" y="1628800"/>
            <a:ext cx="11953328" cy="3416320"/>
          </a:xfrm>
          <a:prstGeom prst="rect">
            <a:avLst/>
          </a:prstGeom>
          <a:noFill/>
        </p:spPr>
        <p:txBody>
          <a:bodyPr wrap="square" rtlCol="0">
            <a:spAutoFit/>
          </a:bodyPr>
          <a:lstStyle/>
          <a:p>
            <a:pPr marL="471170" indent="-471170" algn="just">
              <a:buFont typeface="Arial" panose="020B0604020202020204" pitchFamily="34" charset="0"/>
              <a:buChar char="•"/>
              <a:defRPr sz="3800"/>
            </a:pPr>
            <a:endParaRPr lang="tr-TR" sz="2400" b="1" u="sng" dirty="0">
              <a:latin typeface="Raleway" panose="020B0503030101060003" pitchFamily="34" charset="0"/>
              <a:cs typeface="Times New Roman" panose="02020603050405020304" pitchFamily="18" charset="0"/>
            </a:endParaRPr>
          </a:p>
          <a:p>
            <a:pPr algn="just">
              <a:defRPr sz="3800"/>
            </a:pPr>
            <a:r>
              <a:rPr lang="tr-TR" sz="2400" b="1" u="sng" dirty="0">
                <a:latin typeface="Raleway" panose="020B0503030101060003" pitchFamily="34" charset="0"/>
                <a:cs typeface="Times New Roman" panose="02020603050405020304" pitchFamily="18" charset="0"/>
              </a:rPr>
              <a:t>TRAVMATİK OLAY</a:t>
            </a:r>
          </a:p>
          <a:p>
            <a:pPr algn="just">
              <a:defRPr sz="3800"/>
            </a:pPr>
            <a:endParaRPr lang="tr-TR" sz="2400" b="1" u="sng" dirty="0">
              <a:latin typeface="Raleway" panose="020B0503030101060003" pitchFamily="34" charset="0"/>
              <a:cs typeface="Times New Roman" panose="02020603050405020304" pitchFamily="18" charset="0"/>
            </a:endParaRPr>
          </a:p>
          <a:p>
            <a:pPr algn="just">
              <a:defRPr sz="3800"/>
            </a:pPr>
            <a:endParaRPr lang="tr-TR" sz="2400" b="1" u="sng" dirty="0">
              <a:latin typeface="Raleway" panose="020B0503030101060003" pitchFamily="34" charset="0"/>
              <a:cs typeface="Times New Roman" panose="02020603050405020304" pitchFamily="18" charset="0"/>
            </a:endParaRPr>
          </a:p>
          <a:p>
            <a:pPr marL="471170" indent="-471170" algn="just">
              <a:buFont typeface="Arial" panose="020B0604020202020204" pitchFamily="34" charset="0"/>
              <a:buChar char="•"/>
              <a:defRPr sz="3800"/>
            </a:pPr>
            <a:r>
              <a:rPr lang="tr-TR" sz="2400" b="1" u="sng" dirty="0">
                <a:latin typeface="Raleway" panose="020B0503030101060003" pitchFamily="34" charset="0"/>
                <a:cs typeface="Times New Roman" panose="02020603050405020304" pitchFamily="18" charset="0"/>
              </a:rPr>
              <a:t>Doğrudan</a:t>
            </a:r>
            <a:r>
              <a:rPr lang="tr-TR" sz="2400" dirty="0">
                <a:latin typeface="Raleway" panose="020B0503030101060003" pitchFamily="34" charset="0"/>
                <a:cs typeface="Times New Roman" panose="02020603050405020304" pitchFamily="18" charset="0"/>
              </a:rPr>
              <a:t> kişinin başına gelebilir.</a:t>
            </a:r>
          </a:p>
          <a:p>
            <a:pPr marL="471170" indent="-471170" algn="just">
              <a:buFont typeface="Arial" panose="020B0604020202020204" pitchFamily="34" charset="0"/>
              <a:buChar char="•"/>
              <a:defRPr sz="3800"/>
            </a:pPr>
            <a:r>
              <a:rPr lang="tr-TR" sz="2400" dirty="0">
                <a:latin typeface="Raleway" panose="020B0503030101060003" pitchFamily="34" charset="0"/>
                <a:cs typeface="Times New Roman" panose="02020603050405020304" pitchFamily="18" charset="0"/>
              </a:rPr>
              <a:t>Kişi, bu tür olaylara </a:t>
            </a:r>
            <a:r>
              <a:rPr lang="tr-TR" sz="2400" b="1" u="sng" dirty="0">
                <a:latin typeface="Raleway" panose="020B0503030101060003" pitchFamily="34" charset="0"/>
                <a:cs typeface="Times New Roman" panose="02020603050405020304" pitchFamily="18" charset="0"/>
              </a:rPr>
              <a:t>tanık</a:t>
            </a:r>
            <a:r>
              <a:rPr lang="tr-TR" sz="2400" b="1" dirty="0">
                <a:latin typeface="Raleway" panose="020B0503030101060003" pitchFamily="34" charset="0"/>
                <a:cs typeface="Times New Roman" panose="02020603050405020304" pitchFamily="18" charset="0"/>
              </a:rPr>
              <a:t> </a:t>
            </a:r>
            <a:r>
              <a:rPr lang="tr-TR" sz="2400" dirty="0">
                <a:latin typeface="Raleway" panose="020B0503030101060003" pitchFamily="34" charset="0"/>
                <a:cs typeface="Times New Roman" panose="02020603050405020304" pitchFamily="18" charset="0"/>
              </a:rPr>
              <a:t>olabilir.</a:t>
            </a:r>
          </a:p>
          <a:p>
            <a:pPr marL="471170" indent="-471170" algn="just">
              <a:buFont typeface="Arial" panose="020B0604020202020204" pitchFamily="34" charset="0"/>
              <a:buChar char="•"/>
              <a:defRPr sz="3800"/>
            </a:pPr>
            <a:r>
              <a:rPr lang="tr-TR" sz="2400" dirty="0">
                <a:latin typeface="Raleway" panose="020B0503030101060003" pitchFamily="34" charset="0"/>
                <a:cs typeface="Times New Roman" panose="02020603050405020304" pitchFamily="18" charset="0"/>
              </a:rPr>
              <a:t>Bu tür olayın bir kişinin başına geldiğini </a:t>
            </a:r>
            <a:r>
              <a:rPr lang="tr-TR" sz="2400" b="1" u="sng" dirty="0">
                <a:latin typeface="Raleway" panose="020B0503030101060003" pitchFamily="34" charset="0"/>
                <a:cs typeface="Times New Roman" panose="02020603050405020304" pitchFamily="18" charset="0"/>
              </a:rPr>
              <a:t>öğrenebilir.</a:t>
            </a:r>
          </a:p>
          <a:p>
            <a:pPr marL="471170" indent="-471170" algn="just">
              <a:buFont typeface="Arial" panose="020B0604020202020204" pitchFamily="34" charset="0"/>
              <a:buChar char="•"/>
              <a:defRPr sz="3800"/>
            </a:pPr>
            <a:r>
              <a:rPr lang="tr-TR" sz="2400" dirty="0">
                <a:latin typeface="Raleway" panose="020B0503030101060003" pitchFamily="34" charset="0"/>
                <a:cs typeface="Times New Roman" panose="02020603050405020304" pitchFamily="18" charset="0"/>
              </a:rPr>
              <a:t>Kişi </a:t>
            </a:r>
            <a:r>
              <a:rPr lang="tr-TR" sz="2400" b="1" u="sng" dirty="0">
                <a:latin typeface="Raleway" panose="020B0503030101060003" pitchFamily="34" charset="0"/>
                <a:cs typeface="Times New Roman" panose="02020603050405020304" pitchFamily="18" charset="0"/>
              </a:rPr>
              <a:t>mesleği aracılığı </a:t>
            </a:r>
            <a:r>
              <a:rPr lang="tr-TR" sz="2400" dirty="0">
                <a:latin typeface="Raleway" panose="020B0503030101060003" pitchFamily="34" charset="0"/>
                <a:cs typeface="Times New Roman" panose="02020603050405020304" pitchFamily="18" charset="0"/>
              </a:rPr>
              <a:t>ile olayı </a:t>
            </a:r>
            <a:r>
              <a:rPr lang="tr-TR" sz="2400" b="1" u="sng" dirty="0">
                <a:latin typeface="Raleway" panose="020B0503030101060003" pitchFamily="34" charset="0"/>
                <a:cs typeface="Times New Roman" panose="02020603050405020304" pitchFamily="18" charset="0"/>
              </a:rPr>
              <a:t>deneyimleyebilir.</a:t>
            </a:r>
          </a:p>
          <a:p>
            <a:pPr marL="471170" indent="-471170" algn="just">
              <a:buFont typeface="Arial" panose="020B0604020202020204" pitchFamily="34" charset="0"/>
              <a:buChar char="•"/>
              <a:defRPr sz="3800"/>
            </a:pPr>
            <a:endParaRPr lang="tr-TR" sz="2400" dirty="0">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8531DDC9-D77E-704D-96B8-012A09E4E59D}"/>
              </a:ext>
            </a:extLst>
          </p:cNvPr>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Tree>
    <p:extLst>
      <p:ext uri="{BB962C8B-B14F-4D97-AF65-F5344CB8AC3E}">
        <p14:creationId xmlns:p14="http://schemas.microsoft.com/office/powerpoint/2010/main" val="10782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62381" y="1306523"/>
            <a:ext cx="11494259" cy="4154984"/>
          </a:xfrm>
          <a:prstGeom prst="rect">
            <a:avLst/>
          </a:prstGeom>
          <a:noFill/>
        </p:spPr>
        <p:txBody>
          <a:bodyPr wrap="square" rtlCol="0">
            <a:spAutoFit/>
          </a:bodyPr>
          <a:lstStyle/>
          <a:p>
            <a:pPr marL="471170" indent="-471170" algn="just">
              <a:buFont typeface="Arial" panose="020B0604020202020204" pitchFamily="34" charset="0"/>
              <a:buChar char="•"/>
              <a:defRPr sz="3800"/>
            </a:pPr>
            <a:endParaRPr lang="tr-TR" sz="2400" b="1" u="sng" dirty="0">
              <a:latin typeface="Raleway" panose="020B0503030101060003" pitchFamily="34" charset="0"/>
              <a:cs typeface="Times New Roman" panose="02020603050405020304" pitchFamily="18" charset="0"/>
            </a:endParaRPr>
          </a:p>
          <a:p>
            <a:pPr marL="274320" indent="-274320">
              <a:defRPr/>
            </a:pPr>
            <a:r>
              <a:rPr lang="tr-TR" sz="2400" b="1" u="sng" dirty="0">
                <a:latin typeface="Raleway" panose="020B0503030101060003" pitchFamily="34" charset="0"/>
              </a:rPr>
              <a:t>TRAVMA SONRASI STRES TEPKİLERİ</a:t>
            </a:r>
          </a:p>
          <a:p>
            <a:pPr marL="274320" indent="-274320" algn="just">
              <a:defRPr/>
            </a:pPr>
            <a:endParaRPr lang="tr-TR" sz="2400" b="1" dirty="0">
              <a:latin typeface="Raleway" panose="020B0503030101060003" pitchFamily="34" charset="0"/>
            </a:endParaRPr>
          </a:p>
          <a:p>
            <a:pPr marL="274320" indent="-274320" algn="just">
              <a:defRPr/>
            </a:pPr>
            <a:r>
              <a:rPr lang="tr-TR" sz="2400" b="1" dirty="0">
                <a:latin typeface="Raleway" panose="020B0503030101060003" pitchFamily="34" charset="0"/>
              </a:rPr>
              <a:t>İstenmeden Akla Gelen Düşünce </a:t>
            </a:r>
            <a:r>
              <a:rPr lang="tr-TR" sz="2400" b="1" dirty="0" smtClean="0">
                <a:latin typeface="Raleway" panose="020B0503030101060003" pitchFamily="34" charset="0"/>
              </a:rPr>
              <a:t>ve Görüntüler: </a:t>
            </a:r>
            <a:r>
              <a:rPr lang="tr-TR" sz="2400" dirty="0" smtClean="0">
                <a:latin typeface="Raleway" panose="020B0503030101060003" pitchFamily="34" charset="0"/>
              </a:rPr>
              <a:t>Travmaya </a:t>
            </a:r>
            <a:r>
              <a:rPr lang="tr-TR" sz="2400" dirty="0">
                <a:latin typeface="Raleway" panose="020B0503030101060003" pitchFamily="34" charset="0"/>
              </a:rPr>
              <a:t>ait anılar canlanır, olayı yeniden yaşıyor ve görüyormuş gibi hissetme </a:t>
            </a:r>
            <a:r>
              <a:rPr lang="tr-TR" sz="2400" dirty="0" smtClean="0">
                <a:latin typeface="Raleway" panose="020B0503030101060003" pitchFamily="34" charset="0"/>
              </a:rPr>
              <a:t>mevcuttur.</a:t>
            </a:r>
            <a:endParaRPr lang="tr-TR" sz="2400" dirty="0">
              <a:latin typeface="Raleway" panose="020B0503030101060003" pitchFamily="34" charset="0"/>
            </a:endParaRPr>
          </a:p>
          <a:p>
            <a:pPr marL="274320" indent="-274320" algn="just">
              <a:defRPr/>
            </a:pPr>
            <a:r>
              <a:rPr lang="tr-TR" sz="2400" dirty="0">
                <a:latin typeface="Raleway" panose="020B0503030101060003" pitchFamily="34" charset="0"/>
              </a:rPr>
              <a:t> </a:t>
            </a:r>
            <a:r>
              <a:rPr lang="tr-TR" sz="2400" b="1" dirty="0">
                <a:latin typeface="Raleway" panose="020B0503030101060003" pitchFamily="34" charset="0"/>
              </a:rPr>
              <a:t>Kaçınma </a:t>
            </a:r>
            <a:r>
              <a:rPr lang="tr-TR" sz="2400" b="1" dirty="0" smtClean="0">
                <a:latin typeface="Raleway" panose="020B0503030101060003" pitchFamily="34" charset="0"/>
              </a:rPr>
              <a:t>Tepkileri: </a:t>
            </a:r>
            <a:r>
              <a:rPr lang="tr-TR" sz="2400" dirty="0" smtClean="0">
                <a:latin typeface="Raleway" panose="020B0503030101060003" pitchFamily="34" charset="0"/>
              </a:rPr>
              <a:t>Travmatik </a:t>
            </a:r>
            <a:r>
              <a:rPr lang="tr-TR" sz="2400" dirty="0">
                <a:latin typeface="Raleway" panose="020B0503030101060003" pitchFamily="34" charset="0"/>
              </a:rPr>
              <a:t>olayla ilgili olan düşünce, duygu, etkinlik ve </a:t>
            </a:r>
            <a:r>
              <a:rPr lang="tr-TR" sz="2400" dirty="0" smtClean="0">
                <a:latin typeface="Raleway" panose="020B0503030101060003" pitchFamily="34" charset="0"/>
              </a:rPr>
              <a:t>mekânlardan </a:t>
            </a:r>
            <a:r>
              <a:rPr lang="tr-TR" sz="2400" dirty="0" smtClean="0">
                <a:latin typeface="Raleway" panose="020B0503030101060003" pitchFamily="34" charset="0"/>
              </a:rPr>
              <a:t>kaçınması.</a:t>
            </a:r>
            <a:endParaRPr lang="tr-TR" sz="2400" dirty="0">
              <a:latin typeface="Raleway" panose="020B0503030101060003" pitchFamily="34" charset="0"/>
            </a:endParaRPr>
          </a:p>
          <a:p>
            <a:pPr marL="274320" indent="-274320" algn="just">
              <a:defRPr/>
            </a:pPr>
            <a:r>
              <a:rPr lang="tr-TR" sz="2400" b="1" dirty="0">
                <a:latin typeface="Raleway" panose="020B0503030101060003" pitchFamily="34" charset="0"/>
              </a:rPr>
              <a:t>Aşırı Uyarılma </a:t>
            </a:r>
            <a:r>
              <a:rPr lang="tr-TR" sz="2400" b="1" dirty="0" smtClean="0">
                <a:latin typeface="Raleway" panose="020B0503030101060003" pitchFamily="34" charset="0"/>
              </a:rPr>
              <a:t>Tepkileri: </a:t>
            </a:r>
            <a:r>
              <a:rPr lang="tr-TR" sz="2400" dirty="0" smtClean="0">
                <a:latin typeface="Raleway" panose="020B0503030101060003" pitchFamily="34" charset="0"/>
              </a:rPr>
              <a:t>Aşırı </a:t>
            </a:r>
            <a:r>
              <a:rPr lang="tr-TR" sz="2400" dirty="0">
                <a:latin typeface="Raleway" panose="020B0503030101060003" pitchFamily="34" charset="0"/>
              </a:rPr>
              <a:t>fizyolojik bir uyarılma- hızlı kalp atışı, avuç içlerinin terlemesi, konsantrasyon sorunları vb./ kas ağrısı, sırt ağrısı, karın ağrısı vb. </a:t>
            </a:r>
            <a:r>
              <a:rPr lang="tr-TR" sz="2400" dirty="0" smtClean="0">
                <a:latin typeface="Raleway" panose="020B0503030101060003" pitchFamily="34" charset="0"/>
              </a:rPr>
              <a:t>belirtiler.</a:t>
            </a:r>
            <a:endParaRPr lang="tr-TR" sz="2400" dirty="0">
              <a:latin typeface="Raleway" panose="020B0503030101060003" pitchFamily="34" charset="0"/>
            </a:endParaRPr>
          </a:p>
          <a:p>
            <a:pPr marL="471170" indent="-471170" algn="just">
              <a:buFont typeface="Arial" panose="020B0604020202020204" pitchFamily="34" charset="0"/>
              <a:buChar char="•"/>
              <a:defRPr sz="3800"/>
            </a:pPr>
            <a:endParaRPr lang="tr-TR" sz="2400" dirty="0">
              <a:latin typeface="Raleway" panose="020B0503030101060003" pitchFamily="34" charset="0"/>
              <a:cs typeface="Times New Roman" panose="02020603050405020304" pitchFamily="18" charset="0"/>
            </a:endParaRPr>
          </a:p>
          <a:p>
            <a:pPr algn="just">
              <a:defRPr sz="3800"/>
            </a:pPr>
            <a:endParaRPr lang="tr-TR" sz="2400" dirty="0">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5054DF55-2BF1-A54D-A9AC-5A5B6C0A25D7}"/>
              </a:ext>
            </a:extLst>
          </p:cNvPr>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Tree>
    <p:extLst>
      <p:ext uri="{BB962C8B-B14F-4D97-AF65-F5344CB8AC3E}">
        <p14:creationId xmlns:p14="http://schemas.microsoft.com/office/powerpoint/2010/main" val="1752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etin kutusu 17"/>
          <p:cNvSpPr txBox="1"/>
          <p:nvPr/>
        </p:nvSpPr>
        <p:spPr>
          <a:xfrm>
            <a:off x="362381" y="1306523"/>
            <a:ext cx="11953328" cy="4893647"/>
          </a:xfrm>
          <a:prstGeom prst="rect">
            <a:avLst/>
          </a:prstGeom>
          <a:noFill/>
        </p:spPr>
        <p:txBody>
          <a:bodyPr wrap="square" rtlCol="0">
            <a:spAutoFit/>
          </a:bodyPr>
          <a:lstStyle/>
          <a:p>
            <a:pPr>
              <a:defRPr sz="3800"/>
            </a:pPr>
            <a:r>
              <a:rPr lang="tr-TR" sz="2400" b="1" u="sng" dirty="0">
                <a:latin typeface="Raleway" panose="020B0503030101060003" pitchFamily="34" charset="0"/>
              </a:rPr>
              <a:t>TRAVMATİK OLAYDAN ETKİNLENME DÜZEYİNİ </a:t>
            </a:r>
            <a:r>
              <a:rPr lang="tr-TR" sz="2400" b="1" u="sng" dirty="0" smtClean="0">
                <a:latin typeface="Raleway" panose="020B0503030101060003" pitchFamily="34" charset="0"/>
              </a:rPr>
              <a:t>BELİRLEYEN </a:t>
            </a:r>
            <a:r>
              <a:rPr lang="tr-TR" sz="2400" b="1" u="sng" dirty="0">
                <a:latin typeface="Raleway" panose="020B0503030101060003" pitchFamily="34" charset="0"/>
              </a:rPr>
              <a:t>FAKTÖRLER</a:t>
            </a:r>
          </a:p>
          <a:p>
            <a:pPr>
              <a:defRPr sz="3800"/>
            </a:pPr>
            <a:endParaRPr lang="tr-TR" sz="2400" b="1" u="sng" dirty="0">
              <a:latin typeface="Raleway" panose="020B0503030101060003" pitchFamily="34" charset="0"/>
              <a:cs typeface="Times New Roman" panose="02020603050405020304" pitchFamily="18" charset="0"/>
            </a:endParaRPr>
          </a:p>
          <a:p>
            <a:pPr marL="274320" indent="-274320" algn="just">
              <a:lnSpc>
                <a:spcPct val="150000"/>
              </a:lnSpc>
              <a:defRPr/>
            </a:pPr>
            <a:r>
              <a:rPr lang="tr-TR" sz="2400" b="1" dirty="0">
                <a:latin typeface="Raleway" panose="020B0503030101060003" pitchFamily="34" charset="0"/>
              </a:rPr>
              <a:t>Ortama İlişkin Etmenler</a:t>
            </a:r>
            <a:endParaRPr lang="tr-TR" sz="2400" dirty="0">
              <a:latin typeface="Raleway" panose="020B0503030101060003" pitchFamily="34" charset="0"/>
            </a:endParaRPr>
          </a:p>
          <a:p>
            <a:pPr marL="274320" indent="-274320" algn="just">
              <a:lnSpc>
                <a:spcPct val="150000"/>
              </a:lnSpc>
              <a:defRPr/>
            </a:pPr>
            <a:r>
              <a:rPr lang="tr-TR" sz="2400" dirty="0">
                <a:latin typeface="Raleway" panose="020B0503030101060003" pitchFamily="34" charset="0"/>
              </a:rPr>
              <a:t>YAKINLIK:</a:t>
            </a:r>
          </a:p>
          <a:p>
            <a:pPr marL="708660" lvl="1" indent="-342900" algn="just">
              <a:lnSpc>
                <a:spcPct val="150000"/>
              </a:lnSpc>
              <a:buFont typeface="Arial" panose="020B0604020202020204" pitchFamily="34" charset="0"/>
              <a:buChar char="•"/>
              <a:defRPr/>
            </a:pPr>
            <a:r>
              <a:rPr lang="tr-TR" sz="2400" dirty="0">
                <a:latin typeface="Raleway" panose="020B0503030101060003" pitchFamily="34" charset="0"/>
              </a:rPr>
              <a:t>Kişinin olaya yakınlık derecesi (fiziksel yakınlık)</a:t>
            </a:r>
          </a:p>
          <a:p>
            <a:pPr marL="708660" lvl="1" indent="-342900" algn="just">
              <a:lnSpc>
                <a:spcPct val="150000"/>
              </a:lnSpc>
              <a:buFont typeface="Arial" panose="020B0604020202020204" pitchFamily="34" charset="0"/>
              <a:buChar char="•"/>
              <a:defRPr/>
            </a:pPr>
            <a:r>
              <a:rPr lang="tr-TR" sz="2400" dirty="0">
                <a:latin typeface="Raleway" panose="020B0503030101060003" pitchFamily="34" charset="0"/>
              </a:rPr>
              <a:t>Duygusal olarak yakınlık derecesi (psikolojik yakınlık)</a:t>
            </a:r>
          </a:p>
          <a:p>
            <a:pPr marL="274320" indent="-274320" algn="just">
              <a:lnSpc>
                <a:spcPct val="150000"/>
              </a:lnSpc>
              <a:defRPr/>
            </a:pPr>
            <a:r>
              <a:rPr lang="tr-TR" sz="2400" dirty="0">
                <a:latin typeface="Raleway" panose="020B0503030101060003" pitchFamily="34" charset="0"/>
              </a:rPr>
              <a:t>SÜRE:</a:t>
            </a:r>
          </a:p>
          <a:p>
            <a:pPr lvl="1" algn="just">
              <a:lnSpc>
                <a:spcPct val="150000"/>
              </a:lnSpc>
              <a:defRPr/>
            </a:pPr>
            <a:r>
              <a:rPr lang="tr-TR" sz="2400" dirty="0" smtClean="0">
                <a:latin typeface="Raleway" panose="020B0503030101060003" pitchFamily="34" charset="0"/>
              </a:rPr>
              <a:t>Travma/zorlu </a:t>
            </a:r>
            <a:r>
              <a:rPr lang="tr-TR" sz="2400" dirty="0">
                <a:latin typeface="Raleway" panose="020B0503030101060003" pitchFamily="34" charset="0"/>
              </a:rPr>
              <a:t>yaşam olaylarına maruz kalma süresi</a:t>
            </a:r>
          </a:p>
          <a:p>
            <a:pPr marL="471170" indent="-471170" algn="just">
              <a:buFont typeface="Arial" panose="020B0604020202020204" pitchFamily="34" charset="0"/>
              <a:buChar char="•"/>
              <a:defRPr sz="3800"/>
            </a:pPr>
            <a:endParaRPr lang="tr-TR" sz="2400" dirty="0">
              <a:latin typeface="Raleway" panose="020B0503030101060003" pitchFamily="34" charset="0"/>
              <a:cs typeface="Times New Roman" panose="02020603050405020304" pitchFamily="18" charset="0"/>
            </a:endParaRPr>
          </a:p>
          <a:p>
            <a:pPr algn="just">
              <a:defRPr sz="3800"/>
            </a:pPr>
            <a:endParaRPr lang="tr-TR" sz="2400" dirty="0">
              <a:latin typeface="Raleway" panose="020B0503030101060003" pitchFamily="34" charset="0"/>
              <a:cs typeface="Times New Roman" panose="02020603050405020304" pitchFamily="18" charset="0"/>
            </a:endParaRPr>
          </a:p>
        </p:txBody>
      </p:sp>
      <p:sp>
        <p:nvSpPr>
          <p:cNvPr id="8" name="Dikdörtgen 7">
            <a:extLst>
              <a:ext uri="{FF2B5EF4-FFF2-40B4-BE49-F238E27FC236}">
                <a16:creationId xmlns:a16="http://schemas.microsoft.com/office/drawing/2014/main" id="{9509AE7B-33BE-E747-8DE9-7F3E682E953D}"/>
              </a:ext>
            </a:extLst>
          </p:cNvPr>
          <p:cNvSpPr/>
          <p:nvPr/>
        </p:nvSpPr>
        <p:spPr>
          <a:xfrm>
            <a:off x="767408" y="188640"/>
            <a:ext cx="1367682" cy="646331"/>
          </a:xfrm>
          <a:prstGeom prst="rect">
            <a:avLst/>
          </a:prstGeom>
        </p:spPr>
        <p:txBody>
          <a:bodyPr wrap="none">
            <a:spAutoFit/>
          </a:bodyPr>
          <a:lstStyle/>
          <a:p>
            <a:r>
              <a:rPr lang="tr-TR" sz="3600" dirty="0">
                <a:latin typeface="Caveat Brush" pitchFamily="2" charset="0"/>
                <a:cs typeface="Times New Roman" panose="02020603050405020304" pitchFamily="18" charset="0"/>
              </a:rPr>
              <a:t>TERÖR </a:t>
            </a:r>
          </a:p>
        </p:txBody>
      </p:sp>
    </p:spTree>
    <p:extLst>
      <p:ext uri="{BB962C8B-B14F-4D97-AF65-F5344CB8AC3E}">
        <p14:creationId xmlns:p14="http://schemas.microsoft.com/office/powerpoint/2010/main" val="153977996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10015</TotalTime>
  <Words>2475</Words>
  <Application>Microsoft Office PowerPoint</Application>
  <PresentationFormat>Geniş ekran</PresentationFormat>
  <Paragraphs>283</Paragraphs>
  <Slides>44</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44</vt:i4>
      </vt:variant>
    </vt:vector>
  </HeadingPairs>
  <TitlesOfParts>
    <vt:vector size="52" baseType="lpstr">
      <vt:lpstr>Arial</vt:lpstr>
      <vt:lpstr>Calibri</vt:lpstr>
      <vt:lpstr>Caveat Brush</vt:lpstr>
      <vt:lpstr>Raleway</vt:lpstr>
      <vt:lpstr>Raleway SemiBold</vt:lpstr>
      <vt:lpstr>Times New Roman</vt:lpstr>
      <vt:lpstr>Wingdings</vt:lpstr>
      <vt:lpstr>Ofis Teması</vt:lpstr>
      <vt:lpstr>PSİKOSOSYAL DESTEK Terör</vt:lpstr>
      <vt:lpstr>PowerPoint Sunusu</vt:lpstr>
      <vt:lpstr>TERÖR  (Kavramsal Çerçeve)</vt:lpstr>
      <vt:lpstr>PowerPoint Sunusu</vt:lpstr>
      <vt:lpstr>PowerPoint Sunusu</vt:lpstr>
      <vt:lpstr>PowerPoint Sunusu</vt:lpstr>
      <vt:lpstr>PowerPoint Sunusu</vt:lpstr>
      <vt:lpstr>PowerPoint Sunusu</vt:lpstr>
      <vt:lpstr>PowerPoint Sunusu</vt:lpstr>
      <vt:lpstr>PowerPoint Sunusu</vt:lpstr>
      <vt:lpstr>TERÖRÜN  YAPISI  </vt:lpstr>
      <vt:lpstr>PowerPoint Sunusu</vt:lpstr>
      <vt:lpstr>PowerPoint Sunusu</vt:lpstr>
      <vt:lpstr>TERÖR SONRASI TEPKİLER</vt:lpstr>
      <vt:lpstr>PowerPoint Sunusu</vt:lpstr>
      <vt:lpstr>PowerPoint Sunusu</vt:lpstr>
      <vt:lpstr>PowerPoint Sunusu</vt:lpstr>
      <vt:lpstr>Terör Saldırılarının  Çocuklar ve Ergenler  Üzerindeki Etkileri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TERÖR SONRASI ÖĞRETMENLERİN ÖĞRENCİLERİNE DESTEK OLMA YOLLARI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GİRESUN İLİ SEL/HEYELAN SONRASI PSİKOSOSYAL DESTEK ÇALIŞMALARI KAPSAMINDA</dc:title>
  <dc:creator>sonay daymaz</dc:creator>
  <cp:lastModifiedBy>Cnplt</cp:lastModifiedBy>
  <cp:revision>290</cp:revision>
  <dcterms:created xsi:type="dcterms:W3CDTF">2020-09-06T06:37:07Z</dcterms:created>
  <dcterms:modified xsi:type="dcterms:W3CDTF">2022-10-05T07:41:18Z</dcterms:modified>
</cp:coreProperties>
</file>