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59" r:id="rId2"/>
    <p:sldId id="460" r:id="rId3"/>
    <p:sldId id="461" r:id="rId4"/>
    <p:sldId id="462" r:id="rId5"/>
    <p:sldId id="463" r:id="rId6"/>
    <p:sldId id="464" r:id="rId7"/>
    <p:sldId id="465" r:id="rId8"/>
    <p:sldId id="469" r:id="rId9"/>
    <p:sldId id="470" r:id="rId10"/>
    <p:sldId id="471" r:id="rId11"/>
    <p:sldId id="472" r:id="rId12"/>
    <p:sldId id="473" r:id="rId13"/>
    <p:sldId id="474" r:id="rId14"/>
    <p:sldId id="475" r:id="rId15"/>
    <p:sldId id="476" r:id="rId16"/>
    <p:sldId id="477" r:id="rId17"/>
    <p:sldId id="431" r:id="rId18"/>
    <p:sldId id="432" r:id="rId19"/>
    <p:sldId id="433" r:id="rId20"/>
    <p:sldId id="434" r:id="rId21"/>
    <p:sldId id="435" r:id="rId22"/>
    <p:sldId id="436" r:id="rId23"/>
    <p:sldId id="437" r:id="rId24"/>
    <p:sldId id="438" r:id="rId25"/>
    <p:sldId id="439" r:id="rId26"/>
    <p:sldId id="440" r:id="rId27"/>
    <p:sldId id="454" r:id="rId28"/>
    <p:sldId id="381" r:id="rId29"/>
    <p:sldId id="441" r:id="rId30"/>
    <p:sldId id="446" r:id="rId31"/>
    <p:sldId id="457" r:id="rId32"/>
    <p:sldId id="458" r:id="rId33"/>
    <p:sldId id="403" r:id="rId34"/>
    <p:sldId id="455" r:id="rId35"/>
    <p:sldId id="45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89698" autoAdjust="0"/>
  </p:normalViewPr>
  <p:slideViewPr>
    <p:cSldViewPr>
      <p:cViewPr varScale="1">
        <p:scale>
          <a:sx n="115" d="100"/>
          <a:sy n="115" d="100"/>
        </p:scale>
        <p:origin x="432"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D31CC-C062-49B9-88CE-0785BEEB4A8B}"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US"/>
        </a:p>
      </dgm:t>
    </dgm:pt>
    <dgm:pt modelId="{BF671E5B-F06C-431D-AD66-4C625E9AF47C}">
      <dgm:prSet phldrT="[Metin]" custT="1"/>
      <dgm:spPr/>
      <dgm:t>
        <a:bodyPr/>
        <a:lstStyle/>
        <a:p>
          <a:r>
            <a:rPr lang="tr-TR" sz="2400" b="1" dirty="0">
              <a:latin typeface="Raleway" panose="020B0503030101060003" pitchFamily="34" charset="0"/>
              <a:cs typeface="Times New Roman" panose="02020603050405020304" pitchFamily="18" charset="0"/>
            </a:rPr>
            <a:t>Birinci boyut algılanan olayları önemli ölçüde değiştirme yeteneği olarak tanımlanan kontrol boyutudur.</a:t>
          </a:r>
          <a:endParaRPr lang="en-US" sz="2400" b="1" dirty="0">
            <a:latin typeface="Raleway" panose="020B0503030101060003" pitchFamily="34" charset="0"/>
            <a:cs typeface="Times New Roman" panose="02020603050405020304" pitchFamily="18" charset="0"/>
          </a:endParaRPr>
        </a:p>
      </dgm:t>
    </dgm:pt>
    <dgm:pt modelId="{BC21019C-A9D5-4C52-B242-FCAA02395593}" type="par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D0BC220F-E8AE-4F99-8944-FF3881817AD3}" type="sib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1BCA0797-053B-42E3-95E9-2AA55A5D87C0}">
      <dgm:prSet phldrT="[Metin]" custT="1"/>
      <dgm:spPr/>
      <dgm:t>
        <a:bodyPr/>
        <a:lstStyle/>
        <a:p>
          <a:r>
            <a:rPr lang="tr-TR" sz="2400" b="1" dirty="0">
              <a:latin typeface="Raleway" panose="020B0503030101060003" pitchFamily="34" charset="0"/>
              <a:cs typeface="Times New Roman" panose="02020603050405020304" pitchFamily="18" charset="0"/>
            </a:rPr>
            <a:t>İkinci boyut bireyin olaya ilişkin </a:t>
          </a:r>
          <a:r>
            <a:rPr lang="tr-TR" sz="2400" b="1" dirty="0" err="1">
              <a:latin typeface="Raleway" panose="020B0503030101060003" pitchFamily="34" charset="0"/>
              <a:cs typeface="Times New Roman" panose="02020603050405020304" pitchFamily="18" charset="0"/>
            </a:rPr>
            <a:t>nedensel</a:t>
          </a:r>
          <a:r>
            <a:rPr lang="tr-TR" sz="2400" b="1" dirty="0">
              <a:latin typeface="Raleway" panose="020B0503030101060003" pitchFamily="34" charset="0"/>
              <a:cs typeface="Times New Roman" panose="02020603050405020304" pitchFamily="18" charset="0"/>
            </a:rPr>
            <a:t> atıflarıdır. Birey olumsuz ve beklenmedik bir olayın nedenini dış kaynaklara atfettiğinde, kişisel güç duygusu zayıflayabilir.</a:t>
          </a:r>
          <a:endParaRPr lang="en-US" sz="2400" b="1" dirty="0">
            <a:latin typeface="Raleway" panose="020B0503030101060003" pitchFamily="34" charset="0"/>
            <a:cs typeface="Times New Roman" panose="02020603050405020304" pitchFamily="18" charset="0"/>
          </a:endParaRPr>
        </a:p>
      </dgm:t>
    </dgm:pt>
    <dgm:pt modelId="{8E941A74-29AE-4BA5-B888-5352709F91D7}" type="par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D96FBDEE-2F3E-415D-A008-0F0A0F4B5243}" type="sib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40F709D5-6F13-4932-9B35-CE548E541855}">
      <dgm:prSet phldrT="[Metin]" custT="1"/>
      <dgm:spPr/>
      <dgm:t>
        <a:bodyPr/>
        <a:lstStyle/>
        <a:p>
          <a:r>
            <a:rPr lang="tr-TR" sz="2400" b="1" dirty="0">
              <a:latin typeface="Raleway" panose="020B0503030101060003" pitchFamily="34" charset="0"/>
              <a:cs typeface="Times New Roman" panose="02020603050405020304" pitchFamily="18" charset="0"/>
            </a:rPr>
            <a:t>Üçüncüsü insan ihmali, hatası veya doğal afetlerin tersine kasıtlı zarar verme girişimiyle insan eliyle gerçekleşen olumsuz olaylar daha çok strese neden olabilir.</a:t>
          </a:r>
          <a:endParaRPr lang="en-US" sz="2400" b="1" dirty="0">
            <a:latin typeface="Raleway" panose="020B0503030101060003" pitchFamily="34" charset="0"/>
            <a:cs typeface="Times New Roman" panose="02020603050405020304" pitchFamily="18" charset="0"/>
          </a:endParaRPr>
        </a:p>
      </dgm:t>
    </dgm:pt>
    <dgm:pt modelId="{25DB6EFF-D85B-4F86-A88D-47E7CE3A00D8}" type="par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D2A8DB4C-74FD-4026-886C-CD39C6E6C322}" type="sib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04A35CF6-B2D6-4E85-A2C8-137DCE9BDF84}" type="pres">
      <dgm:prSet presAssocID="{5FBD31CC-C062-49B9-88CE-0785BEEB4A8B}" presName="Name0" presStyleCnt="0">
        <dgm:presLayoutVars>
          <dgm:chMax val="7"/>
          <dgm:chPref val="7"/>
          <dgm:dir/>
        </dgm:presLayoutVars>
      </dgm:prSet>
      <dgm:spPr/>
      <dgm:t>
        <a:bodyPr/>
        <a:lstStyle/>
        <a:p>
          <a:endParaRPr lang="tr-TR"/>
        </a:p>
      </dgm:t>
    </dgm:pt>
    <dgm:pt modelId="{94815BB3-C332-4E48-80A8-66BC9C68C3EA}" type="pres">
      <dgm:prSet presAssocID="{5FBD31CC-C062-49B9-88CE-0785BEEB4A8B}" presName="Name1" presStyleCnt="0"/>
      <dgm:spPr/>
    </dgm:pt>
    <dgm:pt modelId="{4AC9591D-1510-4B04-9FDE-5BDBD5B260FA}" type="pres">
      <dgm:prSet presAssocID="{5FBD31CC-C062-49B9-88CE-0785BEEB4A8B}" presName="cycle" presStyleCnt="0"/>
      <dgm:spPr/>
    </dgm:pt>
    <dgm:pt modelId="{C08D3237-F6D2-4FB0-A4EB-C70714DACB0B}" type="pres">
      <dgm:prSet presAssocID="{5FBD31CC-C062-49B9-88CE-0785BEEB4A8B}" presName="srcNode" presStyleLbl="node1" presStyleIdx="0" presStyleCnt="3"/>
      <dgm:spPr/>
    </dgm:pt>
    <dgm:pt modelId="{1C960BF9-4546-478E-8DB1-A83AF31ABB19}" type="pres">
      <dgm:prSet presAssocID="{5FBD31CC-C062-49B9-88CE-0785BEEB4A8B}" presName="conn" presStyleLbl="parChTrans1D2" presStyleIdx="0" presStyleCnt="1"/>
      <dgm:spPr/>
      <dgm:t>
        <a:bodyPr/>
        <a:lstStyle/>
        <a:p>
          <a:endParaRPr lang="tr-TR"/>
        </a:p>
      </dgm:t>
    </dgm:pt>
    <dgm:pt modelId="{66A5873B-B573-4BBB-BF00-3203E0C296CC}" type="pres">
      <dgm:prSet presAssocID="{5FBD31CC-C062-49B9-88CE-0785BEEB4A8B}" presName="extraNode" presStyleLbl="node1" presStyleIdx="0" presStyleCnt="3"/>
      <dgm:spPr/>
    </dgm:pt>
    <dgm:pt modelId="{748213BC-E219-42BB-9915-C644E0EB305E}" type="pres">
      <dgm:prSet presAssocID="{5FBD31CC-C062-49B9-88CE-0785BEEB4A8B}" presName="dstNode" presStyleLbl="node1" presStyleIdx="0" presStyleCnt="3"/>
      <dgm:spPr/>
    </dgm:pt>
    <dgm:pt modelId="{30386A10-396D-49FA-8D05-11CAAB8B38AE}" type="pres">
      <dgm:prSet presAssocID="{BF671E5B-F06C-431D-AD66-4C625E9AF47C}" presName="text_1" presStyleLbl="node1" presStyleIdx="0" presStyleCnt="3" custScaleY="120992">
        <dgm:presLayoutVars>
          <dgm:bulletEnabled val="1"/>
        </dgm:presLayoutVars>
      </dgm:prSet>
      <dgm:spPr/>
      <dgm:t>
        <a:bodyPr/>
        <a:lstStyle/>
        <a:p>
          <a:endParaRPr lang="tr-TR"/>
        </a:p>
      </dgm:t>
    </dgm:pt>
    <dgm:pt modelId="{CBFEBFAA-7BE7-469C-974E-09204409660D}" type="pres">
      <dgm:prSet presAssocID="{BF671E5B-F06C-431D-AD66-4C625E9AF47C}" presName="accent_1" presStyleCnt="0"/>
      <dgm:spPr/>
    </dgm:pt>
    <dgm:pt modelId="{65023160-40F3-4CB9-BD63-5859AAD2F4C4}" type="pres">
      <dgm:prSet presAssocID="{BF671E5B-F06C-431D-AD66-4C625E9AF47C}" presName="accentRepeatNode" presStyleLbl="solidFgAcc1" presStyleIdx="0" presStyleCnt="3"/>
      <dgm:spPr/>
    </dgm:pt>
    <dgm:pt modelId="{AE3211DF-D00A-479F-99FF-C716AA675D57}" type="pres">
      <dgm:prSet presAssocID="{1BCA0797-053B-42E3-95E9-2AA55A5D87C0}" presName="text_2" presStyleLbl="node1" presStyleIdx="1" presStyleCnt="3" custScaleY="128614">
        <dgm:presLayoutVars>
          <dgm:bulletEnabled val="1"/>
        </dgm:presLayoutVars>
      </dgm:prSet>
      <dgm:spPr/>
      <dgm:t>
        <a:bodyPr/>
        <a:lstStyle/>
        <a:p>
          <a:endParaRPr lang="tr-TR"/>
        </a:p>
      </dgm:t>
    </dgm:pt>
    <dgm:pt modelId="{BBCD95EC-1022-4B37-914D-22E08791B9A5}" type="pres">
      <dgm:prSet presAssocID="{1BCA0797-053B-42E3-95E9-2AA55A5D87C0}" presName="accent_2" presStyleCnt="0"/>
      <dgm:spPr/>
    </dgm:pt>
    <dgm:pt modelId="{B2ECA6F9-CC4D-4BBA-B22D-6572047F8A51}" type="pres">
      <dgm:prSet presAssocID="{1BCA0797-053B-42E3-95E9-2AA55A5D87C0}" presName="accentRepeatNode" presStyleLbl="solidFgAcc1" presStyleIdx="1" presStyleCnt="3"/>
      <dgm:spPr/>
    </dgm:pt>
    <dgm:pt modelId="{7755DCA6-CC8C-49BC-AD05-E6836094FDCC}" type="pres">
      <dgm:prSet presAssocID="{40F709D5-6F13-4932-9B35-CE548E541855}" presName="text_3" presStyleLbl="node1" presStyleIdx="2" presStyleCnt="3" custScaleY="121616">
        <dgm:presLayoutVars>
          <dgm:bulletEnabled val="1"/>
        </dgm:presLayoutVars>
      </dgm:prSet>
      <dgm:spPr/>
      <dgm:t>
        <a:bodyPr/>
        <a:lstStyle/>
        <a:p>
          <a:endParaRPr lang="tr-TR"/>
        </a:p>
      </dgm:t>
    </dgm:pt>
    <dgm:pt modelId="{5CB8D0F0-1852-45C4-AC59-E78E1EAF5031}" type="pres">
      <dgm:prSet presAssocID="{40F709D5-6F13-4932-9B35-CE548E541855}" presName="accent_3" presStyleCnt="0"/>
      <dgm:spPr/>
    </dgm:pt>
    <dgm:pt modelId="{368211A1-CFF2-428A-9F39-A5B8FF25E50E}" type="pres">
      <dgm:prSet presAssocID="{40F709D5-6F13-4932-9B35-CE548E541855}" presName="accentRepeatNode" presStyleLbl="solidFgAcc1" presStyleIdx="2" presStyleCnt="3"/>
      <dgm:spPr/>
    </dgm:pt>
  </dgm:ptLst>
  <dgm:cxnLst>
    <dgm:cxn modelId="{8D8864E3-2E54-40C4-8C20-473A698FDEFD}" type="presOf" srcId="{40F709D5-6F13-4932-9B35-CE548E541855}" destId="{7755DCA6-CC8C-49BC-AD05-E6836094FDCC}" srcOrd="0" destOrd="0" presId="urn:microsoft.com/office/officeart/2008/layout/VerticalCurvedList"/>
    <dgm:cxn modelId="{1899C798-2DA5-4EC1-AD3C-26F5B0D732D6}" srcId="{5FBD31CC-C062-49B9-88CE-0785BEEB4A8B}" destId="{1BCA0797-053B-42E3-95E9-2AA55A5D87C0}" srcOrd="1" destOrd="0" parTransId="{8E941A74-29AE-4BA5-B888-5352709F91D7}" sibTransId="{D96FBDEE-2F3E-415D-A008-0F0A0F4B5243}"/>
    <dgm:cxn modelId="{A51E84DF-9629-42B1-9915-CF9439AC2342}" srcId="{5FBD31CC-C062-49B9-88CE-0785BEEB4A8B}" destId="{BF671E5B-F06C-431D-AD66-4C625E9AF47C}" srcOrd="0" destOrd="0" parTransId="{BC21019C-A9D5-4C52-B242-FCAA02395593}" sibTransId="{D0BC220F-E8AE-4F99-8944-FF3881817AD3}"/>
    <dgm:cxn modelId="{9618F3B2-75EA-4A28-B8DF-1D303ED80000}" type="presOf" srcId="{D0BC220F-E8AE-4F99-8944-FF3881817AD3}" destId="{1C960BF9-4546-478E-8DB1-A83AF31ABB19}" srcOrd="0" destOrd="0" presId="urn:microsoft.com/office/officeart/2008/layout/VerticalCurvedList"/>
    <dgm:cxn modelId="{85A6A968-7770-41D7-9735-136BCE11A2B4}" type="presOf" srcId="{5FBD31CC-C062-49B9-88CE-0785BEEB4A8B}" destId="{04A35CF6-B2D6-4E85-A2C8-137DCE9BDF84}" srcOrd="0" destOrd="0" presId="urn:microsoft.com/office/officeart/2008/layout/VerticalCurvedList"/>
    <dgm:cxn modelId="{FB86BAB6-5FAC-40D7-AD7A-768BF03A09F0}" srcId="{5FBD31CC-C062-49B9-88CE-0785BEEB4A8B}" destId="{40F709D5-6F13-4932-9B35-CE548E541855}" srcOrd="2" destOrd="0" parTransId="{25DB6EFF-D85B-4F86-A88D-47E7CE3A00D8}" sibTransId="{D2A8DB4C-74FD-4026-886C-CD39C6E6C322}"/>
    <dgm:cxn modelId="{4D44D768-8CEA-4BFC-94EB-4799DDFBF575}" type="presOf" srcId="{1BCA0797-053B-42E3-95E9-2AA55A5D87C0}" destId="{AE3211DF-D00A-479F-99FF-C716AA675D57}" srcOrd="0" destOrd="0" presId="urn:microsoft.com/office/officeart/2008/layout/VerticalCurvedList"/>
    <dgm:cxn modelId="{BA8D6B5C-45AC-4AC6-BE6F-CB92A8230E43}" type="presOf" srcId="{BF671E5B-F06C-431D-AD66-4C625E9AF47C}" destId="{30386A10-396D-49FA-8D05-11CAAB8B38AE}" srcOrd="0" destOrd="0" presId="urn:microsoft.com/office/officeart/2008/layout/VerticalCurvedList"/>
    <dgm:cxn modelId="{A4DFB599-B309-4821-8913-214CE3092768}" type="presParOf" srcId="{04A35CF6-B2D6-4E85-A2C8-137DCE9BDF84}" destId="{94815BB3-C332-4E48-80A8-66BC9C68C3EA}" srcOrd="0" destOrd="0" presId="urn:microsoft.com/office/officeart/2008/layout/VerticalCurvedList"/>
    <dgm:cxn modelId="{E7FB41B7-4F90-48F7-96E9-065CC8DA411A}" type="presParOf" srcId="{94815BB3-C332-4E48-80A8-66BC9C68C3EA}" destId="{4AC9591D-1510-4B04-9FDE-5BDBD5B260FA}" srcOrd="0" destOrd="0" presId="urn:microsoft.com/office/officeart/2008/layout/VerticalCurvedList"/>
    <dgm:cxn modelId="{2929ABD9-6BD7-47D3-AD5E-DFCB091E2D24}" type="presParOf" srcId="{4AC9591D-1510-4B04-9FDE-5BDBD5B260FA}" destId="{C08D3237-F6D2-4FB0-A4EB-C70714DACB0B}" srcOrd="0" destOrd="0" presId="urn:microsoft.com/office/officeart/2008/layout/VerticalCurvedList"/>
    <dgm:cxn modelId="{09A1DAF8-70CA-4990-96D6-1AEB457A4C58}" type="presParOf" srcId="{4AC9591D-1510-4B04-9FDE-5BDBD5B260FA}" destId="{1C960BF9-4546-478E-8DB1-A83AF31ABB19}" srcOrd="1" destOrd="0" presId="urn:microsoft.com/office/officeart/2008/layout/VerticalCurvedList"/>
    <dgm:cxn modelId="{454DE0F1-884C-4677-97BA-FD0EE18C78A2}" type="presParOf" srcId="{4AC9591D-1510-4B04-9FDE-5BDBD5B260FA}" destId="{66A5873B-B573-4BBB-BF00-3203E0C296CC}" srcOrd="2" destOrd="0" presId="urn:microsoft.com/office/officeart/2008/layout/VerticalCurvedList"/>
    <dgm:cxn modelId="{A397FCC2-DBE2-46FB-8519-C48577207DFB}" type="presParOf" srcId="{4AC9591D-1510-4B04-9FDE-5BDBD5B260FA}" destId="{748213BC-E219-42BB-9915-C644E0EB305E}" srcOrd="3" destOrd="0" presId="urn:microsoft.com/office/officeart/2008/layout/VerticalCurvedList"/>
    <dgm:cxn modelId="{EF1FCF2E-567B-4834-BD3B-A5B37FDF169C}" type="presParOf" srcId="{94815BB3-C332-4E48-80A8-66BC9C68C3EA}" destId="{30386A10-396D-49FA-8D05-11CAAB8B38AE}" srcOrd="1" destOrd="0" presId="urn:microsoft.com/office/officeart/2008/layout/VerticalCurvedList"/>
    <dgm:cxn modelId="{732CD529-5C35-4B15-AEEF-BAF761E40464}" type="presParOf" srcId="{94815BB3-C332-4E48-80A8-66BC9C68C3EA}" destId="{CBFEBFAA-7BE7-469C-974E-09204409660D}" srcOrd="2" destOrd="0" presId="urn:microsoft.com/office/officeart/2008/layout/VerticalCurvedList"/>
    <dgm:cxn modelId="{DC71476D-6262-48D1-8217-3BC3D0C815DA}" type="presParOf" srcId="{CBFEBFAA-7BE7-469C-974E-09204409660D}" destId="{65023160-40F3-4CB9-BD63-5859AAD2F4C4}" srcOrd="0" destOrd="0" presId="urn:microsoft.com/office/officeart/2008/layout/VerticalCurvedList"/>
    <dgm:cxn modelId="{57B09F5B-0B7B-4DE9-88B9-9E14811989C3}" type="presParOf" srcId="{94815BB3-C332-4E48-80A8-66BC9C68C3EA}" destId="{AE3211DF-D00A-479F-99FF-C716AA675D57}" srcOrd="3" destOrd="0" presId="urn:microsoft.com/office/officeart/2008/layout/VerticalCurvedList"/>
    <dgm:cxn modelId="{402EF346-7CE6-4A7A-B49C-A24AECF3834F}" type="presParOf" srcId="{94815BB3-C332-4E48-80A8-66BC9C68C3EA}" destId="{BBCD95EC-1022-4B37-914D-22E08791B9A5}" srcOrd="4" destOrd="0" presId="urn:microsoft.com/office/officeart/2008/layout/VerticalCurvedList"/>
    <dgm:cxn modelId="{CB8A01D8-B47C-45A8-8D61-CD5C0102D05D}" type="presParOf" srcId="{BBCD95EC-1022-4B37-914D-22E08791B9A5}" destId="{B2ECA6F9-CC4D-4BBA-B22D-6572047F8A51}" srcOrd="0" destOrd="0" presId="urn:microsoft.com/office/officeart/2008/layout/VerticalCurvedList"/>
    <dgm:cxn modelId="{CAEE7B56-757B-4CE2-9677-FAD3DEE660A6}" type="presParOf" srcId="{94815BB3-C332-4E48-80A8-66BC9C68C3EA}" destId="{7755DCA6-CC8C-49BC-AD05-E6836094FDCC}" srcOrd="5" destOrd="0" presId="urn:microsoft.com/office/officeart/2008/layout/VerticalCurvedList"/>
    <dgm:cxn modelId="{671A5F96-058B-48A3-B3E9-84084AB592D3}" type="presParOf" srcId="{94815BB3-C332-4E48-80A8-66BC9C68C3EA}" destId="{5CB8D0F0-1852-45C4-AC59-E78E1EAF5031}" srcOrd="6" destOrd="0" presId="urn:microsoft.com/office/officeart/2008/layout/VerticalCurvedList"/>
    <dgm:cxn modelId="{16BD4B16-3A49-47D9-A198-6E3944C801F3}" type="presParOf" srcId="{5CB8D0F0-1852-45C4-AC59-E78E1EAF5031}" destId="{368211A1-CFF2-428A-9F39-A5B8FF25E5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D31CC-C062-49B9-88CE-0785BEEB4A8B}"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BF671E5B-F06C-431D-AD66-4C625E9AF47C}">
      <dgm:prSet phldrT="[Metin]" custT="1"/>
      <dgm:spPr/>
      <dgm:t>
        <a:bodyPr/>
        <a:lstStyle/>
        <a:p>
          <a:r>
            <a:rPr lang="tr-TR" sz="2400" b="1" dirty="0">
              <a:latin typeface="Raleway" panose="020B0503030101060003" pitchFamily="34" charset="0"/>
              <a:cs typeface="Times New Roman" panose="02020603050405020304" pitchFamily="18" charset="0"/>
            </a:rPr>
            <a:t>Dördüncüsü bireyler </a:t>
          </a:r>
          <a:r>
            <a:rPr lang="tr-TR" sz="2400" b="1" dirty="0" smtClean="0">
              <a:latin typeface="Raleway" panose="020B0503030101060003" pitchFamily="34" charset="0"/>
              <a:cs typeface="Times New Roman" panose="02020603050405020304" pitchFamily="18" charset="0"/>
            </a:rPr>
            <a:t>terör saldırılarının </a:t>
          </a:r>
          <a:r>
            <a:rPr lang="tr-TR" sz="2400" b="1" dirty="0">
              <a:latin typeface="Raleway" panose="020B0503030101060003" pitchFamily="34" charset="0"/>
              <a:cs typeface="Times New Roman" panose="02020603050405020304" pitchFamily="18" charset="0"/>
            </a:rPr>
            <a:t>meydana gelebileceğine veya tekrarlanabileceğine inandığı sürece stres yaygın ve kalıcı </a:t>
          </a:r>
          <a:r>
            <a:rPr lang="tr-TR" sz="2400" b="1" dirty="0" smtClean="0">
              <a:latin typeface="Raleway" panose="020B0503030101060003" pitchFamily="34" charset="0"/>
              <a:cs typeface="Times New Roman" panose="02020603050405020304" pitchFamily="18" charset="0"/>
            </a:rPr>
            <a:t>olur.</a:t>
          </a:r>
          <a:endParaRPr lang="en-US" sz="2400" b="1" dirty="0">
            <a:latin typeface="Raleway" panose="020B0503030101060003" pitchFamily="34" charset="0"/>
            <a:cs typeface="Times New Roman" panose="02020603050405020304" pitchFamily="18" charset="0"/>
          </a:endParaRPr>
        </a:p>
      </dgm:t>
    </dgm:pt>
    <dgm:pt modelId="{BC21019C-A9D5-4C52-B242-FCAA02395593}" type="par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D0BC220F-E8AE-4F99-8944-FF3881817AD3}" type="sib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1BCA0797-053B-42E3-95E9-2AA55A5D87C0}">
      <dgm:prSet phldrT="[Metin]" custT="1"/>
      <dgm:spPr/>
      <dgm:t>
        <a:bodyPr/>
        <a:lstStyle/>
        <a:p>
          <a:r>
            <a:rPr lang="tr-TR" sz="2400" b="1" dirty="0">
              <a:latin typeface="Raleway" panose="020B0503030101060003" pitchFamily="34" charset="0"/>
              <a:cs typeface="Times New Roman" panose="02020603050405020304" pitchFamily="18" charset="0"/>
            </a:rPr>
            <a:t>Beşincisi </a:t>
          </a:r>
          <a:r>
            <a:rPr lang="tr-TR" sz="2400" b="1" dirty="0" smtClean="0">
              <a:latin typeface="Raleway" panose="020B0503030101060003" pitchFamily="34" charset="0"/>
              <a:cs typeface="Times New Roman" panose="02020603050405020304" pitchFamily="18" charset="0"/>
            </a:rPr>
            <a:t>terör saldırılarının geleceğine </a:t>
          </a:r>
          <a:r>
            <a:rPr lang="tr-TR" sz="2400" b="1" dirty="0">
              <a:latin typeface="Raleway" panose="020B0503030101060003" pitchFamily="34" charset="0"/>
              <a:cs typeface="Times New Roman" panose="02020603050405020304" pitchFamily="18" charset="0"/>
            </a:rPr>
            <a:t>ilişkin belirsizlikler ve olumsuz beklentiler bireylerin iyi oluş düzeylerini olumsuz </a:t>
          </a:r>
          <a:r>
            <a:rPr lang="tr-TR" sz="2400" b="1" dirty="0" smtClean="0">
              <a:latin typeface="Raleway" panose="020B0503030101060003" pitchFamily="34" charset="0"/>
              <a:cs typeface="Times New Roman" panose="02020603050405020304" pitchFamily="18" charset="0"/>
            </a:rPr>
            <a:t>etkiler.</a:t>
          </a:r>
          <a:endParaRPr lang="en-US" sz="2400" b="1" dirty="0">
            <a:latin typeface="Raleway" panose="020B0503030101060003" pitchFamily="34" charset="0"/>
            <a:cs typeface="Times New Roman" panose="02020603050405020304" pitchFamily="18" charset="0"/>
          </a:endParaRPr>
        </a:p>
      </dgm:t>
    </dgm:pt>
    <dgm:pt modelId="{8E941A74-29AE-4BA5-B888-5352709F91D7}" type="par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D96FBDEE-2F3E-415D-A008-0F0A0F4B5243}" type="sib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40F709D5-6F13-4932-9B35-CE548E541855}">
      <dgm:prSet phldrT="[Metin]" custT="1"/>
      <dgm:spPr/>
      <dgm:t>
        <a:bodyPr/>
        <a:lstStyle/>
        <a:p>
          <a:r>
            <a:rPr lang="tr-TR" sz="2400" b="1" dirty="0">
              <a:latin typeface="Raleway" panose="020B0503030101060003" pitchFamily="34" charset="0"/>
              <a:cs typeface="Times New Roman" panose="02020603050405020304" pitchFamily="18" charset="0"/>
            </a:rPr>
            <a:t>Altıncısı ise tahmin edilebilirlik durumudur. Başka bir deyişle </a:t>
          </a:r>
          <a:r>
            <a:rPr lang="tr-TR" sz="2400" b="1" dirty="0" smtClean="0">
              <a:latin typeface="Raleway" panose="020B0503030101060003" pitchFamily="34" charset="0"/>
              <a:cs typeface="Times New Roman" panose="02020603050405020304" pitchFamily="18" charset="0"/>
            </a:rPr>
            <a:t>terör saldırıları diğer </a:t>
          </a:r>
          <a:r>
            <a:rPr lang="tr-TR" sz="2400" b="1" dirty="0">
              <a:latin typeface="Raleway" panose="020B0503030101060003" pitchFamily="34" charset="0"/>
              <a:cs typeface="Times New Roman" panose="02020603050405020304" pitchFamily="18" charset="0"/>
            </a:rPr>
            <a:t>felaketlere göre daha öngörülemezdir ve insanlar bu konuda nasıl önlem alacaklarını da bilememektedir. </a:t>
          </a:r>
          <a:endParaRPr lang="en-US" sz="2400" b="1" dirty="0">
            <a:latin typeface="Raleway" panose="020B0503030101060003" pitchFamily="34" charset="0"/>
            <a:cs typeface="Times New Roman" panose="02020603050405020304" pitchFamily="18" charset="0"/>
          </a:endParaRPr>
        </a:p>
      </dgm:t>
    </dgm:pt>
    <dgm:pt modelId="{25DB6EFF-D85B-4F86-A88D-47E7CE3A00D8}" type="par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D2A8DB4C-74FD-4026-886C-CD39C6E6C322}" type="sib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04A35CF6-B2D6-4E85-A2C8-137DCE9BDF84}" type="pres">
      <dgm:prSet presAssocID="{5FBD31CC-C062-49B9-88CE-0785BEEB4A8B}" presName="Name0" presStyleCnt="0">
        <dgm:presLayoutVars>
          <dgm:chMax val="7"/>
          <dgm:chPref val="7"/>
          <dgm:dir/>
        </dgm:presLayoutVars>
      </dgm:prSet>
      <dgm:spPr/>
      <dgm:t>
        <a:bodyPr/>
        <a:lstStyle/>
        <a:p>
          <a:endParaRPr lang="tr-TR"/>
        </a:p>
      </dgm:t>
    </dgm:pt>
    <dgm:pt modelId="{94815BB3-C332-4E48-80A8-66BC9C68C3EA}" type="pres">
      <dgm:prSet presAssocID="{5FBD31CC-C062-49B9-88CE-0785BEEB4A8B}" presName="Name1" presStyleCnt="0"/>
      <dgm:spPr/>
    </dgm:pt>
    <dgm:pt modelId="{4AC9591D-1510-4B04-9FDE-5BDBD5B260FA}" type="pres">
      <dgm:prSet presAssocID="{5FBD31CC-C062-49B9-88CE-0785BEEB4A8B}" presName="cycle" presStyleCnt="0"/>
      <dgm:spPr/>
    </dgm:pt>
    <dgm:pt modelId="{C08D3237-F6D2-4FB0-A4EB-C70714DACB0B}" type="pres">
      <dgm:prSet presAssocID="{5FBD31CC-C062-49B9-88CE-0785BEEB4A8B}" presName="srcNode" presStyleLbl="node1" presStyleIdx="0" presStyleCnt="3"/>
      <dgm:spPr/>
    </dgm:pt>
    <dgm:pt modelId="{1C960BF9-4546-478E-8DB1-A83AF31ABB19}" type="pres">
      <dgm:prSet presAssocID="{5FBD31CC-C062-49B9-88CE-0785BEEB4A8B}" presName="conn" presStyleLbl="parChTrans1D2" presStyleIdx="0" presStyleCnt="1"/>
      <dgm:spPr/>
      <dgm:t>
        <a:bodyPr/>
        <a:lstStyle/>
        <a:p>
          <a:endParaRPr lang="tr-TR"/>
        </a:p>
      </dgm:t>
    </dgm:pt>
    <dgm:pt modelId="{66A5873B-B573-4BBB-BF00-3203E0C296CC}" type="pres">
      <dgm:prSet presAssocID="{5FBD31CC-C062-49B9-88CE-0785BEEB4A8B}" presName="extraNode" presStyleLbl="node1" presStyleIdx="0" presStyleCnt="3"/>
      <dgm:spPr/>
    </dgm:pt>
    <dgm:pt modelId="{748213BC-E219-42BB-9915-C644E0EB305E}" type="pres">
      <dgm:prSet presAssocID="{5FBD31CC-C062-49B9-88CE-0785BEEB4A8B}" presName="dstNode" presStyleLbl="node1" presStyleIdx="0" presStyleCnt="3"/>
      <dgm:spPr/>
    </dgm:pt>
    <dgm:pt modelId="{30386A10-396D-49FA-8D05-11CAAB8B38AE}" type="pres">
      <dgm:prSet presAssocID="{BF671E5B-F06C-431D-AD66-4C625E9AF47C}" presName="text_1" presStyleLbl="node1" presStyleIdx="0" presStyleCnt="3" custScaleY="131198">
        <dgm:presLayoutVars>
          <dgm:bulletEnabled val="1"/>
        </dgm:presLayoutVars>
      </dgm:prSet>
      <dgm:spPr/>
      <dgm:t>
        <a:bodyPr/>
        <a:lstStyle/>
        <a:p>
          <a:endParaRPr lang="tr-TR"/>
        </a:p>
      </dgm:t>
    </dgm:pt>
    <dgm:pt modelId="{CBFEBFAA-7BE7-469C-974E-09204409660D}" type="pres">
      <dgm:prSet presAssocID="{BF671E5B-F06C-431D-AD66-4C625E9AF47C}" presName="accent_1" presStyleCnt="0"/>
      <dgm:spPr/>
    </dgm:pt>
    <dgm:pt modelId="{65023160-40F3-4CB9-BD63-5859AAD2F4C4}" type="pres">
      <dgm:prSet presAssocID="{BF671E5B-F06C-431D-AD66-4C625E9AF47C}" presName="accentRepeatNode" presStyleLbl="solidFgAcc1" presStyleIdx="0" presStyleCnt="3"/>
      <dgm:spPr/>
    </dgm:pt>
    <dgm:pt modelId="{AE3211DF-D00A-479F-99FF-C716AA675D57}" type="pres">
      <dgm:prSet presAssocID="{1BCA0797-053B-42E3-95E9-2AA55A5D87C0}" presName="text_2" presStyleLbl="node1" presStyleIdx="1" presStyleCnt="3" custScaleY="129928">
        <dgm:presLayoutVars>
          <dgm:bulletEnabled val="1"/>
        </dgm:presLayoutVars>
      </dgm:prSet>
      <dgm:spPr/>
      <dgm:t>
        <a:bodyPr/>
        <a:lstStyle/>
        <a:p>
          <a:endParaRPr lang="tr-TR"/>
        </a:p>
      </dgm:t>
    </dgm:pt>
    <dgm:pt modelId="{BBCD95EC-1022-4B37-914D-22E08791B9A5}" type="pres">
      <dgm:prSet presAssocID="{1BCA0797-053B-42E3-95E9-2AA55A5D87C0}" presName="accent_2" presStyleCnt="0"/>
      <dgm:spPr/>
    </dgm:pt>
    <dgm:pt modelId="{B2ECA6F9-CC4D-4BBA-B22D-6572047F8A51}" type="pres">
      <dgm:prSet presAssocID="{1BCA0797-053B-42E3-95E9-2AA55A5D87C0}" presName="accentRepeatNode" presStyleLbl="solidFgAcc1" presStyleIdx="1" presStyleCnt="3"/>
      <dgm:spPr/>
    </dgm:pt>
    <dgm:pt modelId="{7755DCA6-CC8C-49BC-AD05-E6836094FDCC}" type="pres">
      <dgm:prSet presAssocID="{40F709D5-6F13-4932-9B35-CE548E541855}" presName="text_3" presStyleLbl="node1" presStyleIdx="2" presStyleCnt="3" custScaleY="128658">
        <dgm:presLayoutVars>
          <dgm:bulletEnabled val="1"/>
        </dgm:presLayoutVars>
      </dgm:prSet>
      <dgm:spPr/>
      <dgm:t>
        <a:bodyPr/>
        <a:lstStyle/>
        <a:p>
          <a:endParaRPr lang="tr-TR"/>
        </a:p>
      </dgm:t>
    </dgm:pt>
    <dgm:pt modelId="{5CB8D0F0-1852-45C4-AC59-E78E1EAF5031}" type="pres">
      <dgm:prSet presAssocID="{40F709D5-6F13-4932-9B35-CE548E541855}" presName="accent_3" presStyleCnt="0"/>
      <dgm:spPr/>
    </dgm:pt>
    <dgm:pt modelId="{368211A1-CFF2-428A-9F39-A5B8FF25E50E}" type="pres">
      <dgm:prSet presAssocID="{40F709D5-6F13-4932-9B35-CE548E541855}" presName="accentRepeatNode" presStyleLbl="solidFgAcc1" presStyleIdx="2" presStyleCnt="3"/>
      <dgm:spPr/>
    </dgm:pt>
  </dgm:ptLst>
  <dgm:cxnLst>
    <dgm:cxn modelId="{8D8864E3-2E54-40C4-8C20-473A698FDEFD}" type="presOf" srcId="{40F709D5-6F13-4932-9B35-CE548E541855}" destId="{7755DCA6-CC8C-49BC-AD05-E6836094FDCC}" srcOrd="0" destOrd="0" presId="urn:microsoft.com/office/officeart/2008/layout/VerticalCurvedList"/>
    <dgm:cxn modelId="{1899C798-2DA5-4EC1-AD3C-26F5B0D732D6}" srcId="{5FBD31CC-C062-49B9-88CE-0785BEEB4A8B}" destId="{1BCA0797-053B-42E3-95E9-2AA55A5D87C0}" srcOrd="1" destOrd="0" parTransId="{8E941A74-29AE-4BA5-B888-5352709F91D7}" sibTransId="{D96FBDEE-2F3E-415D-A008-0F0A0F4B5243}"/>
    <dgm:cxn modelId="{A51E84DF-9629-42B1-9915-CF9439AC2342}" srcId="{5FBD31CC-C062-49B9-88CE-0785BEEB4A8B}" destId="{BF671E5B-F06C-431D-AD66-4C625E9AF47C}" srcOrd="0" destOrd="0" parTransId="{BC21019C-A9D5-4C52-B242-FCAA02395593}" sibTransId="{D0BC220F-E8AE-4F99-8944-FF3881817AD3}"/>
    <dgm:cxn modelId="{9618F3B2-75EA-4A28-B8DF-1D303ED80000}" type="presOf" srcId="{D0BC220F-E8AE-4F99-8944-FF3881817AD3}" destId="{1C960BF9-4546-478E-8DB1-A83AF31ABB19}" srcOrd="0" destOrd="0" presId="urn:microsoft.com/office/officeart/2008/layout/VerticalCurvedList"/>
    <dgm:cxn modelId="{85A6A968-7770-41D7-9735-136BCE11A2B4}" type="presOf" srcId="{5FBD31CC-C062-49B9-88CE-0785BEEB4A8B}" destId="{04A35CF6-B2D6-4E85-A2C8-137DCE9BDF84}" srcOrd="0" destOrd="0" presId="urn:microsoft.com/office/officeart/2008/layout/VerticalCurvedList"/>
    <dgm:cxn modelId="{FB86BAB6-5FAC-40D7-AD7A-768BF03A09F0}" srcId="{5FBD31CC-C062-49B9-88CE-0785BEEB4A8B}" destId="{40F709D5-6F13-4932-9B35-CE548E541855}" srcOrd="2" destOrd="0" parTransId="{25DB6EFF-D85B-4F86-A88D-47E7CE3A00D8}" sibTransId="{D2A8DB4C-74FD-4026-886C-CD39C6E6C322}"/>
    <dgm:cxn modelId="{4D44D768-8CEA-4BFC-94EB-4799DDFBF575}" type="presOf" srcId="{1BCA0797-053B-42E3-95E9-2AA55A5D87C0}" destId="{AE3211DF-D00A-479F-99FF-C716AA675D57}" srcOrd="0" destOrd="0" presId="urn:microsoft.com/office/officeart/2008/layout/VerticalCurvedList"/>
    <dgm:cxn modelId="{BA8D6B5C-45AC-4AC6-BE6F-CB92A8230E43}" type="presOf" srcId="{BF671E5B-F06C-431D-AD66-4C625E9AF47C}" destId="{30386A10-396D-49FA-8D05-11CAAB8B38AE}" srcOrd="0" destOrd="0" presId="urn:microsoft.com/office/officeart/2008/layout/VerticalCurvedList"/>
    <dgm:cxn modelId="{A4DFB599-B309-4821-8913-214CE3092768}" type="presParOf" srcId="{04A35CF6-B2D6-4E85-A2C8-137DCE9BDF84}" destId="{94815BB3-C332-4E48-80A8-66BC9C68C3EA}" srcOrd="0" destOrd="0" presId="urn:microsoft.com/office/officeart/2008/layout/VerticalCurvedList"/>
    <dgm:cxn modelId="{E7FB41B7-4F90-48F7-96E9-065CC8DA411A}" type="presParOf" srcId="{94815BB3-C332-4E48-80A8-66BC9C68C3EA}" destId="{4AC9591D-1510-4B04-9FDE-5BDBD5B260FA}" srcOrd="0" destOrd="0" presId="urn:microsoft.com/office/officeart/2008/layout/VerticalCurvedList"/>
    <dgm:cxn modelId="{2929ABD9-6BD7-47D3-AD5E-DFCB091E2D24}" type="presParOf" srcId="{4AC9591D-1510-4B04-9FDE-5BDBD5B260FA}" destId="{C08D3237-F6D2-4FB0-A4EB-C70714DACB0B}" srcOrd="0" destOrd="0" presId="urn:microsoft.com/office/officeart/2008/layout/VerticalCurvedList"/>
    <dgm:cxn modelId="{09A1DAF8-70CA-4990-96D6-1AEB457A4C58}" type="presParOf" srcId="{4AC9591D-1510-4B04-9FDE-5BDBD5B260FA}" destId="{1C960BF9-4546-478E-8DB1-A83AF31ABB19}" srcOrd="1" destOrd="0" presId="urn:microsoft.com/office/officeart/2008/layout/VerticalCurvedList"/>
    <dgm:cxn modelId="{454DE0F1-884C-4677-97BA-FD0EE18C78A2}" type="presParOf" srcId="{4AC9591D-1510-4B04-9FDE-5BDBD5B260FA}" destId="{66A5873B-B573-4BBB-BF00-3203E0C296CC}" srcOrd="2" destOrd="0" presId="urn:microsoft.com/office/officeart/2008/layout/VerticalCurvedList"/>
    <dgm:cxn modelId="{A397FCC2-DBE2-46FB-8519-C48577207DFB}" type="presParOf" srcId="{4AC9591D-1510-4B04-9FDE-5BDBD5B260FA}" destId="{748213BC-E219-42BB-9915-C644E0EB305E}" srcOrd="3" destOrd="0" presId="urn:microsoft.com/office/officeart/2008/layout/VerticalCurvedList"/>
    <dgm:cxn modelId="{EF1FCF2E-567B-4834-BD3B-A5B37FDF169C}" type="presParOf" srcId="{94815BB3-C332-4E48-80A8-66BC9C68C3EA}" destId="{30386A10-396D-49FA-8D05-11CAAB8B38AE}" srcOrd="1" destOrd="0" presId="urn:microsoft.com/office/officeart/2008/layout/VerticalCurvedList"/>
    <dgm:cxn modelId="{732CD529-5C35-4B15-AEEF-BAF761E40464}" type="presParOf" srcId="{94815BB3-C332-4E48-80A8-66BC9C68C3EA}" destId="{CBFEBFAA-7BE7-469C-974E-09204409660D}" srcOrd="2" destOrd="0" presId="urn:microsoft.com/office/officeart/2008/layout/VerticalCurvedList"/>
    <dgm:cxn modelId="{DC71476D-6262-48D1-8217-3BC3D0C815DA}" type="presParOf" srcId="{CBFEBFAA-7BE7-469C-974E-09204409660D}" destId="{65023160-40F3-4CB9-BD63-5859AAD2F4C4}" srcOrd="0" destOrd="0" presId="urn:microsoft.com/office/officeart/2008/layout/VerticalCurvedList"/>
    <dgm:cxn modelId="{57B09F5B-0B7B-4DE9-88B9-9E14811989C3}" type="presParOf" srcId="{94815BB3-C332-4E48-80A8-66BC9C68C3EA}" destId="{AE3211DF-D00A-479F-99FF-C716AA675D57}" srcOrd="3" destOrd="0" presId="urn:microsoft.com/office/officeart/2008/layout/VerticalCurvedList"/>
    <dgm:cxn modelId="{402EF346-7CE6-4A7A-B49C-A24AECF3834F}" type="presParOf" srcId="{94815BB3-C332-4E48-80A8-66BC9C68C3EA}" destId="{BBCD95EC-1022-4B37-914D-22E08791B9A5}" srcOrd="4" destOrd="0" presId="urn:microsoft.com/office/officeart/2008/layout/VerticalCurvedList"/>
    <dgm:cxn modelId="{CB8A01D8-B47C-45A8-8D61-CD5C0102D05D}" type="presParOf" srcId="{BBCD95EC-1022-4B37-914D-22E08791B9A5}" destId="{B2ECA6F9-CC4D-4BBA-B22D-6572047F8A51}" srcOrd="0" destOrd="0" presId="urn:microsoft.com/office/officeart/2008/layout/VerticalCurvedList"/>
    <dgm:cxn modelId="{CAEE7B56-757B-4CE2-9677-FAD3DEE660A6}" type="presParOf" srcId="{94815BB3-C332-4E48-80A8-66BC9C68C3EA}" destId="{7755DCA6-CC8C-49BC-AD05-E6836094FDCC}" srcOrd="5" destOrd="0" presId="urn:microsoft.com/office/officeart/2008/layout/VerticalCurvedList"/>
    <dgm:cxn modelId="{671A5F96-058B-48A3-B3E9-84084AB592D3}" type="presParOf" srcId="{94815BB3-C332-4E48-80A8-66BC9C68C3EA}" destId="{5CB8D0F0-1852-45C4-AC59-E78E1EAF5031}" srcOrd="6" destOrd="0" presId="urn:microsoft.com/office/officeart/2008/layout/VerticalCurvedList"/>
    <dgm:cxn modelId="{16BD4B16-3A49-47D9-A198-6E3944C801F3}" type="presParOf" srcId="{5CB8D0F0-1852-45C4-AC59-E78E1EAF5031}" destId="{368211A1-CFF2-428A-9F39-A5B8FF25E5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71ADA-3615-4053-8793-C5ACA55B53A3}" type="doc">
      <dgm:prSet loTypeId="urn:microsoft.com/office/officeart/2005/8/layout/target1" loCatId="relationship" qsTypeId="urn:microsoft.com/office/officeart/2005/8/quickstyle/3d1" qsCatId="3D" csTypeId="urn:microsoft.com/office/officeart/2005/8/colors/colorful4" csCatId="colorful" phldr="1"/>
      <dgm:spPr/>
      <dgm:t>
        <a:bodyPr/>
        <a:lstStyle/>
        <a:p>
          <a:endParaRPr lang="en-US"/>
        </a:p>
      </dgm:t>
    </dgm:pt>
    <dgm:pt modelId="{B42B1384-B391-404D-8812-FBFB8DD7B80A}">
      <dgm:prSet>
        <dgm:style>
          <a:lnRef idx="2">
            <a:schemeClr val="dk1"/>
          </a:lnRef>
          <a:fillRef idx="1">
            <a:schemeClr val="lt1"/>
          </a:fillRef>
          <a:effectRef idx="0">
            <a:schemeClr val="dk1"/>
          </a:effectRef>
          <a:fontRef idx="minor">
            <a:schemeClr val="dk1"/>
          </a:fontRef>
        </dgm:style>
      </dgm:prSet>
      <dgm:spPr/>
      <dgm:t>
        <a:bodyPr/>
        <a:lstStyle/>
        <a:p>
          <a:endParaRPr lang="en-US" sz="1700" b="0" dirty="0"/>
        </a:p>
      </dgm:t>
    </dgm:pt>
    <dgm:pt modelId="{FCC30FF3-181A-42D6-9763-799A4BD10404}" type="parTrans" cxnId="{DBB90A59-4F2D-482D-9877-96C689FF7AFD}">
      <dgm:prSet/>
      <dgm:spPr/>
      <dgm:t>
        <a:bodyPr/>
        <a:lstStyle/>
        <a:p>
          <a:endParaRPr lang="en-US"/>
        </a:p>
      </dgm:t>
    </dgm:pt>
    <dgm:pt modelId="{ED591848-E191-440F-A144-31279E660920}" type="sibTrans" cxnId="{DBB90A59-4F2D-482D-9877-96C689FF7AFD}">
      <dgm:prSet/>
      <dgm:spPr/>
      <dgm:t>
        <a:bodyPr/>
        <a:lstStyle/>
        <a:p>
          <a:endParaRPr lang="en-US"/>
        </a:p>
      </dgm:t>
    </dgm:pt>
    <dgm:pt modelId="{4E995DF6-77E9-4E46-AC14-9D69DC27DFDB}">
      <dgm:prSet custT="1">
        <dgm:style>
          <a:lnRef idx="2">
            <a:schemeClr val="dk1"/>
          </a:lnRef>
          <a:fillRef idx="1">
            <a:schemeClr val="lt1"/>
          </a:fillRef>
          <a:effectRef idx="0">
            <a:schemeClr val="dk1"/>
          </a:effectRef>
          <a:fontRef idx="minor">
            <a:schemeClr val="dk1"/>
          </a:fontRef>
        </dgm:style>
      </dgm:prSet>
      <dgm:spPr/>
      <dgm:t>
        <a:bodyPr/>
        <a:lstStyle/>
        <a:p>
          <a:r>
            <a:rPr lang="tr-TR" sz="1800" b="0" i="0" dirty="0">
              <a:latin typeface="Raleway SemiBold" panose="020B0503030101060003" pitchFamily="34" charset="0"/>
              <a:cs typeface="Times New Roman" panose="02020603050405020304" pitchFamily="18" charset="0"/>
            </a:rPr>
            <a:t>Uyku sorunları </a:t>
          </a:r>
          <a:r>
            <a:rPr lang="tr-TR" sz="1800" b="0" i="0" dirty="0" smtClean="0">
              <a:latin typeface="Raleway SemiBold" panose="020B0503030101060003" pitchFamily="34" charset="0"/>
              <a:cs typeface="Times New Roman" panose="02020603050405020304" pitchFamily="18" charset="0"/>
            </a:rPr>
            <a:t>(uykuya </a:t>
          </a:r>
          <a:r>
            <a:rPr lang="tr-TR" sz="1800" b="0" i="0" dirty="0">
              <a:latin typeface="Raleway SemiBold" panose="020B0503030101060003" pitchFamily="34" charset="0"/>
              <a:cs typeface="Times New Roman" panose="02020603050405020304" pitchFamily="18" charset="0"/>
            </a:rPr>
            <a:t>dalmada güçlük, </a:t>
          </a:r>
          <a:r>
            <a:rPr lang="tr-TR" sz="1800" b="0" i="0" dirty="0" smtClean="0">
              <a:latin typeface="Raleway SemiBold" panose="020B0503030101060003" pitchFamily="34" charset="0"/>
              <a:cs typeface="Times New Roman" panose="02020603050405020304" pitchFamily="18" charset="0"/>
            </a:rPr>
            <a:t>kâbuslar </a:t>
          </a:r>
          <a:r>
            <a:rPr lang="tr-TR" sz="1800" b="0" i="0" dirty="0">
              <a:latin typeface="Raleway SemiBold" panose="020B0503030101060003" pitchFamily="34" charset="0"/>
              <a:cs typeface="Times New Roman" panose="02020603050405020304" pitchFamily="18" charset="0"/>
            </a:rPr>
            <a:t>görme, uyanmak istememe, uyku düzenin bozulması</a:t>
          </a:r>
          <a:r>
            <a:rPr lang="tr-TR" sz="1800" b="0" i="0" dirty="0" smtClean="0">
              <a:latin typeface="Raleway SemiBold" panose="020B0503030101060003" pitchFamily="34" charset="0"/>
              <a:cs typeface="Times New Roman" panose="02020603050405020304" pitchFamily="18" charset="0"/>
            </a:rPr>
            <a:t>)</a:t>
          </a:r>
          <a:endParaRPr lang="en-US" sz="1800" b="0" i="0" dirty="0">
            <a:latin typeface="Raleway SemiBold" panose="020B0503030101060003" pitchFamily="34" charset="0"/>
            <a:cs typeface="Times New Roman" panose="02020603050405020304" pitchFamily="18" charset="0"/>
          </a:endParaRPr>
        </a:p>
      </dgm:t>
    </dgm:pt>
    <dgm:pt modelId="{262C4392-5CA5-4D21-B629-D33F396A052E}" type="parTrans" cxnId="{FC20B583-31C5-4B5C-B357-701F2562CE3A}">
      <dgm:prSet/>
      <dgm:spPr/>
      <dgm:t>
        <a:bodyPr/>
        <a:lstStyle/>
        <a:p>
          <a:endParaRPr lang="en-US"/>
        </a:p>
      </dgm:t>
    </dgm:pt>
    <dgm:pt modelId="{1B1A2138-5C8C-4E6B-95BE-E4D41C69346D}" type="sibTrans" cxnId="{FC20B583-31C5-4B5C-B357-701F2562CE3A}">
      <dgm:prSet/>
      <dgm:spPr/>
      <dgm:t>
        <a:bodyPr/>
        <a:lstStyle/>
        <a:p>
          <a:endParaRPr lang="en-US"/>
        </a:p>
      </dgm:t>
    </dgm:pt>
    <dgm:pt modelId="{3670BCB2-77BC-46BE-83FD-0AB479E0435A}">
      <dgm:prSet custT="1">
        <dgm:style>
          <a:lnRef idx="2">
            <a:schemeClr val="dk1"/>
          </a:lnRef>
          <a:fillRef idx="1">
            <a:schemeClr val="lt1"/>
          </a:fillRef>
          <a:effectRef idx="0">
            <a:schemeClr val="dk1"/>
          </a:effectRef>
          <a:fontRef idx="minor">
            <a:schemeClr val="dk1"/>
          </a:fontRef>
        </dgm:style>
      </dgm:prSet>
      <dgm:spPr/>
      <dgm:t>
        <a:bodyPr/>
        <a:lstStyle/>
        <a:p>
          <a:r>
            <a:rPr lang="tr-TR" sz="1800" b="0" i="0" dirty="0">
              <a:latin typeface="Raleway SemiBold" panose="020B0503030101060003" pitchFamily="34" charset="0"/>
              <a:cs typeface="Times New Roman" panose="02020603050405020304" pitchFamily="18" charset="0"/>
            </a:rPr>
            <a:t>Öfke, endişe, suçluluk, korku </a:t>
          </a:r>
          <a:r>
            <a:rPr lang="tr-TR" sz="1800" b="0" i="0" dirty="0" smtClean="0">
              <a:latin typeface="Raleway SemiBold" panose="020B0503030101060003" pitchFamily="34" charset="0"/>
              <a:cs typeface="Times New Roman" panose="02020603050405020304" pitchFamily="18" charset="0"/>
            </a:rPr>
            <a:t>hissetme</a:t>
          </a:r>
          <a:endParaRPr lang="en-US" sz="1800" b="0" i="0" dirty="0">
            <a:latin typeface="Raleway SemiBold" panose="020B0503030101060003" pitchFamily="34" charset="0"/>
            <a:cs typeface="Times New Roman" panose="02020603050405020304" pitchFamily="18" charset="0"/>
          </a:endParaRPr>
        </a:p>
      </dgm:t>
    </dgm:pt>
    <dgm:pt modelId="{459F0138-6297-406D-BBB7-39E8922E76CC}" type="parTrans" cxnId="{6FFEF6B4-AB44-4535-A861-5F07FF1CC56A}">
      <dgm:prSet/>
      <dgm:spPr/>
      <dgm:t>
        <a:bodyPr/>
        <a:lstStyle/>
        <a:p>
          <a:endParaRPr lang="en-US"/>
        </a:p>
      </dgm:t>
    </dgm:pt>
    <dgm:pt modelId="{9B3DA0E0-2CB2-43CF-A22B-63AEEE081DFC}" type="sibTrans" cxnId="{6FFEF6B4-AB44-4535-A861-5F07FF1CC56A}">
      <dgm:prSet/>
      <dgm:spPr/>
      <dgm:t>
        <a:bodyPr/>
        <a:lstStyle/>
        <a:p>
          <a:endParaRPr lang="en-US"/>
        </a:p>
      </dgm:t>
    </dgm:pt>
    <dgm:pt modelId="{7345BDB0-C597-4269-BD0B-5A2F1AB3E1EB}">
      <dgm:prSet custT="1">
        <dgm:style>
          <a:lnRef idx="2">
            <a:schemeClr val="dk1"/>
          </a:lnRef>
          <a:fillRef idx="1">
            <a:schemeClr val="lt1"/>
          </a:fillRef>
          <a:effectRef idx="0">
            <a:schemeClr val="dk1"/>
          </a:effectRef>
          <a:fontRef idx="minor">
            <a:schemeClr val="dk1"/>
          </a:fontRef>
        </dgm:style>
      </dgm:prSet>
      <dgm:spPr/>
      <dgm:t>
        <a:bodyPr/>
        <a:lstStyle/>
        <a:p>
          <a:r>
            <a:rPr lang="tr-TR" sz="1800" b="0" i="0" dirty="0">
              <a:latin typeface="Raleway SemiBold" panose="020B0503030101060003" pitchFamily="34" charset="0"/>
              <a:cs typeface="Times New Roman" panose="02020603050405020304" pitchFamily="18" charset="0"/>
            </a:rPr>
            <a:t>Ayrılma </a:t>
          </a:r>
          <a:r>
            <a:rPr lang="tr-TR" sz="1800" b="0" i="0" dirty="0" smtClean="0">
              <a:latin typeface="Raleway SemiBold" panose="020B0503030101060003" pitchFamily="34" charset="0"/>
              <a:cs typeface="Times New Roman" panose="02020603050405020304" pitchFamily="18" charset="0"/>
            </a:rPr>
            <a:t>kaygıları</a:t>
          </a:r>
          <a:endParaRPr lang="en-US" sz="1800" b="0" i="0" dirty="0">
            <a:latin typeface="Raleway SemiBold" panose="020B0503030101060003" pitchFamily="34" charset="0"/>
            <a:cs typeface="Times New Roman" panose="02020603050405020304" pitchFamily="18" charset="0"/>
          </a:endParaRPr>
        </a:p>
      </dgm:t>
    </dgm:pt>
    <dgm:pt modelId="{7CEB2B9B-6DC6-47D1-816D-F70020321F6C}" type="parTrans" cxnId="{B6E3F810-9F75-432E-B179-6BF7AEC8044B}">
      <dgm:prSet/>
      <dgm:spPr/>
      <dgm:t>
        <a:bodyPr/>
        <a:lstStyle/>
        <a:p>
          <a:endParaRPr lang="en-US"/>
        </a:p>
      </dgm:t>
    </dgm:pt>
    <dgm:pt modelId="{37115FE2-E0ED-4F1A-9521-10D893F3746E}" type="sibTrans" cxnId="{B6E3F810-9F75-432E-B179-6BF7AEC8044B}">
      <dgm:prSet/>
      <dgm:spPr/>
      <dgm:t>
        <a:bodyPr/>
        <a:lstStyle/>
        <a:p>
          <a:endParaRPr lang="en-US"/>
        </a:p>
      </dgm:t>
    </dgm:pt>
    <dgm:pt modelId="{D9149433-2030-4187-869D-F7D985665DCE}">
      <dgm:prSet custT="1">
        <dgm:style>
          <a:lnRef idx="2">
            <a:schemeClr val="dk1"/>
          </a:lnRef>
          <a:fillRef idx="1">
            <a:schemeClr val="lt1"/>
          </a:fillRef>
          <a:effectRef idx="0">
            <a:schemeClr val="dk1"/>
          </a:effectRef>
          <a:fontRef idx="minor">
            <a:schemeClr val="dk1"/>
          </a:fontRef>
        </dgm:style>
      </dgm:prSet>
      <dgm:spPr/>
      <dgm:t>
        <a:bodyPr/>
        <a:lstStyle/>
        <a:p>
          <a:r>
            <a:rPr lang="tr-TR" sz="1800" b="0" i="0" dirty="0">
              <a:latin typeface="Raleway SemiBold" panose="020B0503030101060003" pitchFamily="34" charset="0"/>
              <a:cs typeface="Times New Roman" panose="02020603050405020304" pitchFamily="18" charset="0"/>
            </a:rPr>
            <a:t>Tekrarlayan </a:t>
          </a:r>
          <a:r>
            <a:rPr lang="tr-TR" sz="1800" b="0" i="0" dirty="0" smtClean="0">
              <a:latin typeface="Raleway SemiBold" panose="020B0503030101060003" pitchFamily="34" charset="0"/>
              <a:cs typeface="Times New Roman" panose="02020603050405020304" pitchFamily="18" charset="0"/>
            </a:rPr>
            <a:t>oyunlar</a:t>
          </a:r>
          <a:endParaRPr lang="en-US" sz="1800" b="0" i="0" dirty="0">
            <a:latin typeface="Raleway SemiBold" panose="020B0503030101060003" pitchFamily="34" charset="0"/>
            <a:cs typeface="Times New Roman" panose="02020603050405020304" pitchFamily="18" charset="0"/>
          </a:endParaRPr>
        </a:p>
      </dgm:t>
    </dgm:pt>
    <dgm:pt modelId="{7058F032-0BCF-4401-8E06-61FFCEC92661}" type="parTrans" cxnId="{7E6D169A-639B-4D59-8F31-F4A23FE9B5A0}">
      <dgm:prSet/>
      <dgm:spPr/>
      <dgm:t>
        <a:bodyPr/>
        <a:lstStyle/>
        <a:p>
          <a:endParaRPr lang="en-US"/>
        </a:p>
      </dgm:t>
    </dgm:pt>
    <dgm:pt modelId="{57E1292E-5257-4996-B552-8D58ECA996D3}" type="sibTrans" cxnId="{7E6D169A-639B-4D59-8F31-F4A23FE9B5A0}">
      <dgm:prSet/>
      <dgm:spPr/>
      <dgm:t>
        <a:bodyPr/>
        <a:lstStyle/>
        <a:p>
          <a:endParaRPr lang="en-US"/>
        </a:p>
      </dgm:t>
    </dgm:pt>
    <dgm:pt modelId="{367B6ABE-1946-4645-92C9-81EA436517EB}">
      <dgm:prSet custT="1">
        <dgm:style>
          <a:lnRef idx="2">
            <a:schemeClr val="dk1"/>
          </a:lnRef>
          <a:fillRef idx="1">
            <a:schemeClr val="lt1"/>
          </a:fillRef>
          <a:effectRef idx="0">
            <a:schemeClr val="dk1"/>
          </a:effectRef>
          <a:fontRef idx="minor">
            <a:schemeClr val="dk1"/>
          </a:fontRef>
        </dgm:style>
      </dgm:prSet>
      <dgm:spPr/>
      <dgm:t>
        <a:bodyPr/>
        <a:lstStyle/>
        <a:p>
          <a:r>
            <a:rPr lang="tr-TR" sz="1800" b="0" i="0" dirty="0">
              <a:latin typeface="Raleway SemiBold" panose="020B0503030101060003" pitchFamily="34" charset="0"/>
              <a:cs typeface="Times New Roman" panose="02020603050405020304" pitchFamily="18" charset="0"/>
            </a:rPr>
            <a:t>Oyun oynamama ve/veya oyun oynama isteğinde </a:t>
          </a:r>
          <a:r>
            <a:rPr lang="tr-TR" sz="1800" b="0" i="0" dirty="0" smtClean="0">
              <a:latin typeface="Raleway SemiBold" panose="020B0503030101060003" pitchFamily="34" charset="0"/>
              <a:cs typeface="Times New Roman" panose="02020603050405020304" pitchFamily="18" charset="0"/>
            </a:rPr>
            <a:t>azalma</a:t>
          </a:r>
          <a:endParaRPr lang="en-US" sz="1800" b="0" i="0" dirty="0">
            <a:latin typeface="Raleway SemiBold" panose="020B0503030101060003" pitchFamily="34" charset="0"/>
            <a:cs typeface="Times New Roman" panose="02020603050405020304" pitchFamily="18" charset="0"/>
          </a:endParaRPr>
        </a:p>
      </dgm:t>
    </dgm:pt>
    <dgm:pt modelId="{A7A4A7E4-D56E-4487-8829-A25406405B1F}" type="parTrans" cxnId="{C36DC7BC-A982-4257-B114-918A6B1174DC}">
      <dgm:prSet/>
      <dgm:spPr/>
      <dgm:t>
        <a:bodyPr/>
        <a:lstStyle/>
        <a:p>
          <a:endParaRPr lang="en-US"/>
        </a:p>
      </dgm:t>
    </dgm:pt>
    <dgm:pt modelId="{22E625B0-8CEC-44F2-863F-233261E15852}" type="sibTrans" cxnId="{C36DC7BC-A982-4257-B114-918A6B1174DC}">
      <dgm:prSet/>
      <dgm:spPr/>
      <dgm:t>
        <a:bodyPr/>
        <a:lstStyle/>
        <a:p>
          <a:endParaRPr lang="en-US"/>
        </a:p>
      </dgm:t>
    </dgm:pt>
    <dgm:pt modelId="{8FA7D2FA-1BA1-420F-BB11-7965268F888E}">
      <dgm:prSet custT="1">
        <dgm:style>
          <a:lnRef idx="2">
            <a:schemeClr val="dk1"/>
          </a:lnRef>
          <a:fillRef idx="1">
            <a:schemeClr val="lt1"/>
          </a:fillRef>
          <a:effectRef idx="0">
            <a:schemeClr val="dk1"/>
          </a:effectRef>
          <a:fontRef idx="minor">
            <a:schemeClr val="dk1"/>
          </a:fontRef>
        </dgm:style>
      </dgm:prSet>
      <dgm:spPr/>
      <dgm:t>
        <a:bodyPr/>
        <a:lstStyle/>
        <a:p>
          <a:r>
            <a:rPr lang="tr-TR" sz="1800" b="0" i="0" dirty="0">
              <a:latin typeface="Raleway SemiBold" panose="020B0503030101060003" pitchFamily="34" charset="0"/>
              <a:cs typeface="Times New Roman" panose="02020603050405020304" pitchFamily="18" charset="0"/>
            </a:rPr>
            <a:t>Sürekli terör yaşantısıyla ilgili sorular </a:t>
          </a:r>
          <a:r>
            <a:rPr lang="tr-TR" sz="1800" b="0" i="0" dirty="0" smtClean="0">
              <a:latin typeface="Raleway SemiBold" panose="020B0503030101060003" pitchFamily="34" charset="0"/>
              <a:cs typeface="Times New Roman" panose="02020603050405020304" pitchFamily="18" charset="0"/>
            </a:rPr>
            <a:t>sorma</a:t>
          </a:r>
          <a:endParaRPr lang="en-US" sz="1800" b="0" i="0" dirty="0">
            <a:latin typeface="Raleway SemiBold" panose="020B0503030101060003" pitchFamily="34" charset="0"/>
            <a:cs typeface="Times New Roman" panose="02020603050405020304" pitchFamily="18" charset="0"/>
          </a:endParaRPr>
        </a:p>
      </dgm:t>
    </dgm:pt>
    <dgm:pt modelId="{926745CE-5ABB-4A9E-AC70-57BFB79CAB1B}" type="parTrans" cxnId="{47002F7A-9B25-4ABB-812C-87498BAC84F0}">
      <dgm:prSet/>
      <dgm:spPr/>
      <dgm:t>
        <a:bodyPr/>
        <a:lstStyle/>
        <a:p>
          <a:endParaRPr lang="en-US"/>
        </a:p>
      </dgm:t>
    </dgm:pt>
    <dgm:pt modelId="{37C846C5-130D-438B-BCA2-EFE9F19F45B3}" type="sibTrans" cxnId="{47002F7A-9B25-4ABB-812C-87498BAC84F0}">
      <dgm:prSet/>
      <dgm:spPr/>
      <dgm:t>
        <a:bodyPr/>
        <a:lstStyle/>
        <a:p>
          <a:endParaRPr lang="en-US"/>
        </a:p>
      </dgm:t>
    </dgm:pt>
    <dgm:pt modelId="{CC41E306-75EB-4661-A5CB-F30AEAAE17E4}" type="pres">
      <dgm:prSet presAssocID="{90971ADA-3615-4053-8793-C5ACA55B53A3}" presName="composite" presStyleCnt="0">
        <dgm:presLayoutVars>
          <dgm:chMax val="5"/>
          <dgm:dir/>
          <dgm:resizeHandles val="exact"/>
        </dgm:presLayoutVars>
      </dgm:prSet>
      <dgm:spPr/>
      <dgm:t>
        <a:bodyPr/>
        <a:lstStyle/>
        <a:p>
          <a:endParaRPr lang="tr-TR"/>
        </a:p>
      </dgm:t>
    </dgm:pt>
    <dgm:pt modelId="{60F58962-8E4D-49BA-8CAE-4E18D076DBDD}" type="pres">
      <dgm:prSet presAssocID="{B42B1384-B391-404D-8812-FBFB8DD7B80A}" presName="circle1" presStyleLbl="lnNode1" presStyleIdx="0" presStyleCnt="1" custLinFactNeighborX="-2733" custLinFactNeighborY="2229"/>
      <dgm:spPr/>
    </dgm:pt>
    <dgm:pt modelId="{7E65CCA9-8757-4DCD-BEAB-07B953F3B796}" type="pres">
      <dgm:prSet presAssocID="{B42B1384-B391-404D-8812-FBFB8DD7B80A}" presName="text1" presStyleLbl="revTx" presStyleIdx="0" presStyleCnt="1" custScaleX="250423" custScaleY="152872" custLinFactNeighborX="88160" custLinFactNeighborY="9899">
        <dgm:presLayoutVars>
          <dgm:bulletEnabled val="1"/>
        </dgm:presLayoutVars>
      </dgm:prSet>
      <dgm:spPr/>
      <dgm:t>
        <a:bodyPr/>
        <a:lstStyle/>
        <a:p>
          <a:endParaRPr lang="tr-TR"/>
        </a:p>
      </dgm:t>
    </dgm:pt>
    <dgm:pt modelId="{B9C0C494-B7CA-46E1-9F9B-9161574A9133}" type="pres">
      <dgm:prSet presAssocID="{B42B1384-B391-404D-8812-FBFB8DD7B80A}" presName="line1" presStyleLbl="callout" presStyleIdx="0" presStyleCnt="2"/>
      <dgm:spPr/>
    </dgm:pt>
    <dgm:pt modelId="{195EA5DB-59B7-49ED-8DA5-432031441E7C}" type="pres">
      <dgm:prSet presAssocID="{B42B1384-B391-404D-8812-FBFB8DD7B80A}" presName="d1" presStyleLbl="callout" presStyleIdx="1" presStyleCnt="2"/>
      <dgm:spPr/>
    </dgm:pt>
  </dgm:ptLst>
  <dgm:cxnLst>
    <dgm:cxn modelId="{E811C3C9-A381-49C5-AE2E-D885336E6952}" type="presOf" srcId="{D9149433-2030-4187-869D-F7D985665DCE}" destId="{7E65CCA9-8757-4DCD-BEAB-07B953F3B796}" srcOrd="0" destOrd="4" presId="urn:microsoft.com/office/officeart/2005/8/layout/target1"/>
    <dgm:cxn modelId="{666DF915-0527-47FF-A6E8-9F2EF56AE130}" type="presOf" srcId="{4E995DF6-77E9-4E46-AC14-9D69DC27DFDB}" destId="{7E65CCA9-8757-4DCD-BEAB-07B953F3B796}" srcOrd="0" destOrd="1" presId="urn:microsoft.com/office/officeart/2005/8/layout/target1"/>
    <dgm:cxn modelId="{DBB90A59-4F2D-482D-9877-96C689FF7AFD}" srcId="{90971ADA-3615-4053-8793-C5ACA55B53A3}" destId="{B42B1384-B391-404D-8812-FBFB8DD7B80A}" srcOrd="0" destOrd="0" parTransId="{FCC30FF3-181A-42D6-9763-799A4BD10404}" sibTransId="{ED591848-E191-440F-A144-31279E660920}"/>
    <dgm:cxn modelId="{B6E3F810-9F75-432E-B179-6BF7AEC8044B}" srcId="{B42B1384-B391-404D-8812-FBFB8DD7B80A}" destId="{7345BDB0-C597-4269-BD0B-5A2F1AB3E1EB}" srcOrd="2" destOrd="0" parTransId="{7CEB2B9B-6DC6-47D1-816D-F70020321F6C}" sibTransId="{37115FE2-E0ED-4F1A-9521-10D893F3746E}"/>
    <dgm:cxn modelId="{7E6D169A-639B-4D59-8F31-F4A23FE9B5A0}" srcId="{B42B1384-B391-404D-8812-FBFB8DD7B80A}" destId="{D9149433-2030-4187-869D-F7D985665DCE}" srcOrd="3" destOrd="0" parTransId="{7058F032-0BCF-4401-8E06-61FFCEC92661}" sibTransId="{57E1292E-5257-4996-B552-8D58ECA996D3}"/>
    <dgm:cxn modelId="{9ED246BC-50CE-4707-AC14-FAD6063032C8}" type="presOf" srcId="{B42B1384-B391-404D-8812-FBFB8DD7B80A}" destId="{7E65CCA9-8757-4DCD-BEAB-07B953F3B796}" srcOrd="0" destOrd="0" presId="urn:microsoft.com/office/officeart/2005/8/layout/target1"/>
    <dgm:cxn modelId="{47002F7A-9B25-4ABB-812C-87498BAC84F0}" srcId="{B42B1384-B391-404D-8812-FBFB8DD7B80A}" destId="{8FA7D2FA-1BA1-420F-BB11-7965268F888E}" srcOrd="5" destOrd="0" parTransId="{926745CE-5ABB-4A9E-AC70-57BFB79CAB1B}" sibTransId="{37C846C5-130D-438B-BCA2-EFE9F19F45B3}"/>
    <dgm:cxn modelId="{BBDE19CC-E909-49B5-B664-861B86E7040F}" type="presOf" srcId="{90971ADA-3615-4053-8793-C5ACA55B53A3}" destId="{CC41E306-75EB-4661-A5CB-F30AEAAE17E4}" srcOrd="0" destOrd="0" presId="urn:microsoft.com/office/officeart/2005/8/layout/target1"/>
    <dgm:cxn modelId="{49A7CB5A-FE91-4216-BB4B-C2B5B765BC44}" type="presOf" srcId="{3670BCB2-77BC-46BE-83FD-0AB479E0435A}" destId="{7E65CCA9-8757-4DCD-BEAB-07B953F3B796}" srcOrd="0" destOrd="2" presId="urn:microsoft.com/office/officeart/2005/8/layout/target1"/>
    <dgm:cxn modelId="{7C801E34-4998-47C4-B05C-D907ADFA17FD}" type="presOf" srcId="{8FA7D2FA-1BA1-420F-BB11-7965268F888E}" destId="{7E65CCA9-8757-4DCD-BEAB-07B953F3B796}" srcOrd="0" destOrd="6" presId="urn:microsoft.com/office/officeart/2005/8/layout/target1"/>
    <dgm:cxn modelId="{6FFEF6B4-AB44-4535-A861-5F07FF1CC56A}" srcId="{B42B1384-B391-404D-8812-FBFB8DD7B80A}" destId="{3670BCB2-77BC-46BE-83FD-0AB479E0435A}" srcOrd="1" destOrd="0" parTransId="{459F0138-6297-406D-BBB7-39E8922E76CC}" sibTransId="{9B3DA0E0-2CB2-43CF-A22B-63AEEE081DFC}"/>
    <dgm:cxn modelId="{FC20B583-31C5-4B5C-B357-701F2562CE3A}" srcId="{B42B1384-B391-404D-8812-FBFB8DD7B80A}" destId="{4E995DF6-77E9-4E46-AC14-9D69DC27DFDB}" srcOrd="0" destOrd="0" parTransId="{262C4392-5CA5-4D21-B629-D33F396A052E}" sibTransId="{1B1A2138-5C8C-4E6B-95BE-E4D41C69346D}"/>
    <dgm:cxn modelId="{C0537DF0-BAA8-4296-BDDE-482731BCCB65}" type="presOf" srcId="{7345BDB0-C597-4269-BD0B-5A2F1AB3E1EB}" destId="{7E65CCA9-8757-4DCD-BEAB-07B953F3B796}" srcOrd="0" destOrd="3" presId="urn:microsoft.com/office/officeart/2005/8/layout/target1"/>
    <dgm:cxn modelId="{6F36AE45-2CA6-45F3-977D-46FC4EF5F1D9}" type="presOf" srcId="{367B6ABE-1946-4645-92C9-81EA436517EB}" destId="{7E65CCA9-8757-4DCD-BEAB-07B953F3B796}" srcOrd="0" destOrd="5" presId="urn:microsoft.com/office/officeart/2005/8/layout/target1"/>
    <dgm:cxn modelId="{C36DC7BC-A982-4257-B114-918A6B1174DC}" srcId="{B42B1384-B391-404D-8812-FBFB8DD7B80A}" destId="{367B6ABE-1946-4645-92C9-81EA436517EB}" srcOrd="4" destOrd="0" parTransId="{A7A4A7E4-D56E-4487-8829-A25406405B1F}" sibTransId="{22E625B0-8CEC-44F2-863F-233261E15852}"/>
    <dgm:cxn modelId="{3D0C3954-874B-428A-BDB2-A8B7B0300768}" type="presParOf" srcId="{CC41E306-75EB-4661-A5CB-F30AEAAE17E4}" destId="{60F58962-8E4D-49BA-8CAE-4E18D076DBDD}" srcOrd="0" destOrd="0" presId="urn:microsoft.com/office/officeart/2005/8/layout/target1"/>
    <dgm:cxn modelId="{F7CD5A09-7ED7-4607-9A76-1E757C18545E}" type="presParOf" srcId="{CC41E306-75EB-4661-A5CB-F30AEAAE17E4}" destId="{7E65CCA9-8757-4DCD-BEAB-07B953F3B796}" srcOrd="1" destOrd="0" presId="urn:microsoft.com/office/officeart/2005/8/layout/target1"/>
    <dgm:cxn modelId="{0ACFFA40-2DB1-4661-8982-2BDCC0025318}" type="presParOf" srcId="{CC41E306-75EB-4661-A5CB-F30AEAAE17E4}" destId="{B9C0C494-B7CA-46E1-9F9B-9161574A9133}" srcOrd="2" destOrd="0" presId="urn:microsoft.com/office/officeart/2005/8/layout/target1"/>
    <dgm:cxn modelId="{C167DA77-9CCD-4FDA-9A1A-DCAC3BD514A7}" type="presParOf" srcId="{CC41E306-75EB-4661-A5CB-F30AEAAE17E4}" destId="{195EA5DB-59B7-49ED-8DA5-432031441E7C}" srcOrd="3"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2A390F-E941-4776-BF42-4AEB4486E3A3}"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8C11B799-8C96-4CF6-8692-3DF5246F06DA}">
      <dgm:prSet custT="1"/>
      <dgm:spPr/>
      <dgm:t>
        <a:bodyPr/>
        <a:lstStyle/>
        <a:p>
          <a:r>
            <a:rPr lang="tr-TR" sz="1800" dirty="0">
              <a:latin typeface="Raleway" panose="020B0503030101060003" pitchFamily="34" charset="0"/>
              <a:cs typeface="Times New Roman" panose="02020603050405020304" pitchFamily="18" charset="0"/>
            </a:rPr>
            <a:t>Gerileme Davranışları (yatak ıslatma, parmak emme, bebek konuşması vb.) </a:t>
          </a:r>
          <a:endParaRPr lang="en-US" sz="1800" dirty="0">
            <a:latin typeface="Raleway" panose="020B0503030101060003" pitchFamily="34" charset="0"/>
            <a:cs typeface="Times New Roman" panose="02020603050405020304" pitchFamily="18" charset="0"/>
          </a:endParaRPr>
        </a:p>
      </dgm:t>
    </dgm:pt>
    <dgm:pt modelId="{20595D3F-F2E4-41F3-BE94-219CA2C09189}" type="parTrans" cxnId="{1D274785-F86A-4DEE-B785-945B68AC9DFB}">
      <dgm:prSet/>
      <dgm:spPr/>
      <dgm:t>
        <a:bodyPr/>
        <a:lstStyle/>
        <a:p>
          <a:endParaRPr lang="en-US" sz="1800">
            <a:latin typeface="Times New Roman" panose="02020603050405020304" pitchFamily="18" charset="0"/>
            <a:cs typeface="Times New Roman" panose="02020603050405020304" pitchFamily="18" charset="0"/>
          </a:endParaRPr>
        </a:p>
      </dgm:t>
    </dgm:pt>
    <dgm:pt modelId="{040FA074-9A2F-47FE-AA9B-C2DEB6D0DC0A}" type="sibTrans" cxnId="{1D274785-F86A-4DEE-B785-945B68AC9DFB}">
      <dgm:prSet/>
      <dgm:spPr/>
      <dgm:t>
        <a:bodyPr/>
        <a:lstStyle/>
        <a:p>
          <a:endParaRPr lang="en-US" sz="1800">
            <a:latin typeface="Times New Roman" panose="02020603050405020304" pitchFamily="18" charset="0"/>
            <a:cs typeface="Times New Roman" panose="02020603050405020304" pitchFamily="18" charset="0"/>
          </a:endParaRPr>
        </a:p>
      </dgm:t>
    </dgm:pt>
    <dgm:pt modelId="{5FCAE24E-14AF-447D-87F4-AC0EC3DA63BB}">
      <dgm:prSet custT="1"/>
      <dgm:spPr/>
      <dgm:t>
        <a:bodyPr/>
        <a:lstStyle/>
        <a:p>
          <a:r>
            <a:rPr lang="tr-TR" sz="1800">
              <a:latin typeface="Raleway" panose="020B0503030101060003" pitchFamily="34" charset="0"/>
              <a:cs typeface="Times New Roman" panose="02020603050405020304" pitchFamily="18" charset="0"/>
            </a:rPr>
            <a:t>İştahsızlık </a:t>
          </a:r>
          <a:endParaRPr lang="en-US" sz="1800">
            <a:latin typeface="Raleway" panose="020B0503030101060003" pitchFamily="34" charset="0"/>
            <a:cs typeface="Times New Roman" panose="02020603050405020304" pitchFamily="18" charset="0"/>
          </a:endParaRPr>
        </a:p>
      </dgm:t>
    </dgm:pt>
    <dgm:pt modelId="{CBD1E0B6-358C-4D47-A4AC-3187ABB7940E}" type="parTrans" cxnId="{B687A293-7AD8-4652-B3EA-8F0528F628AC}">
      <dgm:prSet/>
      <dgm:spPr/>
      <dgm:t>
        <a:bodyPr/>
        <a:lstStyle/>
        <a:p>
          <a:endParaRPr lang="en-US" sz="1800">
            <a:latin typeface="Times New Roman" panose="02020603050405020304" pitchFamily="18" charset="0"/>
            <a:cs typeface="Times New Roman" panose="02020603050405020304" pitchFamily="18" charset="0"/>
          </a:endParaRPr>
        </a:p>
      </dgm:t>
    </dgm:pt>
    <dgm:pt modelId="{43325FC6-C3D3-4BF7-A18F-B7CAD157E9D3}" type="sibTrans" cxnId="{B687A293-7AD8-4652-B3EA-8F0528F628AC}">
      <dgm:prSet/>
      <dgm:spPr/>
      <dgm:t>
        <a:bodyPr/>
        <a:lstStyle/>
        <a:p>
          <a:endParaRPr lang="en-US" sz="1800">
            <a:latin typeface="Times New Roman" panose="02020603050405020304" pitchFamily="18" charset="0"/>
            <a:cs typeface="Times New Roman" panose="02020603050405020304" pitchFamily="18" charset="0"/>
          </a:endParaRPr>
        </a:p>
      </dgm:t>
    </dgm:pt>
    <dgm:pt modelId="{E9D9384A-1244-415D-A9BD-824CB16882CB}">
      <dgm:prSet custT="1"/>
      <dgm:spPr/>
      <dgm:t>
        <a:bodyPr/>
        <a:lstStyle/>
        <a:p>
          <a:r>
            <a:rPr lang="tr-TR" sz="1800" dirty="0">
              <a:latin typeface="Raleway" panose="020B0503030101060003" pitchFamily="34" charset="0"/>
              <a:cs typeface="Times New Roman" panose="02020603050405020304" pitchFamily="18" charset="0"/>
            </a:rPr>
            <a:t>Fiziksel </a:t>
          </a:r>
          <a:r>
            <a:rPr lang="tr-TR" sz="1800" dirty="0" smtClean="0">
              <a:latin typeface="Raleway" panose="020B0503030101060003" pitchFamily="34" charset="0"/>
              <a:cs typeface="Times New Roman" panose="02020603050405020304" pitchFamily="18" charset="0"/>
            </a:rPr>
            <a:t>Şikâyetler (baş</a:t>
          </a:r>
          <a:r>
            <a:rPr lang="tr-TR" sz="1800" dirty="0">
              <a:latin typeface="Raleway" panose="020B0503030101060003" pitchFamily="34" charset="0"/>
              <a:cs typeface="Times New Roman" panose="02020603050405020304" pitchFamily="18" charset="0"/>
            </a:rPr>
            <a:t>, karın ağrılar vb.)</a:t>
          </a:r>
          <a:endParaRPr lang="en-US" sz="1800" dirty="0">
            <a:latin typeface="Raleway" panose="020B0503030101060003" pitchFamily="34" charset="0"/>
            <a:cs typeface="Times New Roman" panose="02020603050405020304" pitchFamily="18" charset="0"/>
          </a:endParaRPr>
        </a:p>
      </dgm:t>
    </dgm:pt>
    <dgm:pt modelId="{46A1938D-8679-422E-A6BF-CBD1B9CF003D}" type="parTrans" cxnId="{E7FE6F1B-0A7F-496E-9BEB-FCFAD10D7FB8}">
      <dgm:prSet/>
      <dgm:spPr/>
      <dgm:t>
        <a:bodyPr/>
        <a:lstStyle/>
        <a:p>
          <a:endParaRPr lang="en-US" sz="1800">
            <a:latin typeface="Times New Roman" panose="02020603050405020304" pitchFamily="18" charset="0"/>
            <a:cs typeface="Times New Roman" panose="02020603050405020304" pitchFamily="18" charset="0"/>
          </a:endParaRPr>
        </a:p>
      </dgm:t>
    </dgm:pt>
    <dgm:pt modelId="{6B603A66-C8F7-49B9-BA6F-698048ACAFB8}" type="sibTrans" cxnId="{E7FE6F1B-0A7F-496E-9BEB-FCFAD10D7FB8}">
      <dgm:prSet/>
      <dgm:spPr/>
      <dgm:t>
        <a:bodyPr/>
        <a:lstStyle/>
        <a:p>
          <a:endParaRPr lang="en-US" sz="1800">
            <a:latin typeface="Times New Roman" panose="02020603050405020304" pitchFamily="18" charset="0"/>
            <a:cs typeface="Times New Roman" panose="02020603050405020304" pitchFamily="18" charset="0"/>
          </a:endParaRPr>
        </a:p>
      </dgm:t>
    </dgm:pt>
    <dgm:pt modelId="{13353E6F-D074-4A2D-BC5D-32D372B2338F}">
      <dgm:prSet custT="1"/>
      <dgm:spPr/>
      <dgm:t>
        <a:bodyPr/>
        <a:lstStyle/>
        <a:p>
          <a:r>
            <a:rPr lang="tr-TR" sz="1800" dirty="0">
              <a:latin typeface="Raleway" panose="020B0503030101060003" pitchFamily="34" charset="0"/>
              <a:cs typeface="Times New Roman" panose="02020603050405020304" pitchFamily="18" charset="0"/>
            </a:rPr>
            <a:t>Konsantre Olamama </a:t>
          </a:r>
          <a:endParaRPr lang="en-US" sz="1800" dirty="0">
            <a:latin typeface="Raleway" panose="020B0503030101060003" pitchFamily="34" charset="0"/>
            <a:cs typeface="Times New Roman" panose="02020603050405020304" pitchFamily="18" charset="0"/>
          </a:endParaRPr>
        </a:p>
      </dgm:t>
    </dgm:pt>
    <dgm:pt modelId="{11B70D50-8F0D-4E27-A67F-FA04CDE54FEA}" type="parTrans" cxnId="{B18B8DF1-B7A5-4D2E-8458-DAC1B5D6FE29}">
      <dgm:prSet/>
      <dgm:spPr/>
      <dgm:t>
        <a:bodyPr/>
        <a:lstStyle/>
        <a:p>
          <a:endParaRPr lang="en-US" sz="1800">
            <a:latin typeface="Times New Roman" panose="02020603050405020304" pitchFamily="18" charset="0"/>
            <a:cs typeface="Times New Roman" panose="02020603050405020304" pitchFamily="18" charset="0"/>
          </a:endParaRPr>
        </a:p>
      </dgm:t>
    </dgm:pt>
    <dgm:pt modelId="{C1BBD6BB-F997-4CDF-81EA-383A64E75B36}" type="sibTrans" cxnId="{B18B8DF1-B7A5-4D2E-8458-DAC1B5D6FE29}">
      <dgm:prSet/>
      <dgm:spPr/>
      <dgm:t>
        <a:bodyPr/>
        <a:lstStyle/>
        <a:p>
          <a:endParaRPr lang="en-US" sz="1800">
            <a:latin typeface="Times New Roman" panose="02020603050405020304" pitchFamily="18" charset="0"/>
            <a:cs typeface="Times New Roman" panose="02020603050405020304" pitchFamily="18" charset="0"/>
          </a:endParaRPr>
        </a:p>
      </dgm:t>
    </dgm:pt>
    <dgm:pt modelId="{2D71FAC6-02F4-4E47-BF32-D361486AB2EE}">
      <dgm:prSet custT="1"/>
      <dgm:spPr/>
      <dgm:t>
        <a:bodyPr/>
        <a:lstStyle/>
        <a:p>
          <a:r>
            <a:rPr lang="tr-TR" sz="1800">
              <a:latin typeface="Raleway" panose="020B0503030101060003" pitchFamily="34" charset="0"/>
              <a:cs typeface="Times New Roman" panose="02020603050405020304" pitchFamily="18" charset="0"/>
            </a:rPr>
            <a:t>Okula Gitmeyi Reddetme </a:t>
          </a:r>
          <a:endParaRPr lang="en-US" sz="1800">
            <a:latin typeface="Raleway" panose="020B0503030101060003" pitchFamily="34" charset="0"/>
            <a:cs typeface="Times New Roman" panose="02020603050405020304" pitchFamily="18" charset="0"/>
          </a:endParaRPr>
        </a:p>
      </dgm:t>
    </dgm:pt>
    <dgm:pt modelId="{42DFA9F4-8AEB-49C4-B9BD-4606B458CF32}" type="parTrans" cxnId="{86E40AFE-BDF7-4A58-B47C-B13DD8D9EA03}">
      <dgm:prSet/>
      <dgm:spPr/>
      <dgm:t>
        <a:bodyPr/>
        <a:lstStyle/>
        <a:p>
          <a:endParaRPr lang="en-US" sz="1800">
            <a:latin typeface="Times New Roman" panose="02020603050405020304" pitchFamily="18" charset="0"/>
            <a:cs typeface="Times New Roman" panose="02020603050405020304" pitchFamily="18" charset="0"/>
          </a:endParaRPr>
        </a:p>
      </dgm:t>
    </dgm:pt>
    <dgm:pt modelId="{28055C96-7130-44F3-8843-1CDC18776547}" type="sibTrans" cxnId="{86E40AFE-BDF7-4A58-B47C-B13DD8D9EA03}">
      <dgm:prSet/>
      <dgm:spPr/>
      <dgm:t>
        <a:bodyPr/>
        <a:lstStyle/>
        <a:p>
          <a:endParaRPr lang="en-US" sz="1800">
            <a:latin typeface="Times New Roman" panose="02020603050405020304" pitchFamily="18" charset="0"/>
            <a:cs typeface="Times New Roman" panose="02020603050405020304" pitchFamily="18" charset="0"/>
          </a:endParaRPr>
        </a:p>
      </dgm:t>
    </dgm:pt>
    <dgm:pt modelId="{4FAC2A3F-A3C5-4C64-82E1-D05FA1F71AB5}">
      <dgm:prSet custT="1"/>
      <dgm:spPr/>
      <dgm:t>
        <a:bodyPr/>
        <a:lstStyle/>
        <a:p>
          <a:r>
            <a:rPr lang="tr-TR" sz="1800" dirty="0">
              <a:latin typeface="Raleway" panose="020B0503030101060003" pitchFamily="34" charset="0"/>
              <a:cs typeface="Times New Roman" panose="02020603050405020304" pitchFamily="18" charset="0"/>
            </a:rPr>
            <a:t>Yalnız Kalma </a:t>
          </a:r>
          <a:r>
            <a:rPr lang="tr-TR" sz="1800" dirty="0" smtClean="0">
              <a:latin typeface="Raleway" panose="020B0503030101060003" pitchFamily="34" charset="0"/>
              <a:cs typeface="Times New Roman" panose="02020603050405020304" pitchFamily="18" charset="0"/>
            </a:rPr>
            <a:t>Korkusu</a:t>
          </a:r>
        </a:p>
        <a:p>
          <a:endParaRPr lang="tr-TR" sz="1800" dirty="0">
            <a:latin typeface="Raleway" panose="020B0503030101060003" pitchFamily="34" charset="0"/>
            <a:cs typeface="Times New Roman" panose="02020603050405020304" pitchFamily="18" charset="0"/>
          </a:endParaRPr>
        </a:p>
        <a:p>
          <a:r>
            <a:rPr lang="tr-TR" sz="1800" dirty="0">
              <a:latin typeface="Raleway" panose="020B0503030101060003" pitchFamily="34" charset="0"/>
              <a:cs typeface="Times New Roman" panose="02020603050405020304" pitchFamily="18" charset="0"/>
            </a:rPr>
            <a:t>Güvenlik Kaygıları </a:t>
          </a:r>
          <a:endParaRPr lang="en-US" sz="1800" dirty="0">
            <a:latin typeface="Raleway" panose="020B0503030101060003" pitchFamily="34" charset="0"/>
            <a:cs typeface="Times New Roman" panose="02020603050405020304" pitchFamily="18" charset="0"/>
          </a:endParaRPr>
        </a:p>
      </dgm:t>
    </dgm:pt>
    <dgm:pt modelId="{303C98E8-0078-4D5A-9D74-7CAABDB30675}" type="parTrans" cxnId="{1A3BEB3A-D46B-45E0-93EB-BD5BA31AB5D2}">
      <dgm:prSet/>
      <dgm:spPr/>
      <dgm:t>
        <a:bodyPr/>
        <a:lstStyle/>
        <a:p>
          <a:endParaRPr lang="en-US" sz="1800">
            <a:latin typeface="Times New Roman" panose="02020603050405020304" pitchFamily="18" charset="0"/>
            <a:cs typeface="Times New Roman" panose="02020603050405020304" pitchFamily="18" charset="0"/>
          </a:endParaRPr>
        </a:p>
      </dgm:t>
    </dgm:pt>
    <dgm:pt modelId="{47E7EB19-78AA-438A-A1BB-3527133481E6}" type="sibTrans" cxnId="{1A3BEB3A-D46B-45E0-93EB-BD5BA31AB5D2}">
      <dgm:prSet/>
      <dgm:spPr/>
      <dgm:t>
        <a:bodyPr/>
        <a:lstStyle/>
        <a:p>
          <a:endParaRPr lang="en-US" sz="1800">
            <a:latin typeface="Times New Roman" panose="02020603050405020304" pitchFamily="18" charset="0"/>
            <a:cs typeface="Times New Roman" panose="02020603050405020304" pitchFamily="18" charset="0"/>
          </a:endParaRPr>
        </a:p>
      </dgm:t>
    </dgm:pt>
    <dgm:pt modelId="{16E2FB19-16F7-4A42-866E-EF1A58A249D6}">
      <dgm:prSet custT="1"/>
      <dgm:spPr/>
      <dgm:t>
        <a:bodyPr/>
        <a:lstStyle/>
        <a:p>
          <a:r>
            <a:rPr lang="tr-TR" sz="1800" dirty="0">
              <a:latin typeface="Raleway" panose="020B0503030101060003" pitchFamily="34" charset="0"/>
              <a:cs typeface="Times New Roman" panose="02020603050405020304" pitchFamily="18" charset="0"/>
            </a:rPr>
            <a:t>Suçluluk </a:t>
          </a:r>
          <a:r>
            <a:rPr lang="tr-TR" sz="1800" dirty="0" smtClean="0">
              <a:latin typeface="Raleway" panose="020B0503030101060003" pitchFamily="34" charset="0"/>
              <a:cs typeface="Times New Roman" panose="02020603050405020304" pitchFamily="18" charset="0"/>
            </a:rPr>
            <a:t>Duyguları </a:t>
          </a:r>
          <a:endParaRPr lang="en-US" sz="1800" dirty="0">
            <a:latin typeface="Raleway" panose="020B0503030101060003" pitchFamily="34" charset="0"/>
            <a:cs typeface="Times New Roman" panose="02020603050405020304" pitchFamily="18" charset="0"/>
          </a:endParaRPr>
        </a:p>
      </dgm:t>
    </dgm:pt>
    <dgm:pt modelId="{EC6F7AEE-926D-4287-8422-7EEAAD665115}" type="parTrans" cxnId="{2282D89A-901C-483F-9F66-CFA1112F1632}">
      <dgm:prSet/>
      <dgm:spPr/>
      <dgm:t>
        <a:bodyPr/>
        <a:lstStyle/>
        <a:p>
          <a:endParaRPr lang="en-US" sz="1800">
            <a:latin typeface="Times New Roman" panose="02020603050405020304" pitchFamily="18" charset="0"/>
            <a:cs typeface="Times New Roman" panose="02020603050405020304" pitchFamily="18" charset="0"/>
          </a:endParaRPr>
        </a:p>
      </dgm:t>
    </dgm:pt>
    <dgm:pt modelId="{506523DB-30EB-472C-8505-E4D2F0047767}" type="sibTrans" cxnId="{2282D89A-901C-483F-9F66-CFA1112F1632}">
      <dgm:prSet/>
      <dgm:spPr/>
      <dgm:t>
        <a:bodyPr/>
        <a:lstStyle/>
        <a:p>
          <a:endParaRPr lang="en-US" sz="1800">
            <a:latin typeface="Times New Roman" panose="02020603050405020304" pitchFamily="18" charset="0"/>
            <a:cs typeface="Times New Roman" panose="02020603050405020304" pitchFamily="18" charset="0"/>
          </a:endParaRPr>
        </a:p>
      </dgm:t>
    </dgm:pt>
    <dgm:pt modelId="{9C04727A-5A39-4B67-92DC-658376D5026A}">
      <dgm:prSet/>
      <dgm:spPr/>
      <dgm:t>
        <a:bodyPr/>
        <a:lstStyle/>
        <a:p>
          <a:endParaRPr lang="en-US"/>
        </a:p>
      </dgm:t>
    </dgm:pt>
    <dgm:pt modelId="{4603A968-5BE0-4CAA-B0AA-65BB97A41040}" type="parTrans" cxnId="{2C31CB51-C8AD-491B-A5D7-C5ADB06A1BDE}">
      <dgm:prSet/>
      <dgm:spPr/>
      <dgm:t>
        <a:bodyPr/>
        <a:lstStyle/>
        <a:p>
          <a:endParaRPr lang="en-US" sz="1800">
            <a:latin typeface="Times New Roman" panose="02020603050405020304" pitchFamily="18" charset="0"/>
            <a:cs typeface="Times New Roman" panose="02020603050405020304" pitchFamily="18" charset="0"/>
          </a:endParaRPr>
        </a:p>
      </dgm:t>
    </dgm:pt>
    <dgm:pt modelId="{608C21F8-8224-44A4-AAA8-80178AF81474}" type="sibTrans" cxnId="{2C31CB51-C8AD-491B-A5D7-C5ADB06A1BDE}">
      <dgm:prSet/>
      <dgm:spPr/>
      <dgm:t>
        <a:bodyPr/>
        <a:lstStyle/>
        <a:p>
          <a:endParaRPr lang="en-US" sz="1800">
            <a:latin typeface="Times New Roman" panose="02020603050405020304" pitchFamily="18" charset="0"/>
            <a:cs typeface="Times New Roman" panose="02020603050405020304" pitchFamily="18" charset="0"/>
          </a:endParaRPr>
        </a:p>
      </dgm:t>
    </dgm:pt>
    <dgm:pt modelId="{8E0A5C97-CA0B-490C-A9C0-37D062DEF2E2}">
      <dgm:prSet/>
      <dgm:spPr/>
      <dgm:t>
        <a:bodyPr/>
        <a:lstStyle/>
        <a:p>
          <a:endParaRPr lang="en-US"/>
        </a:p>
      </dgm:t>
    </dgm:pt>
    <dgm:pt modelId="{C9F2B28B-67D4-4BEF-AC37-6D47A15E30AA}" type="parTrans" cxnId="{14630393-4161-495B-8727-C274B6F3F90A}">
      <dgm:prSet/>
      <dgm:spPr/>
      <dgm:t>
        <a:bodyPr/>
        <a:lstStyle/>
        <a:p>
          <a:endParaRPr lang="en-US" sz="1800">
            <a:latin typeface="Times New Roman" panose="02020603050405020304" pitchFamily="18" charset="0"/>
            <a:cs typeface="Times New Roman" panose="02020603050405020304" pitchFamily="18" charset="0"/>
          </a:endParaRPr>
        </a:p>
      </dgm:t>
    </dgm:pt>
    <dgm:pt modelId="{D8C13214-3E8D-45F9-9CCA-1865EF47639A}" type="sibTrans" cxnId="{14630393-4161-495B-8727-C274B6F3F90A}">
      <dgm:prSet/>
      <dgm:spPr/>
      <dgm:t>
        <a:bodyPr/>
        <a:lstStyle/>
        <a:p>
          <a:endParaRPr lang="en-US" sz="1800">
            <a:latin typeface="Times New Roman" panose="02020603050405020304" pitchFamily="18" charset="0"/>
            <a:cs typeface="Times New Roman" panose="02020603050405020304" pitchFamily="18" charset="0"/>
          </a:endParaRPr>
        </a:p>
      </dgm:t>
    </dgm:pt>
    <dgm:pt modelId="{9DD8190D-ECF7-4214-B6D4-0D97017AFC02}" type="pres">
      <dgm:prSet presAssocID="{D52A390F-E941-4776-BF42-4AEB4486E3A3}" presName="compositeShape" presStyleCnt="0">
        <dgm:presLayoutVars>
          <dgm:chMax val="7"/>
          <dgm:dir/>
          <dgm:resizeHandles val="exact"/>
        </dgm:presLayoutVars>
      </dgm:prSet>
      <dgm:spPr/>
      <dgm:t>
        <a:bodyPr/>
        <a:lstStyle/>
        <a:p>
          <a:endParaRPr lang="tr-TR"/>
        </a:p>
      </dgm:t>
    </dgm:pt>
    <dgm:pt modelId="{DF5D177B-647B-4085-BD8D-BBB16B2E076E}" type="pres">
      <dgm:prSet presAssocID="{8C11B799-8C96-4CF6-8692-3DF5246F06DA}" presName="circ1" presStyleLbl="vennNode1" presStyleIdx="0" presStyleCnt="7"/>
      <dgm:spPr/>
    </dgm:pt>
    <dgm:pt modelId="{98822CB4-86ED-4D67-B2F5-8331C07638ED}" type="pres">
      <dgm:prSet presAssocID="{8C11B799-8C96-4CF6-8692-3DF5246F06DA}" presName="circ1Tx" presStyleLbl="revTx" presStyleIdx="0" presStyleCnt="0" custScaleX="145600">
        <dgm:presLayoutVars>
          <dgm:chMax val="0"/>
          <dgm:chPref val="0"/>
          <dgm:bulletEnabled val="1"/>
        </dgm:presLayoutVars>
      </dgm:prSet>
      <dgm:spPr/>
      <dgm:t>
        <a:bodyPr/>
        <a:lstStyle/>
        <a:p>
          <a:endParaRPr lang="tr-TR"/>
        </a:p>
      </dgm:t>
    </dgm:pt>
    <dgm:pt modelId="{3B9B1C08-167A-42BC-8DF8-19E660FF8E0D}" type="pres">
      <dgm:prSet presAssocID="{5FCAE24E-14AF-447D-87F4-AC0EC3DA63BB}" presName="circ2" presStyleLbl="vennNode1" presStyleIdx="1" presStyleCnt="7"/>
      <dgm:spPr/>
    </dgm:pt>
    <dgm:pt modelId="{E588627F-52CF-4BE5-A98C-27B9B2201F61}" type="pres">
      <dgm:prSet presAssocID="{5FCAE24E-14AF-447D-87F4-AC0EC3DA63BB}" presName="circ2Tx" presStyleLbl="revTx" presStyleIdx="0" presStyleCnt="0">
        <dgm:presLayoutVars>
          <dgm:chMax val="0"/>
          <dgm:chPref val="0"/>
          <dgm:bulletEnabled val="1"/>
        </dgm:presLayoutVars>
      </dgm:prSet>
      <dgm:spPr/>
      <dgm:t>
        <a:bodyPr/>
        <a:lstStyle/>
        <a:p>
          <a:endParaRPr lang="tr-TR"/>
        </a:p>
      </dgm:t>
    </dgm:pt>
    <dgm:pt modelId="{98DD9EDF-CE52-4959-AAC7-53987668FB34}" type="pres">
      <dgm:prSet presAssocID="{E9D9384A-1244-415D-A9BD-824CB16882CB}" presName="circ3" presStyleLbl="vennNode1" presStyleIdx="2" presStyleCnt="7"/>
      <dgm:spPr/>
    </dgm:pt>
    <dgm:pt modelId="{73647696-21F7-4D0C-A28F-AE946C8CB6A4}" type="pres">
      <dgm:prSet presAssocID="{E9D9384A-1244-415D-A9BD-824CB16882CB}" presName="circ3Tx" presStyleLbl="revTx" presStyleIdx="0" presStyleCnt="0" custScaleX="139190" custLinFactNeighborX="13791">
        <dgm:presLayoutVars>
          <dgm:chMax val="0"/>
          <dgm:chPref val="0"/>
          <dgm:bulletEnabled val="1"/>
        </dgm:presLayoutVars>
      </dgm:prSet>
      <dgm:spPr/>
      <dgm:t>
        <a:bodyPr/>
        <a:lstStyle/>
        <a:p>
          <a:endParaRPr lang="tr-TR"/>
        </a:p>
      </dgm:t>
    </dgm:pt>
    <dgm:pt modelId="{DDC52F16-A507-4ADD-9A37-D518E96FAD41}" type="pres">
      <dgm:prSet presAssocID="{13353E6F-D074-4A2D-BC5D-32D372B2338F}" presName="circ4" presStyleLbl="vennNode1" presStyleIdx="3" presStyleCnt="7"/>
      <dgm:spPr/>
    </dgm:pt>
    <dgm:pt modelId="{4EB6C02C-887E-48B4-95D9-120939E19085}" type="pres">
      <dgm:prSet presAssocID="{13353E6F-D074-4A2D-BC5D-32D372B2338F}" presName="circ4Tx" presStyleLbl="revTx" presStyleIdx="0" presStyleCnt="0">
        <dgm:presLayoutVars>
          <dgm:chMax val="0"/>
          <dgm:chPref val="0"/>
          <dgm:bulletEnabled val="1"/>
        </dgm:presLayoutVars>
      </dgm:prSet>
      <dgm:spPr/>
      <dgm:t>
        <a:bodyPr/>
        <a:lstStyle/>
        <a:p>
          <a:endParaRPr lang="tr-TR"/>
        </a:p>
      </dgm:t>
    </dgm:pt>
    <dgm:pt modelId="{3042E0DF-3105-4533-9F93-8F2BE6A753FF}" type="pres">
      <dgm:prSet presAssocID="{2D71FAC6-02F4-4E47-BF32-D361486AB2EE}" presName="circ5" presStyleLbl="vennNode1" presStyleIdx="4" presStyleCnt="7"/>
      <dgm:spPr/>
    </dgm:pt>
    <dgm:pt modelId="{2C883551-2C20-4833-8A0A-9082F4A08CBA}" type="pres">
      <dgm:prSet presAssocID="{2D71FAC6-02F4-4E47-BF32-D361486AB2EE}" presName="circ5Tx" presStyleLbl="revTx" presStyleIdx="0" presStyleCnt="0">
        <dgm:presLayoutVars>
          <dgm:chMax val="0"/>
          <dgm:chPref val="0"/>
          <dgm:bulletEnabled val="1"/>
        </dgm:presLayoutVars>
      </dgm:prSet>
      <dgm:spPr/>
      <dgm:t>
        <a:bodyPr/>
        <a:lstStyle/>
        <a:p>
          <a:endParaRPr lang="tr-TR"/>
        </a:p>
      </dgm:t>
    </dgm:pt>
    <dgm:pt modelId="{66CA28A6-C7EE-464F-BF80-0D73C6E98EE4}" type="pres">
      <dgm:prSet presAssocID="{4FAC2A3F-A3C5-4C64-82E1-D05FA1F71AB5}" presName="circ6" presStyleLbl="vennNode1" presStyleIdx="5" presStyleCnt="7"/>
      <dgm:spPr/>
    </dgm:pt>
    <dgm:pt modelId="{0E0107F3-2571-4634-972F-7706B15B3B00}" type="pres">
      <dgm:prSet presAssocID="{4FAC2A3F-A3C5-4C64-82E1-D05FA1F71AB5}" presName="circ6Tx" presStyleLbl="revTx" presStyleIdx="0" presStyleCnt="0">
        <dgm:presLayoutVars>
          <dgm:chMax val="0"/>
          <dgm:chPref val="0"/>
          <dgm:bulletEnabled val="1"/>
        </dgm:presLayoutVars>
      </dgm:prSet>
      <dgm:spPr/>
      <dgm:t>
        <a:bodyPr/>
        <a:lstStyle/>
        <a:p>
          <a:endParaRPr lang="tr-TR"/>
        </a:p>
      </dgm:t>
    </dgm:pt>
    <dgm:pt modelId="{55CC338C-2474-4108-8ED4-A72DDC113B48}" type="pres">
      <dgm:prSet presAssocID="{16E2FB19-16F7-4A42-866E-EF1A58A249D6}" presName="circ7" presStyleLbl="vennNode1" presStyleIdx="6" presStyleCnt="7"/>
      <dgm:spPr/>
    </dgm:pt>
    <dgm:pt modelId="{D59D0718-1E39-4FE3-8AD1-81E97F837755}" type="pres">
      <dgm:prSet presAssocID="{16E2FB19-16F7-4A42-866E-EF1A58A249D6}" presName="circ7Tx" presStyleLbl="revTx" presStyleIdx="0" presStyleCnt="0">
        <dgm:presLayoutVars>
          <dgm:chMax val="0"/>
          <dgm:chPref val="0"/>
          <dgm:bulletEnabled val="1"/>
        </dgm:presLayoutVars>
      </dgm:prSet>
      <dgm:spPr/>
      <dgm:t>
        <a:bodyPr/>
        <a:lstStyle/>
        <a:p>
          <a:endParaRPr lang="tr-TR"/>
        </a:p>
      </dgm:t>
    </dgm:pt>
  </dgm:ptLst>
  <dgm:cxnLst>
    <dgm:cxn modelId="{D56DD818-6E0E-4752-A0E9-78BCC8EAD944}" type="presOf" srcId="{13353E6F-D074-4A2D-BC5D-32D372B2338F}" destId="{4EB6C02C-887E-48B4-95D9-120939E19085}" srcOrd="0" destOrd="0" presId="urn:microsoft.com/office/officeart/2005/8/layout/venn1"/>
    <dgm:cxn modelId="{1D274785-F86A-4DEE-B785-945B68AC9DFB}" srcId="{D52A390F-E941-4776-BF42-4AEB4486E3A3}" destId="{8C11B799-8C96-4CF6-8692-3DF5246F06DA}" srcOrd="0" destOrd="0" parTransId="{20595D3F-F2E4-41F3-BE94-219CA2C09189}" sibTransId="{040FA074-9A2F-47FE-AA9B-C2DEB6D0DC0A}"/>
    <dgm:cxn modelId="{B18B8DF1-B7A5-4D2E-8458-DAC1B5D6FE29}" srcId="{D52A390F-E941-4776-BF42-4AEB4486E3A3}" destId="{13353E6F-D074-4A2D-BC5D-32D372B2338F}" srcOrd="3" destOrd="0" parTransId="{11B70D50-8F0D-4E27-A67F-FA04CDE54FEA}" sibTransId="{C1BBD6BB-F997-4CDF-81EA-383A64E75B36}"/>
    <dgm:cxn modelId="{1A3BEB3A-D46B-45E0-93EB-BD5BA31AB5D2}" srcId="{D52A390F-E941-4776-BF42-4AEB4486E3A3}" destId="{4FAC2A3F-A3C5-4C64-82E1-D05FA1F71AB5}" srcOrd="5" destOrd="0" parTransId="{303C98E8-0078-4D5A-9D74-7CAABDB30675}" sibTransId="{47E7EB19-78AA-438A-A1BB-3527133481E6}"/>
    <dgm:cxn modelId="{E7FE6F1B-0A7F-496E-9BEB-FCFAD10D7FB8}" srcId="{D52A390F-E941-4776-BF42-4AEB4486E3A3}" destId="{E9D9384A-1244-415D-A9BD-824CB16882CB}" srcOrd="2" destOrd="0" parTransId="{46A1938D-8679-422E-A6BF-CBD1B9CF003D}" sibTransId="{6B603A66-C8F7-49B9-BA6F-698048ACAFB8}"/>
    <dgm:cxn modelId="{24B48E1F-E67D-46D9-9315-7FCF465BC1AE}" type="presOf" srcId="{2D71FAC6-02F4-4E47-BF32-D361486AB2EE}" destId="{2C883551-2C20-4833-8A0A-9082F4A08CBA}" srcOrd="0" destOrd="0" presId="urn:microsoft.com/office/officeart/2005/8/layout/venn1"/>
    <dgm:cxn modelId="{830C9060-2E13-4BCB-BFD0-A5D84D11987B}" type="presOf" srcId="{D52A390F-E941-4776-BF42-4AEB4486E3A3}" destId="{9DD8190D-ECF7-4214-B6D4-0D97017AFC02}" srcOrd="0" destOrd="0" presId="urn:microsoft.com/office/officeart/2005/8/layout/venn1"/>
    <dgm:cxn modelId="{AFF9EF23-7D68-41D0-B571-ECABB416E48F}" type="presOf" srcId="{E9D9384A-1244-415D-A9BD-824CB16882CB}" destId="{73647696-21F7-4D0C-A28F-AE946C8CB6A4}" srcOrd="0" destOrd="0" presId="urn:microsoft.com/office/officeart/2005/8/layout/venn1"/>
    <dgm:cxn modelId="{2282D89A-901C-483F-9F66-CFA1112F1632}" srcId="{D52A390F-E941-4776-BF42-4AEB4486E3A3}" destId="{16E2FB19-16F7-4A42-866E-EF1A58A249D6}" srcOrd="6" destOrd="0" parTransId="{EC6F7AEE-926D-4287-8422-7EEAAD665115}" sibTransId="{506523DB-30EB-472C-8505-E4D2F0047767}"/>
    <dgm:cxn modelId="{DF35C12A-B8A7-4C58-927D-30BB940CA0D7}" type="presOf" srcId="{4FAC2A3F-A3C5-4C64-82E1-D05FA1F71AB5}" destId="{0E0107F3-2571-4634-972F-7706B15B3B00}" srcOrd="0" destOrd="0" presId="urn:microsoft.com/office/officeart/2005/8/layout/venn1"/>
    <dgm:cxn modelId="{B687A293-7AD8-4652-B3EA-8F0528F628AC}" srcId="{D52A390F-E941-4776-BF42-4AEB4486E3A3}" destId="{5FCAE24E-14AF-447D-87F4-AC0EC3DA63BB}" srcOrd="1" destOrd="0" parTransId="{CBD1E0B6-358C-4D47-A4AC-3187ABB7940E}" sibTransId="{43325FC6-C3D3-4BF7-A18F-B7CAD157E9D3}"/>
    <dgm:cxn modelId="{A4C56DA7-1BEE-49F5-A56C-CD5F1FA78C3F}" type="presOf" srcId="{8C11B799-8C96-4CF6-8692-3DF5246F06DA}" destId="{98822CB4-86ED-4D67-B2F5-8331C07638ED}" srcOrd="0" destOrd="0" presId="urn:microsoft.com/office/officeart/2005/8/layout/venn1"/>
    <dgm:cxn modelId="{86E40AFE-BDF7-4A58-B47C-B13DD8D9EA03}" srcId="{D52A390F-E941-4776-BF42-4AEB4486E3A3}" destId="{2D71FAC6-02F4-4E47-BF32-D361486AB2EE}" srcOrd="4" destOrd="0" parTransId="{42DFA9F4-8AEB-49C4-B9BD-4606B458CF32}" sibTransId="{28055C96-7130-44F3-8843-1CDC18776547}"/>
    <dgm:cxn modelId="{14630393-4161-495B-8727-C274B6F3F90A}" srcId="{D52A390F-E941-4776-BF42-4AEB4486E3A3}" destId="{8E0A5C97-CA0B-490C-A9C0-37D062DEF2E2}" srcOrd="8" destOrd="0" parTransId="{C9F2B28B-67D4-4BEF-AC37-6D47A15E30AA}" sibTransId="{D8C13214-3E8D-45F9-9CCA-1865EF47639A}"/>
    <dgm:cxn modelId="{2C31CB51-C8AD-491B-A5D7-C5ADB06A1BDE}" srcId="{D52A390F-E941-4776-BF42-4AEB4486E3A3}" destId="{9C04727A-5A39-4B67-92DC-658376D5026A}" srcOrd="7" destOrd="0" parTransId="{4603A968-5BE0-4CAA-B0AA-65BB97A41040}" sibTransId="{608C21F8-8224-44A4-AAA8-80178AF81474}"/>
    <dgm:cxn modelId="{6D3B8E8D-C68E-491A-ABD5-1A549E67CEA1}" type="presOf" srcId="{16E2FB19-16F7-4A42-866E-EF1A58A249D6}" destId="{D59D0718-1E39-4FE3-8AD1-81E97F837755}" srcOrd="0" destOrd="0" presId="urn:microsoft.com/office/officeart/2005/8/layout/venn1"/>
    <dgm:cxn modelId="{5A99BF8E-B94A-4DBB-902E-C139A86F1A2E}" type="presOf" srcId="{5FCAE24E-14AF-447D-87F4-AC0EC3DA63BB}" destId="{E588627F-52CF-4BE5-A98C-27B9B2201F61}" srcOrd="0" destOrd="0" presId="urn:microsoft.com/office/officeart/2005/8/layout/venn1"/>
    <dgm:cxn modelId="{2871F6B0-CF60-46F2-A9E1-D0760D49A14F}" type="presParOf" srcId="{9DD8190D-ECF7-4214-B6D4-0D97017AFC02}" destId="{DF5D177B-647B-4085-BD8D-BBB16B2E076E}" srcOrd="0" destOrd="0" presId="urn:microsoft.com/office/officeart/2005/8/layout/venn1"/>
    <dgm:cxn modelId="{AEF5814C-1C7A-433A-802F-CE5AECFA9AFF}" type="presParOf" srcId="{9DD8190D-ECF7-4214-B6D4-0D97017AFC02}" destId="{98822CB4-86ED-4D67-B2F5-8331C07638ED}" srcOrd="1" destOrd="0" presId="urn:microsoft.com/office/officeart/2005/8/layout/venn1"/>
    <dgm:cxn modelId="{82785B3D-147F-4A8F-A3B6-11394BD52256}" type="presParOf" srcId="{9DD8190D-ECF7-4214-B6D4-0D97017AFC02}" destId="{3B9B1C08-167A-42BC-8DF8-19E660FF8E0D}" srcOrd="2" destOrd="0" presId="urn:microsoft.com/office/officeart/2005/8/layout/venn1"/>
    <dgm:cxn modelId="{37A5A005-75EB-4E31-9EEF-2B2D771DCC90}" type="presParOf" srcId="{9DD8190D-ECF7-4214-B6D4-0D97017AFC02}" destId="{E588627F-52CF-4BE5-A98C-27B9B2201F61}" srcOrd="3" destOrd="0" presId="urn:microsoft.com/office/officeart/2005/8/layout/venn1"/>
    <dgm:cxn modelId="{FC5297AE-3DD5-4B40-BD63-FE8E513DBAC4}" type="presParOf" srcId="{9DD8190D-ECF7-4214-B6D4-0D97017AFC02}" destId="{98DD9EDF-CE52-4959-AAC7-53987668FB34}" srcOrd="4" destOrd="0" presId="urn:microsoft.com/office/officeart/2005/8/layout/venn1"/>
    <dgm:cxn modelId="{027DD444-D718-4A5E-BD62-A49CB4A39084}" type="presParOf" srcId="{9DD8190D-ECF7-4214-B6D4-0D97017AFC02}" destId="{73647696-21F7-4D0C-A28F-AE946C8CB6A4}" srcOrd="5" destOrd="0" presId="urn:microsoft.com/office/officeart/2005/8/layout/venn1"/>
    <dgm:cxn modelId="{62A2B94E-E72D-439C-A08D-7DD82E00EA74}" type="presParOf" srcId="{9DD8190D-ECF7-4214-B6D4-0D97017AFC02}" destId="{DDC52F16-A507-4ADD-9A37-D518E96FAD41}" srcOrd="6" destOrd="0" presId="urn:microsoft.com/office/officeart/2005/8/layout/venn1"/>
    <dgm:cxn modelId="{1003FBB0-1583-4648-978F-1FA3AFCFABBC}" type="presParOf" srcId="{9DD8190D-ECF7-4214-B6D4-0D97017AFC02}" destId="{4EB6C02C-887E-48B4-95D9-120939E19085}" srcOrd="7" destOrd="0" presId="urn:microsoft.com/office/officeart/2005/8/layout/venn1"/>
    <dgm:cxn modelId="{BA7D4906-39BF-4F9F-BF4B-268844D757EA}" type="presParOf" srcId="{9DD8190D-ECF7-4214-B6D4-0D97017AFC02}" destId="{3042E0DF-3105-4533-9F93-8F2BE6A753FF}" srcOrd="8" destOrd="0" presId="urn:microsoft.com/office/officeart/2005/8/layout/venn1"/>
    <dgm:cxn modelId="{EEE4CFC1-5EB0-49B3-B97C-BDDFCA4E2AF5}" type="presParOf" srcId="{9DD8190D-ECF7-4214-B6D4-0D97017AFC02}" destId="{2C883551-2C20-4833-8A0A-9082F4A08CBA}" srcOrd="9" destOrd="0" presId="urn:microsoft.com/office/officeart/2005/8/layout/venn1"/>
    <dgm:cxn modelId="{C4A08610-F986-4251-A909-40554D693DCE}" type="presParOf" srcId="{9DD8190D-ECF7-4214-B6D4-0D97017AFC02}" destId="{66CA28A6-C7EE-464F-BF80-0D73C6E98EE4}" srcOrd="10" destOrd="0" presId="urn:microsoft.com/office/officeart/2005/8/layout/venn1"/>
    <dgm:cxn modelId="{9C7866B4-FF00-4F0D-A99E-B3DE25BC48E3}" type="presParOf" srcId="{9DD8190D-ECF7-4214-B6D4-0D97017AFC02}" destId="{0E0107F3-2571-4634-972F-7706B15B3B00}" srcOrd="11" destOrd="0" presId="urn:microsoft.com/office/officeart/2005/8/layout/venn1"/>
    <dgm:cxn modelId="{EEBEF9F7-9ED4-4C3D-ADE8-C5FAFFA8BB03}" type="presParOf" srcId="{9DD8190D-ECF7-4214-B6D4-0D97017AFC02}" destId="{55CC338C-2474-4108-8ED4-A72DDC113B48}" srcOrd="12" destOrd="0" presId="urn:microsoft.com/office/officeart/2005/8/layout/venn1"/>
    <dgm:cxn modelId="{64C04427-8880-46C4-AFFE-648E920DA1CE}" type="presParOf" srcId="{9DD8190D-ECF7-4214-B6D4-0D97017AFC02}" destId="{D59D0718-1E39-4FE3-8AD1-81E97F837755}"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0BF9-4546-478E-8DB1-A83AF31ABB19}">
      <dsp:nvSpPr>
        <dsp:cNvPr id="0" name=""/>
        <dsp:cNvSpPr/>
      </dsp:nvSpPr>
      <dsp:spPr>
        <a:xfrm>
          <a:off x="-5568390" y="-852615"/>
          <a:ext cx="6630899" cy="6630899"/>
        </a:xfrm>
        <a:prstGeom prst="blockArc">
          <a:avLst>
            <a:gd name="adj1" fmla="val 18900000"/>
            <a:gd name="adj2" fmla="val 2700000"/>
            <a:gd name="adj3" fmla="val 326"/>
          </a:avLst>
        </a:pr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386A10-396D-49FA-8D05-11CAAB8B38AE}">
      <dsp:nvSpPr>
        <dsp:cNvPr id="0" name=""/>
        <dsp:cNvSpPr/>
      </dsp:nvSpPr>
      <dsp:spPr>
        <a:xfrm>
          <a:off x="683682" y="389167"/>
          <a:ext cx="10769622" cy="11919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950"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Birinci boyut algılanan olayları önemli ölçüde değiştirme yeteneği olarak tanımlanan kontrol boyutudur.</a:t>
          </a:r>
          <a:endParaRPr lang="en-US" sz="2400" b="1" kern="1200" dirty="0">
            <a:latin typeface="Raleway" panose="020B0503030101060003" pitchFamily="34" charset="0"/>
            <a:cs typeface="Times New Roman" panose="02020603050405020304" pitchFamily="18" charset="0"/>
          </a:endParaRPr>
        </a:p>
      </dsp:txBody>
      <dsp:txXfrm>
        <a:off x="683682" y="389167"/>
        <a:ext cx="10769622" cy="1191933"/>
      </dsp:txXfrm>
    </dsp:sp>
    <dsp:sp modelId="{65023160-40F3-4CB9-BD63-5859AAD2F4C4}">
      <dsp:nvSpPr>
        <dsp:cNvPr id="0" name=""/>
        <dsp:cNvSpPr/>
      </dsp:nvSpPr>
      <dsp:spPr>
        <a:xfrm>
          <a:off x="67974" y="369425"/>
          <a:ext cx="1231417" cy="123141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E3211DF-D00A-479F-99FF-C716AA675D57}">
      <dsp:nvSpPr>
        <dsp:cNvPr id="0" name=""/>
        <dsp:cNvSpPr/>
      </dsp:nvSpPr>
      <dsp:spPr>
        <a:xfrm>
          <a:off x="1041778" y="1829324"/>
          <a:ext cx="10411526" cy="1267019"/>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950"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İkinci boyut bireyin olaya ilişkin </a:t>
          </a:r>
          <a:r>
            <a:rPr lang="tr-TR" sz="2400" b="1" kern="1200" dirty="0" err="1">
              <a:latin typeface="Raleway" panose="020B0503030101060003" pitchFamily="34" charset="0"/>
              <a:cs typeface="Times New Roman" panose="02020603050405020304" pitchFamily="18" charset="0"/>
            </a:rPr>
            <a:t>nedensel</a:t>
          </a:r>
          <a:r>
            <a:rPr lang="tr-TR" sz="2400" b="1" kern="1200" dirty="0">
              <a:latin typeface="Raleway" panose="020B0503030101060003" pitchFamily="34" charset="0"/>
              <a:cs typeface="Times New Roman" panose="02020603050405020304" pitchFamily="18" charset="0"/>
            </a:rPr>
            <a:t> atıflarıdır. Birey olumsuz ve beklenmedik bir olayın nedenini dış kaynaklara atfettiğinde, kişisel güç duygusu zayıflayabilir.</a:t>
          </a:r>
          <a:endParaRPr lang="en-US" sz="2400" b="1" kern="1200" dirty="0">
            <a:latin typeface="Raleway" panose="020B0503030101060003" pitchFamily="34" charset="0"/>
            <a:cs typeface="Times New Roman" panose="02020603050405020304" pitchFamily="18" charset="0"/>
          </a:endParaRPr>
        </a:p>
      </dsp:txBody>
      <dsp:txXfrm>
        <a:off x="1041778" y="1829324"/>
        <a:ext cx="10411526" cy="1267019"/>
      </dsp:txXfrm>
    </dsp:sp>
    <dsp:sp modelId="{B2ECA6F9-CC4D-4BBA-B22D-6572047F8A51}">
      <dsp:nvSpPr>
        <dsp:cNvPr id="0" name=""/>
        <dsp:cNvSpPr/>
      </dsp:nvSpPr>
      <dsp:spPr>
        <a:xfrm>
          <a:off x="426070" y="1847125"/>
          <a:ext cx="1231417" cy="1231417"/>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755DCA6-CC8C-49BC-AD05-E6836094FDCC}">
      <dsp:nvSpPr>
        <dsp:cNvPr id="0" name=""/>
        <dsp:cNvSpPr/>
      </dsp:nvSpPr>
      <dsp:spPr>
        <a:xfrm>
          <a:off x="683682" y="3341495"/>
          <a:ext cx="10769622" cy="119808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950"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Üçüncüsü insan ihmali, hatası veya doğal afetlerin tersine kasıtlı zarar verme girişimiyle insan eliyle gerçekleşen olumsuz olaylar daha çok strese neden olabilir.</a:t>
          </a:r>
          <a:endParaRPr lang="en-US" sz="2400" b="1" kern="1200" dirty="0">
            <a:latin typeface="Raleway" panose="020B0503030101060003" pitchFamily="34" charset="0"/>
            <a:cs typeface="Times New Roman" panose="02020603050405020304" pitchFamily="18" charset="0"/>
          </a:endParaRPr>
        </a:p>
      </dsp:txBody>
      <dsp:txXfrm>
        <a:off x="683682" y="3341495"/>
        <a:ext cx="10769622" cy="1198080"/>
      </dsp:txXfrm>
    </dsp:sp>
    <dsp:sp modelId="{368211A1-CFF2-428A-9F39-A5B8FF25E50E}">
      <dsp:nvSpPr>
        <dsp:cNvPr id="0" name=""/>
        <dsp:cNvSpPr/>
      </dsp:nvSpPr>
      <dsp:spPr>
        <a:xfrm>
          <a:off x="67974" y="3324826"/>
          <a:ext cx="1231417" cy="1231417"/>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0BF9-4546-478E-8DB1-A83AF31ABB19}">
      <dsp:nvSpPr>
        <dsp:cNvPr id="0" name=""/>
        <dsp:cNvSpPr/>
      </dsp:nvSpPr>
      <dsp:spPr>
        <a:xfrm>
          <a:off x="-5944088" y="-909831"/>
          <a:ext cx="7077988" cy="7077988"/>
        </a:xfrm>
        <a:prstGeom prst="blockArc">
          <a:avLst>
            <a:gd name="adj1" fmla="val 18900000"/>
            <a:gd name="adj2" fmla="val 2700000"/>
            <a:gd name="adj3" fmla="val 305"/>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0386A10-396D-49FA-8D05-11CAAB8B38AE}">
      <dsp:nvSpPr>
        <dsp:cNvPr id="0" name=""/>
        <dsp:cNvSpPr/>
      </dsp:nvSpPr>
      <dsp:spPr>
        <a:xfrm>
          <a:off x="729855" y="361783"/>
          <a:ext cx="10718859" cy="137976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4759"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Dördüncüsü bireyler </a:t>
          </a:r>
          <a:r>
            <a:rPr lang="tr-TR" sz="2400" b="1" kern="1200" dirty="0" smtClean="0">
              <a:latin typeface="Raleway" panose="020B0503030101060003" pitchFamily="34" charset="0"/>
              <a:cs typeface="Times New Roman" panose="02020603050405020304" pitchFamily="18" charset="0"/>
            </a:rPr>
            <a:t>terör saldırılarının </a:t>
          </a:r>
          <a:r>
            <a:rPr lang="tr-TR" sz="2400" b="1" kern="1200" dirty="0">
              <a:latin typeface="Raleway" panose="020B0503030101060003" pitchFamily="34" charset="0"/>
              <a:cs typeface="Times New Roman" panose="02020603050405020304" pitchFamily="18" charset="0"/>
            </a:rPr>
            <a:t>meydana gelebileceğine veya tekrarlanabileceğine inandığı sürece stres yaygın ve kalıcı </a:t>
          </a:r>
          <a:r>
            <a:rPr lang="tr-TR" sz="2400" b="1" kern="1200" dirty="0" smtClean="0">
              <a:latin typeface="Raleway" panose="020B0503030101060003" pitchFamily="34" charset="0"/>
              <a:cs typeface="Times New Roman" panose="02020603050405020304" pitchFamily="18" charset="0"/>
            </a:rPr>
            <a:t>olur.</a:t>
          </a:r>
          <a:endParaRPr lang="en-US" sz="2400" b="1" kern="1200" dirty="0">
            <a:latin typeface="Raleway" panose="020B0503030101060003" pitchFamily="34" charset="0"/>
            <a:cs typeface="Times New Roman" panose="02020603050405020304" pitchFamily="18" charset="0"/>
          </a:endParaRPr>
        </a:p>
      </dsp:txBody>
      <dsp:txXfrm>
        <a:off x="729855" y="361783"/>
        <a:ext cx="10718859" cy="1379763"/>
      </dsp:txXfrm>
    </dsp:sp>
    <dsp:sp modelId="{65023160-40F3-4CB9-BD63-5859AAD2F4C4}">
      <dsp:nvSpPr>
        <dsp:cNvPr id="0" name=""/>
        <dsp:cNvSpPr/>
      </dsp:nvSpPr>
      <dsp:spPr>
        <a:xfrm>
          <a:off x="72564" y="394374"/>
          <a:ext cx="1314581" cy="13145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E3211DF-D00A-479F-99FF-C716AA675D57}">
      <dsp:nvSpPr>
        <dsp:cNvPr id="0" name=""/>
        <dsp:cNvSpPr/>
      </dsp:nvSpPr>
      <dsp:spPr>
        <a:xfrm>
          <a:off x="1112135" y="1945958"/>
          <a:ext cx="10336579" cy="1366407"/>
        </a:xfrm>
        <a:prstGeom prst="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4759"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Beşincisi </a:t>
          </a:r>
          <a:r>
            <a:rPr lang="tr-TR" sz="2400" b="1" kern="1200" dirty="0" smtClean="0">
              <a:latin typeface="Raleway" panose="020B0503030101060003" pitchFamily="34" charset="0"/>
              <a:cs typeface="Times New Roman" panose="02020603050405020304" pitchFamily="18" charset="0"/>
            </a:rPr>
            <a:t>terör saldırılarının geleceğine </a:t>
          </a:r>
          <a:r>
            <a:rPr lang="tr-TR" sz="2400" b="1" kern="1200" dirty="0">
              <a:latin typeface="Raleway" panose="020B0503030101060003" pitchFamily="34" charset="0"/>
              <a:cs typeface="Times New Roman" panose="02020603050405020304" pitchFamily="18" charset="0"/>
            </a:rPr>
            <a:t>ilişkin belirsizlikler ve olumsuz beklentiler bireylerin iyi oluş düzeylerini olumsuz </a:t>
          </a:r>
          <a:r>
            <a:rPr lang="tr-TR" sz="2400" b="1" kern="1200" dirty="0" smtClean="0">
              <a:latin typeface="Raleway" panose="020B0503030101060003" pitchFamily="34" charset="0"/>
              <a:cs typeface="Times New Roman" panose="02020603050405020304" pitchFamily="18" charset="0"/>
            </a:rPr>
            <a:t>etkiler.</a:t>
          </a:r>
          <a:endParaRPr lang="en-US" sz="2400" b="1" kern="1200" dirty="0">
            <a:latin typeface="Raleway" panose="020B0503030101060003" pitchFamily="34" charset="0"/>
            <a:cs typeface="Times New Roman" panose="02020603050405020304" pitchFamily="18" charset="0"/>
          </a:endParaRPr>
        </a:p>
      </dsp:txBody>
      <dsp:txXfrm>
        <a:off x="1112135" y="1945958"/>
        <a:ext cx="10336579" cy="1366407"/>
      </dsp:txXfrm>
    </dsp:sp>
    <dsp:sp modelId="{B2ECA6F9-CC4D-4BBA-B22D-6572047F8A51}">
      <dsp:nvSpPr>
        <dsp:cNvPr id="0" name=""/>
        <dsp:cNvSpPr/>
      </dsp:nvSpPr>
      <dsp:spPr>
        <a:xfrm>
          <a:off x="454845" y="1971871"/>
          <a:ext cx="1314581" cy="13145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755DCA6-CC8C-49BC-AD05-E6836094FDCC}">
      <dsp:nvSpPr>
        <dsp:cNvPr id="0" name=""/>
        <dsp:cNvSpPr/>
      </dsp:nvSpPr>
      <dsp:spPr>
        <a:xfrm>
          <a:off x="729855" y="3530134"/>
          <a:ext cx="10718859" cy="1353051"/>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4759"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Altıncısı ise tahmin edilebilirlik durumudur. Başka bir deyişle </a:t>
          </a:r>
          <a:r>
            <a:rPr lang="tr-TR" sz="2400" b="1" kern="1200" dirty="0" smtClean="0">
              <a:latin typeface="Raleway" panose="020B0503030101060003" pitchFamily="34" charset="0"/>
              <a:cs typeface="Times New Roman" panose="02020603050405020304" pitchFamily="18" charset="0"/>
            </a:rPr>
            <a:t>terör saldırıları diğer </a:t>
          </a:r>
          <a:r>
            <a:rPr lang="tr-TR" sz="2400" b="1" kern="1200" dirty="0">
              <a:latin typeface="Raleway" panose="020B0503030101060003" pitchFamily="34" charset="0"/>
              <a:cs typeface="Times New Roman" panose="02020603050405020304" pitchFamily="18" charset="0"/>
            </a:rPr>
            <a:t>felaketlere göre daha öngörülemezdir ve insanlar bu konuda nasıl önlem alacaklarını da bilememektedir. </a:t>
          </a:r>
          <a:endParaRPr lang="en-US" sz="2400" b="1" kern="1200" dirty="0">
            <a:latin typeface="Raleway" panose="020B0503030101060003" pitchFamily="34" charset="0"/>
            <a:cs typeface="Times New Roman" panose="02020603050405020304" pitchFamily="18" charset="0"/>
          </a:endParaRPr>
        </a:p>
      </dsp:txBody>
      <dsp:txXfrm>
        <a:off x="729855" y="3530134"/>
        <a:ext cx="10718859" cy="1353051"/>
      </dsp:txXfrm>
    </dsp:sp>
    <dsp:sp modelId="{368211A1-CFF2-428A-9F39-A5B8FF25E50E}">
      <dsp:nvSpPr>
        <dsp:cNvPr id="0" name=""/>
        <dsp:cNvSpPr/>
      </dsp:nvSpPr>
      <dsp:spPr>
        <a:xfrm>
          <a:off x="72564" y="3549369"/>
          <a:ext cx="1314581" cy="13145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58962-8E4D-49BA-8CAE-4E18D076DBDD}">
      <dsp:nvSpPr>
        <dsp:cNvPr id="0" name=""/>
        <dsp:cNvSpPr/>
      </dsp:nvSpPr>
      <dsp:spPr>
        <a:xfrm>
          <a:off x="2016234" y="1533138"/>
          <a:ext cx="3947234" cy="394723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65CCA9-8757-4DCD-BEAB-07B953F3B796}">
      <dsp:nvSpPr>
        <dsp:cNvPr id="0" name=""/>
        <dsp:cNvSpPr/>
      </dsp:nvSpPr>
      <dsp:spPr>
        <a:xfrm>
          <a:off x="6984773" y="-54586"/>
          <a:ext cx="4942391" cy="2514256"/>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8016" tIns="22860" rIns="22860" bIns="22860" numCol="1" spcCol="1270" anchor="t" anchorCtr="0">
          <a:noAutofit/>
        </a:bodyPr>
        <a:lstStyle/>
        <a:p>
          <a:pPr lvl="0" algn="l" defTabSz="755650">
            <a:lnSpc>
              <a:spcPct val="90000"/>
            </a:lnSpc>
            <a:spcBef>
              <a:spcPct val="0"/>
            </a:spcBef>
            <a:spcAft>
              <a:spcPct val="35000"/>
            </a:spcAft>
          </a:pPr>
          <a:endParaRPr lang="en-US" sz="1700" b="0" kern="1200" dirty="0"/>
        </a:p>
        <a:p>
          <a:pPr marL="171450" lvl="1" indent="-171450" algn="l" defTabSz="800100">
            <a:lnSpc>
              <a:spcPct val="90000"/>
            </a:lnSpc>
            <a:spcBef>
              <a:spcPct val="0"/>
            </a:spcBef>
            <a:spcAft>
              <a:spcPct val="15000"/>
            </a:spcAft>
            <a:buChar char="••"/>
          </a:pPr>
          <a:r>
            <a:rPr lang="tr-TR" sz="1800" b="0" i="0" kern="1200" dirty="0">
              <a:latin typeface="Raleway SemiBold" panose="020B0503030101060003" pitchFamily="34" charset="0"/>
              <a:cs typeface="Times New Roman" panose="02020603050405020304" pitchFamily="18" charset="0"/>
            </a:rPr>
            <a:t>Uyku sorunları </a:t>
          </a:r>
          <a:r>
            <a:rPr lang="tr-TR" sz="1800" b="0" i="0" kern="1200" dirty="0" smtClean="0">
              <a:latin typeface="Raleway SemiBold" panose="020B0503030101060003" pitchFamily="34" charset="0"/>
              <a:cs typeface="Times New Roman" panose="02020603050405020304" pitchFamily="18" charset="0"/>
            </a:rPr>
            <a:t>(uykuya </a:t>
          </a:r>
          <a:r>
            <a:rPr lang="tr-TR" sz="1800" b="0" i="0" kern="1200" dirty="0">
              <a:latin typeface="Raleway SemiBold" panose="020B0503030101060003" pitchFamily="34" charset="0"/>
              <a:cs typeface="Times New Roman" panose="02020603050405020304" pitchFamily="18" charset="0"/>
            </a:rPr>
            <a:t>dalmada güçlük, </a:t>
          </a:r>
          <a:r>
            <a:rPr lang="tr-TR" sz="1800" b="0" i="0" kern="1200" dirty="0" smtClean="0">
              <a:latin typeface="Raleway SemiBold" panose="020B0503030101060003" pitchFamily="34" charset="0"/>
              <a:cs typeface="Times New Roman" panose="02020603050405020304" pitchFamily="18" charset="0"/>
            </a:rPr>
            <a:t>kâbuslar </a:t>
          </a:r>
          <a:r>
            <a:rPr lang="tr-TR" sz="1800" b="0" i="0" kern="1200" dirty="0">
              <a:latin typeface="Raleway SemiBold" panose="020B0503030101060003" pitchFamily="34" charset="0"/>
              <a:cs typeface="Times New Roman" panose="02020603050405020304" pitchFamily="18" charset="0"/>
            </a:rPr>
            <a:t>görme, uyanmak istememe, uyku düzenin bozulması</a:t>
          </a:r>
          <a:r>
            <a:rPr lang="tr-TR" sz="1800" b="0" i="0" kern="1200" dirty="0" smtClean="0">
              <a:latin typeface="Raleway SemiBold" panose="020B0503030101060003" pitchFamily="34" charset="0"/>
              <a:cs typeface="Times New Roman" panose="02020603050405020304" pitchFamily="18" charset="0"/>
            </a:rPr>
            <a:t>)</a:t>
          </a:r>
          <a:endParaRPr lang="en-US" sz="1800" b="0" i="0" kern="1200" dirty="0">
            <a:latin typeface="Raleway SemiBold" panose="020B0503030101060003"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tr-TR" sz="1800" b="0" i="0" kern="1200" dirty="0">
              <a:latin typeface="Raleway SemiBold" panose="020B0503030101060003" pitchFamily="34" charset="0"/>
              <a:cs typeface="Times New Roman" panose="02020603050405020304" pitchFamily="18" charset="0"/>
            </a:rPr>
            <a:t>Öfke, endişe, suçluluk, korku </a:t>
          </a:r>
          <a:r>
            <a:rPr lang="tr-TR" sz="1800" b="0" i="0" kern="1200" dirty="0" smtClean="0">
              <a:latin typeface="Raleway SemiBold" panose="020B0503030101060003" pitchFamily="34" charset="0"/>
              <a:cs typeface="Times New Roman" panose="02020603050405020304" pitchFamily="18" charset="0"/>
            </a:rPr>
            <a:t>hissetme</a:t>
          </a:r>
          <a:endParaRPr lang="en-US" sz="1800" b="0" i="0" kern="1200" dirty="0">
            <a:latin typeface="Raleway SemiBold" panose="020B0503030101060003"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tr-TR" sz="1800" b="0" i="0" kern="1200" dirty="0">
              <a:latin typeface="Raleway SemiBold" panose="020B0503030101060003" pitchFamily="34" charset="0"/>
              <a:cs typeface="Times New Roman" panose="02020603050405020304" pitchFamily="18" charset="0"/>
            </a:rPr>
            <a:t>Ayrılma </a:t>
          </a:r>
          <a:r>
            <a:rPr lang="tr-TR" sz="1800" b="0" i="0" kern="1200" dirty="0" smtClean="0">
              <a:latin typeface="Raleway SemiBold" panose="020B0503030101060003" pitchFamily="34" charset="0"/>
              <a:cs typeface="Times New Roman" panose="02020603050405020304" pitchFamily="18" charset="0"/>
            </a:rPr>
            <a:t>kaygıları</a:t>
          </a:r>
          <a:endParaRPr lang="en-US" sz="1800" b="0" i="0" kern="1200" dirty="0">
            <a:latin typeface="Raleway SemiBold" panose="020B0503030101060003"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tr-TR" sz="1800" b="0" i="0" kern="1200" dirty="0">
              <a:latin typeface="Raleway SemiBold" panose="020B0503030101060003" pitchFamily="34" charset="0"/>
              <a:cs typeface="Times New Roman" panose="02020603050405020304" pitchFamily="18" charset="0"/>
            </a:rPr>
            <a:t>Tekrarlayan </a:t>
          </a:r>
          <a:r>
            <a:rPr lang="tr-TR" sz="1800" b="0" i="0" kern="1200" dirty="0" smtClean="0">
              <a:latin typeface="Raleway SemiBold" panose="020B0503030101060003" pitchFamily="34" charset="0"/>
              <a:cs typeface="Times New Roman" panose="02020603050405020304" pitchFamily="18" charset="0"/>
            </a:rPr>
            <a:t>oyunlar</a:t>
          </a:r>
          <a:endParaRPr lang="en-US" sz="1800" b="0" i="0" kern="1200" dirty="0">
            <a:latin typeface="Raleway SemiBold" panose="020B0503030101060003"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tr-TR" sz="1800" b="0" i="0" kern="1200" dirty="0">
              <a:latin typeface="Raleway SemiBold" panose="020B0503030101060003" pitchFamily="34" charset="0"/>
              <a:cs typeface="Times New Roman" panose="02020603050405020304" pitchFamily="18" charset="0"/>
            </a:rPr>
            <a:t>Oyun oynamama ve/veya oyun oynama isteğinde </a:t>
          </a:r>
          <a:r>
            <a:rPr lang="tr-TR" sz="1800" b="0" i="0" kern="1200" dirty="0" smtClean="0">
              <a:latin typeface="Raleway SemiBold" panose="020B0503030101060003" pitchFamily="34" charset="0"/>
              <a:cs typeface="Times New Roman" panose="02020603050405020304" pitchFamily="18" charset="0"/>
            </a:rPr>
            <a:t>azalma</a:t>
          </a:r>
          <a:endParaRPr lang="en-US" sz="1800" b="0" i="0" kern="1200" dirty="0">
            <a:latin typeface="Raleway SemiBold" panose="020B0503030101060003"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tr-TR" sz="1800" b="0" i="0" kern="1200" dirty="0">
              <a:latin typeface="Raleway SemiBold" panose="020B0503030101060003" pitchFamily="34" charset="0"/>
              <a:cs typeface="Times New Roman" panose="02020603050405020304" pitchFamily="18" charset="0"/>
            </a:rPr>
            <a:t>Sürekli terör yaşantısıyla ilgili sorular </a:t>
          </a:r>
          <a:r>
            <a:rPr lang="tr-TR" sz="1800" b="0" i="0" kern="1200" dirty="0" smtClean="0">
              <a:latin typeface="Raleway SemiBold" panose="020B0503030101060003" pitchFamily="34" charset="0"/>
              <a:cs typeface="Times New Roman" panose="02020603050405020304" pitchFamily="18" charset="0"/>
            </a:rPr>
            <a:t>sorma</a:t>
          </a:r>
          <a:endParaRPr lang="en-US" sz="1800" b="0" i="0" kern="1200" dirty="0">
            <a:latin typeface="Raleway SemiBold" panose="020B0503030101060003" pitchFamily="34" charset="0"/>
            <a:cs typeface="Times New Roman" panose="02020603050405020304" pitchFamily="18" charset="0"/>
          </a:endParaRPr>
        </a:p>
      </dsp:txBody>
      <dsp:txXfrm>
        <a:off x="6984773" y="-54586"/>
        <a:ext cx="4942391" cy="2514256"/>
      </dsp:txXfrm>
    </dsp:sp>
    <dsp:sp modelId="{B9C0C494-B7CA-46E1-9F9B-9161574A9133}">
      <dsp:nvSpPr>
        <dsp:cNvPr id="0" name=""/>
        <dsp:cNvSpPr/>
      </dsp:nvSpPr>
      <dsp:spPr>
        <a:xfrm>
          <a:off x="6235814" y="1039734"/>
          <a:ext cx="49340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95EA5DB-59B7-49ED-8DA5-432031441E7C}">
      <dsp:nvSpPr>
        <dsp:cNvPr id="0" name=""/>
        <dsp:cNvSpPr/>
      </dsp:nvSpPr>
      <dsp:spPr>
        <a:xfrm rot="5400000">
          <a:off x="3931781" y="1204366"/>
          <a:ext cx="2468337" cy="213644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177B-647B-4085-BD8D-BBB16B2E076E}">
      <dsp:nvSpPr>
        <dsp:cNvPr id="0" name=""/>
        <dsp:cNvSpPr/>
      </dsp:nvSpPr>
      <dsp:spPr>
        <a:xfrm>
          <a:off x="4879577" y="1324576"/>
          <a:ext cx="1696873" cy="169708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8822CB4-86ED-4D67-B2F5-8331C07638ED}">
      <dsp:nvSpPr>
        <dsp:cNvPr id="0" name=""/>
        <dsp:cNvSpPr/>
      </dsp:nvSpPr>
      <dsp:spPr>
        <a:xfrm>
          <a:off x="4312539" y="0"/>
          <a:ext cx="2830950" cy="1040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Gerileme Davranışları (yatak ıslatma, parmak emme, bebek konuşması vb.) </a:t>
          </a:r>
          <a:endParaRPr lang="en-US" sz="1800" kern="1200" dirty="0">
            <a:latin typeface="Raleway" panose="020B0503030101060003" pitchFamily="34" charset="0"/>
            <a:cs typeface="Times New Roman" panose="02020603050405020304" pitchFamily="18" charset="0"/>
          </a:endParaRPr>
        </a:p>
      </dsp:txBody>
      <dsp:txXfrm>
        <a:off x="4312539" y="0"/>
        <a:ext cx="2830950" cy="1040515"/>
      </dsp:txXfrm>
    </dsp:sp>
    <dsp:sp modelId="{3B9B1C08-167A-42BC-8DF8-19E660FF8E0D}">
      <dsp:nvSpPr>
        <dsp:cNvPr id="0" name=""/>
        <dsp:cNvSpPr/>
      </dsp:nvSpPr>
      <dsp:spPr>
        <a:xfrm>
          <a:off x="5377327" y="1563895"/>
          <a:ext cx="1696873" cy="1697081"/>
        </a:xfrm>
        <a:prstGeom prst="ellipse">
          <a:avLst/>
        </a:prstGeom>
        <a:solidFill>
          <a:schemeClr val="accent2">
            <a:alpha val="50000"/>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588627F-52CF-4BE5-A98C-27B9B2201F61}">
      <dsp:nvSpPr>
        <dsp:cNvPr id="0" name=""/>
        <dsp:cNvSpPr/>
      </dsp:nvSpPr>
      <dsp:spPr>
        <a:xfrm>
          <a:off x="7283481" y="988490"/>
          <a:ext cx="1838279" cy="11445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a:latin typeface="Raleway" panose="020B0503030101060003" pitchFamily="34" charset="0"/>
              <a:cs typeface="Times New Roman" panose="02020603050405020304" pitchFamily="18" charset="0"/>
            </a:rPr>
            <a:t>İştahsızlık </a:t>
          </a:r>
          <a:endParaRPr lang="en-US" sz="1800" kern="1200">
            <a:latin typeface="Raleway" panose="020B0503030101060003" pitchFamily="34" charset="0"/>
            <a:cs typeface="Times New Roman" panose="02020603050405020304" pitchFamily="18" charset="0"/>
          </a:endParaRPr>
        </a:p>
      </dsp:txBody>
      <dsp:txXfrm>
        <a:off x="7283481" y="988490"/>
        <a:ext cx="1838279" cy="1144567"/>
      </dsp:txXfrm>
    </dsp:sp>
    <dsp:sp modelId="{98DD9EDF-CE52-4959-AAC7-53987668FB34}">
      <dsp:nvSpPr>
        <dsp:cNvPr id="0" name=""/>
        <dsp:cNvSpPr/>
      </dsp:nvSpPr>
      <dsp:spPr>
        <a:xfrm>
          <a:off x="5499643" y="2102362"/>
          <a:ext cx="1696873" cy="1697081"/>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647696-21F7-4D0C-A28F-AE946C8CB6A4}">
      <dsp:nvSpPr>
        <dsp:cNvPr id="0" name=""/>
        <dsp:cNvSpPr/>
      </dsp:nvSpPr>
      <dsp:spPr>
        <a:xfrm>
          <a:off x="7355596" y="2445212"/>
          <a:ext cx="2509495" cy="12226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Fiziksel </a:t>
          </a:r>
          <a:r>
            <a:rPr lang="tr-TR" sz="1800" kern="1200" dirty="0" smtClean="0">
              <a:latin typeface="Raleway" panose="020B0503030101060003" pitchFamily="34" charset="0"/>
              <a:cs typeface="Times New Roman" panose="02020603050405020304" pitchFamily="18" charset="0"/>
            </a:rPr>
            <a:t>Şikâyetler (baş</a:t>
          </a:r>
          <a:r>
            <a:rPr lang="tr-TR" sz="1800" kern="1200" dirty="0">
              <a:latin typeface="Raleway" panose="020B0503030101060003" pitchFamily="34" charset="0"/>
              <a:cs typeface="Times New Roman" panose="02020603050405020304" pitchFamily="18" charset="0"/>
            </a:rPr>
            <a:t>, karın ağrılar vb.)</a:t>
          </a:r>
          <a:endParaRPr lang="en-US" sz="1800" kern="1200" dirty="0">
            <a:latin typeface="Raleway" panose="020B0503030101060003" pitchFamily="34" charset="0"/>
            <a:cs typeface="Times New Roman" panose="02020603050405020304" pitchFamily="18" charset="0"/>
          </a:endParaRPr>
        </a:p>
      </dsp:txBody>
      <dsp:txXfrm>
        <a:off x="7355596" y="2445212"/>
        <a:ext cx="2509495" cy="1222606"/>
      </dsp:txXfrm>
    </dsp:sp>
    <dsp:sp modelId="{DDC52F16-A507-4ADD-9A37-D518E96FAD41}">
      <dsp:nvSpPr>
        <dsp:cNvPr id="0" name=""/>
        <dsp:cNvSpPr/>
      </dsp:nvSpPr>
      <dsp:spPr>
        <a:xfrm>
          <a:off x="5155319" y="2534176"/>
          <a:ext cx="1696873" cy="1697081"/>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EB6C02C-887E-48B4-95D9-120939E19085}">
      <dsp:nvSpPr>
        <dsp:cNvPr id="0" name=""/>
        <dsp:cNvSpPr/>
      </dsp:nvSpPr>
      <dsp:spPr>
        <a:xfrm>
          <a:off x="6682505" y="4084024"/>
          <a:ext cx="1944333" cy="11185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Konsantre Olamama </a:t>
          </a:r>
          <a:endParaRPr lang="en-US" sz="1800" kern="1200" dirty="0">
            <a:latin typeface="Raleway" panose="020B0503030101060003" pitchFamily="34" charset="0"/>
            <a:cs typeface="Times New Roman" panose="02020603050405020304" pitchFamily="18" charset="0"/>
          </a:endParaRPr>
        </a:p>
      </dsp:txBody>
      <dsp:txXfrm>
        <a:off x="6682505" y="4084024"/>
        <a:ext cx="1944333" cy="1118554"/>
      </dsp:txXfrm>
    </dsp:sp>
    <dsp:sp modelId="{3042E0DF-3105-4533-9F93-8F2BE6A753FF}">
      <dsp:nvSpPr>
        <dsp:cNvPr id="0" name=""/>
        <dsp:cNvSpPr/>
      </dsp:nvSpPr>
      <dsp:spPr>
        <a:xfrm>
          <a:off x="4603835" y="2534176"/>
          <a:ext cx="1696873" cy="1697081"/>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883551-2C20-4833-8A0A-9082F4A08CBA}">
      <dsp:nvSpPr>
        <dsp:cNvPr id="0" name=""/>
        <dsp:cNvSpPr/>
      </dsp:nvSpPr>
      <dsp:spPr>
        <a:xfrm>
          <a:off x="2829189" y="4084024"/>
          <a:ext cx="1944333" cy="11185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a:latin typeface="Raleway" panose="020B0503030101060003" pitchFamily="34" charset="0"/>
              <a:cs typeface="Times New Roman" panose="02020603050405020304" pitchFamily="18" charset="0"/>
            </a:rPr>
            <a:t>Okula Gitmeyi Reddetme </a:t>
          </a:r>
          <a:endParaRPr lang="en-US" sz="1800" kern="1200">
            <a:latin typeface="Raleway" panose="020B0503030101060003" pitchFamily="34" charset="0"/>
            <a:cs typeface="Times New Roman" panose="02020603050405020304" pitchFamily="18" charset="0"/>
          </a:endParaRPr>
        </a:p>
      </dsp:txBody>
      <dsp:txXfrm>
        <a:off x="2829189" y="4084024"/>
        <a:ext cx="1944333" cy="1118554"/>
      </dsp:txXfrm>
    </dsp:sp>
    <dsp:sp modelId="{66CA28A6-C7EE-464F-BF80-0D73C6E98EE4}">
      <dsp:nvSpPr>
        <dsp:cNvPr id="0" name=""/>
        <dsp:cNvSpPr/>
      </dsp:nvSpPr>
      <dsp:spPr>
        <a:xfrm>
          <a:off x="4259511" y="2102362"/>
          <a:ext cx="1696873" cy="1697081"/>
        </a:xfrm>
        <a:prstGeom prst="ellipse">
          <a:avLst/>
        </a:prstGeom>
        <a:solidFill>
          <a:schemeClr val="accent2">
            <a:alpha val="50000"/>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E0107F3-2571-4634-972F-7706B15B3B00}">
      <dsp:nvSpPr>
        <dsp:cNvPr id="0" name=""/>
        <dsp:cNvSpPr/>
      </dsp:nvSpPr>
      <dsp:spPr>
        <a:xfrm>
          <a:off x="2192861" y="2445212"/>
          <a:ext cx="1802927" cy="12226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Yalnız Kalma </a:t>
          </a:r>
          <a:r>
            <a:rPr lang="tr-TR" sz="1800" kern="1200" dirty="0" smtClean="0">
              <a:latin typeface="Raleway" panose="020B0503030101060003" pitchFamily="34" charset="0"/>
              <a:cs typeface="Times New Roman" panose="02020603050405020304" pitchFamily="18" charset="0"/>
            </a:rPr>
            <a:t>Korkusu</a:t>
          </a:r>
        </a:p>
        <a:p>
          <a:pPr lvl="0" algn="ctr" defTabSz="800100">
            <a:lnSpc>
              <a:spcPct val="90000"/>
            </a:lnSpc>
            <a:spcBef>
              <a:spcPct val="0"/>
            </a:spcBef>
            <a:spcAft>
              <a:spcPct val="35000"/>
            </a:spcAft>
          </a:pPr>
          <a:endParaRPr lang="tr-TR" sz="1800" kern="1200" dirty="0">
            <a:latin typeface="Raleway" panose="020B0503030101060003" pitchFamily="34" charset="0"/>
            <a:cs typeface="Times New Roman" panose="02020603050405020304" pitchFamily="18" charset="0"/>
          </a:endParaRPr>
        </a:p>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Güvenlik Kaygıları </a:t>
          </a:r>
          <a:endParaRPr lang="en-US" sz="1800" kern="1200" dirty="0">
            <a:latin typeface="Raleway" panose="020B0503030101060003" pitchFamily="34" charset="0"/>
            <a:cs typeface="Times New Roman" panose="02020603050405020304" pitchFamily="18" charset="0"/>
          </a:endParaRPr>
        </a:p>
      </dsp:txBody>
      <dsp:txXfrm>
        <a:off x="2192861" y="2445212"/>
        <a:ext cx="1802927" cy="1222606"/>
      </dsp:txXfrm>
    </dsp:sp>
    <dsp:sp modelId="{55CC338C-2474-4108-8ED4-A72DDC113B48}">
      <dsp:nvSpPr>
        <dsp:cNvPr id="0" name=""/>
        <dsp:cNvSpPr/>
      </dsp:nvSpPr>
      <dsp:spPr>
        <a:xfrm>
          <a:off x="4381828" y="1563895"/>
          <a:ext cx="1696873" cy="169708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9D0718-1E39-4FE3-8AD1-81E97F837755}">
      <dsp:nvSpPr>
        <dsp:cNvPr id="0" name=""/>
        <dsp:cNvSpPr/>
      </dsp:nvSpPr>
      <dsp:spPr>
        <a:xfrm>
          <a:off x="2334267" y="988490"/>
          <a:ext cx="1838279" cy="11445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Suçluluk </a:t>
          </a:r>
          <a:r>
            <a:rPr lang="tr-TR" sz="1800" kern="1200" dirty="0" smtClean="0">
              <a:latin typeface="Raleway" panose="020B0503030101060003" pitchFamily="34" charset="0"/>
              <a:cs typeface="Times New Roman" panose="02020603050405020304" pitchFamily="18" charset="0"/>
            </a:rPr>
            <a:t>Duyguları </a:t>
          </a:r>
          <a:endParaRPr lang="en-US" sz="1800" kern="1200" dirty="0">
            <a:latin typeface="Raleway" panose="020B0503030101060003" pitchFamily="34" charset="0"/>
            <a:cs typeface="Times New Roman" panose="02020603050405020304" pitchFamily="18" charset="0"/>
          </a:endParaRPr>
        </a:p>
      </dsp:txBody>
      <dsp:txXfrm>
        <a:off x="2334267" y="988490"/>
        <a:ext cx="1838279" cy="11445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9DBA7-BAF5-4FF5-812C-35AB0CDE1B78}" type="datetimeFigureOut">
              <a:rPr lang="en-US" smtClean="0"/>
              <a:t>10/5/2022</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73DED-2724-41CA-9136-F9B64C15F48B}" type="slidenum">
              <a:rPr lang="en-US" smtClean="0"/>
              <a:t>‹#›</a:t>
            </a:fld>
            <a:endParaRPr lang="en-US"/>
          </a:p>
        </p:txBody>
      </p:sp>
    </p:spTree>
    <p:extLst>
      <p:ext uri="{BB962C8B-B14F-4D97-AF65-F5344CB8AC3E}">
        <p14:creationId xmlns:p14="http://schemas.microsoft.com/office/powerpoint/2010/main" val="1111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Migration yazan yerde «Göç» yazabilir</a:t>
            </a:r>
            <a:endParaRPr lang="en-US" dirty="0"/>
          </a:p>
        </p:txBody>
      </p:sp>
      <p:sp>
        <p:nvSpPr>
          <p:cNvPr id="4" name="Slayt Numarası Yer Tutucusu 3"/>
          <p:cNvSpPr>
            <a:spLocks noGrp="1"/>
          </p:cNvSpPr>
          <p:nvPr>
            <p:ph type="sldNum" sz="quarter" idx="5"/>
          </p:nvPr>
        </p:nvSpPr>
        <p:spPr/>
        <p:txBody>
          <a:bodyPr/>
          <a:lstStyle/>
          <a:p>
            <a:fld id="{A4173DED-2724-41CA-9136-F9B64C15F48B}" type="slidenum">
              <a:rPr lang="en-US" smtClean="0"/>
              <a:t>15</a:t>
            </a:fld>
            <a:endParaRPr lang="en-US" dirty="0"/>
          </a:p>
        </p:txBody>
      </p:sp>
    </p:spTree>
    <p:extLst>
      <p:ext uri="{BB962C8B-B14F-4D97-AF65-F5344CB8AC3E}">
        <p14:creationId xmlns:p14="http://schemas.microsoft.com/office/powerpoint/2010/main" val="351040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173DED-2724-41CA-9136-F9B64C15F48B}" type="slidenum">
              <a:rPr lang="en-US" smtClean="0"/>
              <a:t>19</a:t>
            </a:fld>
            <a:endParaRPr lang="en-US"/>
          </a:p>
        </p:txBody>
      </p:sp>
    </p:spTree>
    <p:extLst>
      <p:ext uri="{BB962C8B-B14F-4D97-AF65-F5344CB8AC3E}">
        <p14:creationId xmlns:p14="http://schemas.microsoft.com/office/powerpoint/2010/main" val="337465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Görseldekine benzer bir görsel konabilir. </a:t>
            </a:r>
            <a:endParaRPr lang="en-US" dirty="0"/>
          </a:p>
        </p:txBody>
      </p:sp>
      <p:sp>
        <p:nvSpPr>
          <p:cNvPr id="4" name="Slayt Numarası Yer Tutucusu 3"/>
          <p:cNvSpPr>
            <a:spLocks noGrp="1"/>
          </p:cNvSpPr>
          <p:nvPr>
            <p:ph type="sldNum" sz="quarter" idx="5"/>
          </p:nvPr>
        </p:nvSpPr>
        <p:spPr/>
        <p:txBody>
          <a:bodyPr/>
          <a:lstStyle/>
          <a:p>
            <a:fld id="{A4173DED-2724-41CA-9136-F9B64C15F48B}" type="slidenum">
              <a:rPr lang="en-US" smtClean="0"/>
              <a:t>25</a:t>
            </a:fld>
            <a:endParaRPr lang="en-US"/>
          </a:p>
        </p:txBody>
      </p:sp>
    </p:spTree>
    <p:extLst>
      <p:ext uri="{BB962C8B-B14F-4D97-AF65-F5344CB8AC3E}">
        <p14:creationId xmlns:p14="http://schemas.microsoft.com/office/powerpoint/2010/main" val="201832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73DED-2724-41CA-9136-F9B64C15F4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09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5.10.2022</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E9E90E4A-0233-2249-9873-42C9D51CBD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4" y="4763"/>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 Başlık">
            <a:extLst>
              <a:ext uri="{FF2B5EF4-FFF2-40B4-BE49-F238E27FC236}">
                <a16:creationId xmlns:a16="http://schemas.microsoft.com/office/drawing/2014/main" id="{31B5DD3E-0CE8-7943-A4B4-268051901210}"/>
              </a:ext>
            </a:extLst>
          </p:cNvPr>
          <p:cNvSpPr txBox="1">
            <a:spLocks/>
          </p:cNvSpPr>
          <p:nvPr/>
        </p:nvSpPr>
        <p:spPr>
          <a:xfrm>
            <a:off x="-22931" y="695077"/>
            <a:ext cx="7992888" cy="273630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600" dirty="0">
                <a:solidFill>
                  <a:schemeClr val="tx2"/>
                </a:solidFill>
                <a:latin typeface="Caveat Brush" pitchFamily="2" charset="0"/>
                <a:cs typeface="Times New Roman" panose="02020603050405020304" pitchFamily="18" charset="0"/>
              </a:rPr>
              <a:t>PSİKOSOSYAL DESTEK</a:t>
            </a:r>
            <a:r>
              <a:rPr lang="tr-TR" sz="6000" dirty="0">
                <a:solidFill>
                  <a:schemeClr val="tx2"/>
                </a:solidFill>
                <a:latin typeface="Caveat Brush" pitchFamily="2" charset="0"/>
                <a:cs typeface="Times New Roman" panose="02020603050405020304" pitchFamily="18" charset="0"/>
              </a:rPr>
              <a:t/>
            </a:r>
            <a:br>
              <a:rPr lang="tr-TR" sz="6000" dirty="0">
                <a:solidFill>
                  <a:schemeClr val="tx2"/>
                </a:solidFill>
                <a:latin typeface="Caveat Brush" pitchFamily="2" charset="0"/>
                <a:cs typeface="Times New Roman" panose="02020603050405020304" pitchFamily="18" charset="0"/>
              </a:rPr>
            </a:br>
            <a:r>
              <a:rPr lang="tr-TR" dirty="0" smtClean="0">
                <a:solidFill>
                  <a:schemeClr val="tx2"/>
                </a:solidFill>
                <a:latin typeface="Caveat Brush" pitchFamily="2" charset="0"/>
                <a:cs typeface="Times New Roman" panose="02020603050405020304" pitchFamily="18" charset="0"/>
              </a:rPr>
              <a:t>Terör</a:t>
            </a:r>
            <a:endParaRPr lang="tr-TR" dirty="0">
              <a:solidFill>
                <a:schemeClr val="tx2"/>
              </a:solidFill>
              <a:latin typeface="Caveat Brush" pitchFamily="2" charset="0"/>
              <a:cs typeface="Times New Roman" panose="02020603050405020304" pitchFamily="18" charset="0"/>
            </a:endParaRPr>
          </a:p>
        </p:txBody>
      </p:sp>
      <p:sp>
        <p:nvSpPr>
          <p:cNvPr id="13" name="2 Alt Başlık">
            <a:extLst>
              <a:ext uri="{FF2B5EF4-FFF2-40B4-BE49-F238E27FC236}">
                <a16:creationId xmlns:a16="http://schemas.microsoft.com/office/drawing/2014/main" id="{503DA70D-0226-4E48-B71B-5FC150B3371F}"/>
              </a:ext>
            </a:extLst>
          </p:cNvPr>
          <p:cNvSpPr txBox="1">
            <a:spLocks/>
          </p:cNvSpPr>
          <p:nvPr/>
        </p:nvSpPr>
        <p:spPr>
          <a:xfrm>
            <a:off x="7823599" y="3038028"/>
            <a:ext cx="3384376" cy="27738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b="1" dirty="0">
                <a:solidFill>
                  <a:srgbClr val="00B0F0"/>
                </a:solidFill>
                <a:latin typeface="Raleway" panose="020B0503030101060003" pitchFamily="34" charset="0"/>
                <a:cs typeface="Times New Roman" panose="02020603050405020304" pitchFamily="18" charset="0"/>
              </a:rPr>
              <a:t>PSİKOEĞİTİM ÇALIŞMASI</a:t>
            </a:r>
          </a:p>
          <a:p>
            <a:r>
              <a:rPr lang="tr-TR"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8" name="Resim 7">
            <a:extLst>
              <a:ext uri="{FF2B5EF4-FFF2-40B4-BE49-F238E27FC236}">
                <a16:creationId xmlns:a16="http://schemas.microsoft.com/office/drawing/2014/main" id="{4F2EDF8B-9EBB-B44A-92FD-A4DFE634A24A}"/>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9" name="Resim 8">
            <a:extLst>
              <a:ext uri="{FF2B5EF4-FFF2-40B4-BE49-F238E27FC236}">
                <a16:creationId xmlns:a16="http://schemas.microsoft.com/office/drawing/2014/main" id="{B35A3858-8A9F-CE4D-A0AC-F7E8AA2C3171}"/>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4" name="Resim 13">
            <a:extLst>
              <a:ext uri="{FF2B5EF4-FFF2-40B4-BE49-F238E27FC236}">
                <a16:creationId xmlns:a16="http://schemas.microsoft.com/office/drawing/2014/main" id="{BE4A15E0-D952-D847-BC18-04898B5C77B7}"/>
              </a:ext>
            </a:extLst>
          </p:cNvPr>
          <p:cNvPicPr>
            <a:picLocks noChangeAspect="1"/>
          </p:cNvPicPr>
          <p:nvPr/>
        </p:nvPicPr>
        <p:blipFill>
          <a:blip r:embed="rId5"/>
          <a:stretch>
            <a:fillRect/>
          </a:stretch>
        </p:blipFill>
        <p:spPr>
          <a:xfrm>
            <a:off x="4029263" y="5661248"/>
            <a:ext cx="1736325" cy="857949"/>
          </a:xfrm>
          <a:prstGeom prst="rect">
            <a:avLst/>
          </a:prstGeom>
        </p:spPr>
      </p:pic>
    </p:spTree>
    <p:extLst>
      <p:ext uri="{BB962C8B-B14F-4D97-AF65-F5344CB8AC3E}">
        <p14:creationId xmlns:p14="http://schemas.microsoft.com/office/powerpoint/2010/main" val="72237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67036" y="1334373"/>
            <a:ext cx="11377264" cy="4832092"/>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Terörizmden etkilenen </a:t>
            </a:r>
            <a:r>
              <a:rPr lang="tr-TR" sz="2800" dirty="0" smtClean="0">
                <a:latin typeface="Raleway" panose="020B0503030101060003" pitchFamily="34" charset="0"/>
                <a:ea typeface="Calibri" panose="020F0502020204030204" pitchFamily="34" charset="0"/>
              </a:rPr>
              <a:t>yerler:</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smtClean="0">
                <a:latin typeface="Raleway" panose="020B0503030101060003" pitchFamily="34" charset="0"/>
                <a:ea typeface="Calibri" panose="020F0502020204030204" pitchFamily="34" charset="0"/>
              </a:rPr>
              <a:t>Hükûmet binaları</a:t>
            </a:r>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Askeri </a:t>
            </a:r>
            <a:r>
              <a:rPr lang="tr-TR" sz="2800" dirty="0" smtClean="0">
                <a:latin typeface="Raleway" panose="020B0503030101060003" pitchFamily="34" charset="0"/>
                <a:ea typeface="Calibri" panose="020F0502020204030204" pitchFamily="34" charset="0"/>
              </a:rPr>
              <a:t>tesisler</a:t>
            </a:r>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smtClean="0">
                <a:latin typeface="Raleway" panose="020B0503030101060003" pitchFamily="34" charset="0"/>
                <a:ea typeface="Calibri" panose="020F0502020204030204" pitchFamily="34" charset="0"/>
              </a:rPr>
              <a:t>Büyükelçilikler</a:t>
            </a:r>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Ofis </a:t>
            </a:r>
            <a:r>
              <a:rPr lang="tr-TR" sz="2800" dirty="0" smtClean="0">
                <a:latin typeface="Raleway" panose="020B0503030101060003" pitchFamily="34" charset="0"/>
                <a:ea typeface="Calibri" panose="020F0502020204030204" pitchFamily="34" charset="0"/>
              </a:rPr>
              <a:t>binaları</a:t>
            </a:r>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Alışveriş </a:t>
            </a:r>
            <a:r>
              <a:rPr lang="tr-TR" sz="2800" dirty="0" smtClean="0">
                <a:latin typeface="Raleway" panose="020B0503030101060003" pitchFamily="34" charset="0"/>
                <a:ea typeface="Calibri" panose="020F0502020204030204" pitchFamily="34" charset="0"/>
              </a:rPr>
              <a:t>merkezleri </a:t>
            </a:r>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Trenler, metrolar, </a:t>
            </a:r>
            <a:r>
              <a:rPr lang="tr-TR" sz="2800" dirty="0" smtClean="0">
                <a:latin typeface="Raleway" panose="020B0503030101060003" pitchFamily="34" charset="0"/>
                <a:ea typeface="Calibri" panose="020F0502020204030204" pitchFamily="34" charset="0"/>
              </a:rPr>
              <a:t>uçaklar </a:t>
            </a:r>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Bankalar, </a:t>
            </a:r>
            <a:r>
              <a:rPr lang="tr-TR" sz="2800" dirty="0" smtClean="0">
                <a:latin typeface="Raleway" panose="020B0503030101060003" pitchFamily="34" charset="0"/>
                <a:ea typeface="Calibri" panose="020F0502020204030204" pitchFamily="34" charset="0"/>
              </a:rPr>
              <a:t>oteller, okullar, hastaneler ve üniversiteler </a:t>
            </a:r>
            <a:endParaRPr lang="tr-TR" sz="2800" dirty="0">
              <a:latin typeface="Raleway" panose="020B0503030101060003" pitchFamily="34" charset="0"/>
              <a:ea typeface="Calibri" panose="020F0502020204030204" pitchFamily="34" charset="0"/>
            </a:endParaRPr>
          </a:p>
          <a:p>
            <a:r>
              <a:rPr lang="tr-TR" sz="2800" dirty="0" smtClean="0">
                <a:latin typeface="Raleway" panose="020B0503030101060003" pitchFamily="34" charset="0"/>
                <a:ea typeface="Calibri" panose="020F0502020204030204" pitchFamily="34" charset="0"/>
              </a:rPr>
              <a:t>Ayrıca terör, dolaylı </a:t>
            </a:r>
            <a:r>
              <a:rPr lang="tr-TR" sz="2800" dirty="0">
                <a:latin typeface="Raleway" panose="020B0503030101060003" pitchFamily="34" charset="0"/>
                <a:ea typeface="Calibri" panose="020F0502020204030204" pitchFamily="34" charset="0"/>
              </a:rPr>
              <a:t>ya da doğrudan bir çok yeri de etkileyebilmektedir.</a:t>
            </a:r>
          </a:p>
          <a:p>
            <a:endParaRPr lang="tr-TR" sz="2800" dirty="0">
              <a:latin typeface="Raleway" panose="020B0503030101060003" pitchFamily="34" charset="0"/>
              <a:cs typeface="Times New Roman" panose="02020603050405020304" pitchFamily="18" charset="0"/>
            </a:endParaRPr>
          </a:p>
        </p:txBody>
      </p:sp>
      <p:sp>
        <p:nvSpPr>
          <p:cNvPr id="6" name="Dikdörtgen 5">
            <a:extLst>
              <a:ext uri="{FF2B5EF4-FFF2-40B4-BE49-F238E27FC236}">
                <a16:creationId xmlns:a16="http://schemas.microsoft.com/office/drawing/2014/main" id="{CFBF524E-A549-E644-9F33-27397696F09C}"/>
              </a:ext>
            </a:extLst>
          </p:cNvPr>
          <p:cNvSpPr/>
          <p:nvPr/>
        </p:nvSpPr>
        <p:spPr>
          <a:xfrm>
            <a:off x="767408" y="188640"/>
            <a:ext cx="127310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a:t>
            </a:r>
          </a:p>
        </p:txBody>
      </p:sp>
    </p:spTree>
    <p:extLst>
      <p:ext uri="{BB962C8B-B14F-4D97-AF65-F5344CB8AC3E}">
        <p14:creationId xmlns:p14="http://schemas.microsoft.com/office/powerpoint/2010/main" val="309741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03512" y="2276872"/>
            <a:ext cx="8229600" cy="2448272"/>
          </a:xfrm>
        </p:spPr>
        <p:txBody>
          <a:bodyPr>
            <a:normAutofit/>
          </a:bodyPr>
          <a:lstStyle/>
          <a:p>
            <a:r>
              <a:rPr lang="tr-TR" sz="5400" b="1" spc="300" dirty="0">
                <a:solidFill>
                  <a:schemeClr val="tx2"/>
                </a:solidFill>
                <a:latin typeface="Raleway" panose="020B0503030101060003" pitchFamily="34" charset="0"/>
                <a:cs typeface="Times New Roman" panose="02020603050405020304" pitchFamily="18" charset="0"/>
              </a:rPr>
              <a:t>TERÖR SONRASI TEPKİLER</a:t>
            </a:r>
            <a:endParaRPr lang="tr-TR" sz="5400"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338566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81386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Sonrası Tepkiler</a:t>
            </a:r>
          </a:p>
        </p:txBody>
      </p:sp>
      <p:sp>
        <p:nvSpPr>
          <p:cNvPr id="18" name="Metin kutusu 17"/>
          <p:cNvSpPr txBox="1"/>
          <p:nvPr/>
        </p:nvSpPr>
        <p:spPr>
          <a:xfrm>
            <a:off x="479376" y="2564904"/>
            <a:ext cx="11377264" cy="2246769"/>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saldırılarına yönelik bireylerin gösterdiği stres tepkileri terörün nasıl algılandığına göre değişmektedir.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olayının öznel anlamda nasıl değerlendirildiği konusunda altı boyut belirlenmiştir. </a:t>
            </a:r>
          </a:p>
        </p:txBody>
      </p:sp>
    </p:spTree>
    <p:extLst>
      <p:ext uri="{BB962C8B-B14F-4D97-AF65-F5344CB8AC3E}">
        <p14:creationId xmlns:p14="http://schemas.microsoft.com/office/powerpoint/2010/main" val="4796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79783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Terör Sonrası Tepkiler</a:t>
            </a:r>
          </a:p>
        </p:txBody>
      </p:sp>
      <p:graphicFrame>
        <p:nvGraphicFramePr>
          <p:cNvPr id="2" name="Diyagram 1">
            <a:extLst>
              <a:ext uri="{FF2B5EF4-FFF2-40B4-BE49-F238E27FC236}">
                <a16:creationId xmlns:a16="http://schemas.microsoft.com/office/drawing/2014/main" id="{A6C9936F-A831-480C-B8CB-71C7D3FC52ED}"/>
              </a:ext>
            </a:extLst>
          </p:cNvPr>
          <p:cNvGraphicFramePr/>
          <p:nvPr>
            <p:extLst>
              <p:ext uri="{D42A27DB-BD31-4B8C-83A1-F6EECF244321}">
                <p14:modId xmlns:p14="http://schemas.microsoft.com/office/powerpoint/2010/main" val="982131085"/>
              </p:ext>
            </p:extLst>
          </p:nvPr>
        </p:nvGraphicFramePr>
        <p:xfrm>
          <a:off x="335360" y="1023611"/>
          <a:ext cx="11521280" cy="492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13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81386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Terör Sonrası Tepkiler</a:t>
            </a:r>
          </a:p>
        </p:txBody>
      </p:sp>
      <p:graphicFrame>
        <p:nvGraphicFramePr>
          <p:cNvPr id="2" name="Diyagram 1">
            <a:extLst>
              <a:ext uri="{FF2B5EF4-FFF2-40B4-BE49-F238E27FC236}">
                <a16:creationId xmlns:a16="http://schemas.microsoft.com/office/drawing/2014/main" id="{A6C9936F-A831-480C-B8CB-71C7D3FC52ED}"/>
              </a:ext>
            </a:extLst>
          </p:cNvPr>
          <p:cNvGraphicFramePr/>
          <p:nvPr>
            <p:extLst>
              <p:ext uri="{D42A27DB-BD31-4B8C-83A1-F6EECF244321}">
                <p14:modId xmlns:p14="http://schemas.microsoft.com/office/powerpoint/2010/main" val="860955553"/>
              </p:ext>
            </p:extLst>
          </p:nvPr>
        </p:nvGraphicFramePr>
        <p:xfrm>
          <a:off x="335360" y="834971"/>
          <a:ext cx="11521280" cy="525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91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494" y="2204864"/>
            <a:ext cx="12376463" cy="2448272"/>
          </a:xfrm>
        </p:spPr>
        <p:txBody>
          <a:bodyPr>
            <a:normAutofit/>
          </a:bodyPr>
          <a:lstStyle/>
          <a:p>
            <a:r>
              <a:rPr lang="tr-TR" sz="4800" b="1" spc="300" dirty="0">
                <a:solidFill>
                  <a:schemeClr val="tx2"/>
                </a:solidFill>
                <a:latin typeface="Raleway" panose="020B0503030101060003" pitchFamily="34" charset="0"/>
                <a:cs typeface="Times New Roman" panose="02020603050405020304" pitchFamily="18" charset="0"/>
              </a:rPr>
              <a:t>Terör Saldırılarının </a:t>
            </a:r>
            <a:br>
              <a:rPr lang="tr-TR" sz="4800" b="1" spc="300" dirty="0">
                <a:solidFill>
                  <a:schemeClr val="tx2"/>
                </a:solidFill>
                <a:latin typeface="Raleway" panose="020B0503030101060003" pitchFamily="34" charset="0"/>
                <a:cs typeface="Times New Roman" panose="02020603050405020304" pitchFamily="18" charset="0"/>
              </a:rPr>
            </a:br>
            <a:r>
              <a:rPr lang="tr-TR" sz="4800" b="1" spc="300" dirty="0">
                <a:solidFill>
                  <a:schemeClr val="tx2"/>
                </a:solidFill>
                <a:latin typeface="Raleway" panose="020B0503030101060003" pitchFamily="34" charset="0"/>
                <a:cs typeface="Times New Roman" panose="02020603050405020304" pitchFamily="18" charset="0"/>
              </a:rPr>
              <a:t>Çocuklar ve Ergenler </a:t>
            </a:r>
            <a:br>
              <a:rPr lang="tr-TR" sz="4800" b="1" spc="300" dirty="0">
                <a:solidFill>
                  <a:schemeClr val="tx2"/>
                </a:solidFill>
                <a:latin typeface="Raleway" panose="020B0503030101060003" pitchFamily="34" charset="0"/>
                <a:cs typeface="Times New Roman" panose="02020603050405020304" pitchFamily="18" charset="0"/>
              </a:rPr>
            </a:br>
            <a:r>
              <a:rPr lang="tr-TR" sz="4800" b="1" spc="300" dirty="0">
                <a:solidFill>
                  <a:schemeClr val="tx2"/>
                </a:solidFill>
                <a:latin typeface="Raleway" panose="020B0503030101060003" pitchFamily="34" charset="0"/>
                <a:cs typeface="Times New Roman" panose="02020603050405020304" pitchFamily="18" charset="0"/>
              </a:rPr>
              <a:t>Üzerindeki Etkileri</a:t>
            </a:r>
            <a:endParaRPr lang="tr-TR" sz="4800"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98865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74221" y="76317"/>
            <a:ext cx="9802299"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Saldırılarının Çocuklar ve </a:t>
            </a:r>
          </a:p>
          <a:p>
            <a:pPr algn="ctr"/>
            <a:r>
              <a:rPr lang="tr-TR" sz="4000" dirty="0">
                <a:latin typeface="Caveat Brush" pitchFamily="2" charset="0"/>
                <a:cs typeface="Times New Roman" panose="02020603050405020304" pitchFamily="18" charset="0"/>
              </a:rPr>
              <a:t>Ergenler Üzerindeki Etkileri</a:t>
            </a:r>
          </a:p>
        </p:txBody>
      </p:sp>
      <p:sp>
        <p:nvSpPr>
          <p:cNvPr id="18" name="Metin kutusu 17"/>
          <p:cNvSpPr txBox="1"/>
          <p:nvPr/>
        </p:nvSpPr>
        <p:spPr>
          <a:xfrm>
            <a:off x="263352" y="1700808"/>
            <a:ext cx="11640616"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saldırılarına doğrudan veya dolaylı olarak maruz kalma, genellikle masum insanları etkileyen bir durumdur.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durumlarında yaşı ve gelişim düzeyi nedeniyle kaçınılmaz etkilere karşı daha savunmasız olan çocuklar için de zorlayıcı ve karmaşık bir durumdur.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Genel </a:t>
            </a:r>
            <a:r>
              <a:rPr lang="tr-TR" sz="2800" dirty="0" smtClean="0">
                <a:latin typeface="Raleway" panose="020B0503030101060003" pitchFamily="34" charset="0"/>
                <a:ea typeface="Calibri" panose="020F0502020204030204" pitchFamily="34" charset="0"/>
              </a:rPr>
              <a:t>olarak </a:t>
            </a:r>
            <a:r>
              <a:rPr lang="tr-TR" sz="2800" dirty="0">
                <a:latin typeface="Raleway" panose="020B0503030101060003" pitchFamily="34" charset="0"/>
                <a:ea typeface="Calibri" panose="020F0502020204030204" pitchFamily="34" charset="0"/>
              </a:rPr>
              <a:t>savaş ve terörizmle ilgili psikolojik etkilerin, doğal ve insan kaynaklı felaket olaylarıyla ilişkili olanlara benzer olduğu bulunmuştur. </a:t>
            </a:r>
          </a:p>
        </p:txBody>
      </p:sp>
    </p:spTree>
    <p:extLst>
      <p:ext uri="{BB962C8B-B14F-4D97-AF65-F5344CB8AC3E}">
        <p14:creationId xmlns:p14="http://schemas.microsoft.com/office/powerpoint/2010/main" val="37847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26704" y="188640"/>
            <a:ext cx="9230412" cy="646331"/>
          </a:xfrm>
          <a:prstGeom prst="rect">
            <a:avLst/>
          </a:prstGeom>
        </p:spPr>
        <p:txBody>
          <a:bodyPr wrap="none">
            <a:spAutoFit/>
          </a:bodyPr>
          <a:lstStyle/>
          <a:p>
            <a:r>
              <a:rPr lang="tr-TR" sz="3600" dirty="0" smtClean="0">
                <a:latin typeface="Caveat Brush" pitchFamily="2" charset="0"/>
                <a:cs typeface="Times New Roman" panose="02020603050405020304" pitchFamily="18" charset="0"/>
              </a:rPr>
              <a:t>Okul Öncesi Dönemdeki Çocukların Tepkileri</a:t>
            </a:r>
            <a:endParaRPr lang="tr-TR" sz="3600" dirty="0">
              <a:latin typeface="Caveat Brush" pitchFamily="2" charset="0"/>
              <a:cs typeface="Times New Roman" panose="02020603050405020304" pitchFamily="18" charset="0"/>
            </a:endParaRPr>
          </a:p>
        </p:txBody>
      </p:sp>
      <p:sp>
        <p:nvSpPr>
          <p:cNvPr id="18" name="Metin kutusu 17"/>
          <p:cNvSpPr txBox="1"/>
          <p:nvPr/>
        </p:nvSpPr>
        <p:spPr>
          <a:xfrm>
            <a:off x="526704" y="1340768"/>
            <a:ext cx="11377264" cy="5262979"/>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Okul öncesi dönemdeki çocuklar terörizme karşı en belirsiz tepkiye sahip olan gruptur ve bu durum onların yaşayacağı sıkıntıların büyüklüğünü maskeleyebilir.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Bu yaş grubundaki çocukların bilişsel, duygusal ve sosyal özellikleri terörün yıkıcı etkilerine karşı onları daha savunmasız kılar.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Altı yaşın altındaki çocuklar başkalarının bakış açısını anlamakta zorlanır ve </a:t>
            </a:r>
            <a:r>
              <a:rPr lang="tr-TR" sz="2800" dirty="0" err="1">
                <a:latin typeface="Raleway" panose="020B0503030101060003" pitchFamily="34" charset="0"/>
                <a:ea typeface="Calibri" panose="020F0502020204030204" pitchFamily="34" charset="0"/>
              </a:rPr>
              <a:t>travmatik</a:t>
            </a:r>
            <a:r>
              <a:rPr lang="tr-TR" sz="2800" dirty="0">
                <a:latin typeface="Raleway" panose="020B0503030101060003" pitchFamily="34" charset="0"/>
                <a:ea typeface="Calibri" panose="020F0502020204030204" pitchFamily="34" charset="0"/>
              </a:rPr>
              <a:t> olayları kendi hatası olarak düşünebilir. </a:t>
            </a: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58252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26704" y="1772816"/>
            <a:ext cx="11377264" cy="2677656"/>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Altı yaşın altındaki çocuğun kendini suçlaması ya da kafa </a:t>
            </a:r>
            <a:r>
              <a:rPr lang="tr-TR" sz="2800" dirty="0" smtClean="0">
                <a:latin typeface="Raleway" panose="020B0503030101060003" pitchFamily="34" charset="0"/>
                <a:ea typeface="Calibri" panose="020F0502020204030204" pitchFamily="34" charset="0"/>
              </a:rPr>
              <a:t>karışıklığı, </a:t>
            </a:r>
            <a:r>
              <a:rPr lang="tr-TR" sz="2800" dirty="0">
                <a:latin typeface="Raleway" panose="020B0503030101060003" pitchFamily="34" charset="0"/>
                <a:ea typeface="Calibri" panose="020F0502020204030204" pitchFamily="34" charset="0"/>
              </a:rPr>
              <a:t>çevresindeki yetişkinler tarafından da istenmeden pekiştirilebilir.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Yetişkinler travmatik durumlarda daha gergin ve öfkeli olduklarından çocuklar yetişkinin bu davranışlarının kendisine yönelik olduğunu düşünebilir. </a:t>
            </a:r>
          </a:p>
        </p:txBody>
      </p:sp>
      <p:sp>
        <p:nvSpPr>
          <p:cNvPr id="6" name="Dikdörtgen 5">
            <a:extLst>
              <a:ext uri="{FF2B5EF4-FFF2-40B4-BE49-F238E27FC236}">
                <a16:creationId xmlns:a16="http://schemas.microsoft.com/office/drawing/2014/main" id="{E31CA35E-7FE0-4DC2-B205-5A3AAAD6CDCA}"/>
              </a:ext>
            </a:extLst>
          </p:cNvPr>
          <p:cNvSpPr/>
          <p:nvPr/>
        </p:nvSpPr>
        <p:spPr>
          <a:xfrm>
            <a:off x="695400" y="620688"/>
            <a:ext cx="923041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Okul Öncesi Dönemdeki Çocukların Tepkileri</a:t>
            </a:r>
          </a:p>
        </p:txBody>
      </p:sp>
    </p:spTree>
    <p:extLst>
      <p:ext uri="{BB962C8B-B14F-4D97-AF65-F5344CB8AC3E}">
        <p14:creationId xmlns:p14="http://schemas.microsoft.com/office/powerpoint/2010/main" val="104134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id="{653CA24C-9346-492F-82F2-662784E47576}"/>
              </a:ext>
            </a:extLst>
          </p:cNvPr>
          <p:cNvGraphicFramePr/>
          <p:nvPr>
            <p:extLst>
              <p:ext uri="{D42A27DB-BD31-4B8C-83A1-F6EECF244321}">
                <p14:modId xmlns:p14="http://schemas.microsoft.com/office/powerpoint/2010/main" val="510005894"/>
              </p:ext>
            </p:extLst>
          </p:nvPr>
        </p:nvGraphicFramePr>
        <p:xfrm>
          <a:off x="-96688" y="1087817"/>
          <a:ext cx="12311336"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a:extLst>
              <a:ext uri="{FF2B5EF4-FFF2-40B4-BE49-F238E27FC236}">
                <a16:creationId xmlns:a16="http://schemas.microsoft.com/office/drawing/2014/main" id="{F4AFAA28-349F-4C8E-9FD8-CEDC631CC652}"/>
              </a:ext>
            </a:extLst>
          </p:cNvPr>
          <p:cNvSpPr txBox="1"/>
          <p:nvPr/>
        </p:nvSpPr>
        <p:spPr>
          <a:xfrm>
            <a:off x="2639616" y="4797152"/>
            <a:ext cx="2448272" cy="584775"/>
          </a:xfrm>
          <a:prstGeom prst="rect">
            <a:avLst/>
          </a:prstGeom>
          <a:noFill/>
        </p:spPr>
        <p:txBody>
          <a:bodyPr wrap="square" rtlCol="0">
            <a:spAutoFit/>
          </a:bodyPr>
          <a:lstStyle/>
          <a:p>
            <a:pPr algn="ctr"/>
            <a:r>
              <a:rPr lang="tr-TR" sz="3200" b="1" dirty="0">
                <a:solidFill>
                  <a:schemeClr val="bg1"/>
                </a:solidFill>
                <a:latin typeface="Raleway" panose="020B0503030101060003" pitchFamily="34" charset="0"/>
              </a:rPr>
              <a:t>0-6 YAŞ</a:t>
            </a:r>
            <a:endParaRPr lang="en-US" sz="3200" b="1" dirty="0">
              <a:solidFill>
                <a:schemeClr val="bg1"/>
              </a:solidFill>
              <a:latin typeface="Raleway" panose="020B0503030101060003" pitchFamily="34" charset="0"/>
            </a:endParaRPr>
          </a:p>
        </p:txBody>
      </p:sp>
      <p:sp>
        <p:nvSpPr>
          <p:cNvPr id="8" name="Dikdörtgen 7">
            <a:extLst>
              <a:ext uri="{FF2B5EF4-FFF2-40B4-BE49-F238E27FC236}">
                <a16:creationId xmlns:a16="http://schemas.microsoft.com/office/drawing/2014/main" id="{7DC7C391-050A-4CEB-A106-D4DBCB7636C4}"/>
              </a:ext>
            </a:extLst>
          </p:cNvPr>
          <p:cNvSpPr/>
          <p:nvPr/>
        </p:nvSpPr>
        <p:spPr>
          <a:xfrm>
            <a:off x="551384" y="184038"/>
            <a:ext cx="923041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Okul Öncesi Dönemdeki Çocukların Tepkileri</a:t>
            </a:r>
          </a:p>
        </p:txBody>
      </p:sp>
    </p:spTree>
    <p:extLst>
      <p:ext uri="{BB962C8B-B14F-4D97-AF65-F5344CB8AC3E}">
        <p14:creationId xmlns:p14="http://schemas.microsoft.com/office/powerpoint/2010/main" val="361537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4" name="Metin kutusu 3"/>
          <p:cNvSpPr txBox="1"/>
          <p:nvPr/>
        </p:nvSpPr>
        <p:spPr>
          <a:xfrm>
            <a:off x="119336" y="1196752"/>
            <a:ext cx="11881320" cy="3970318"/>
          </a:xfrm>
          <a:prstGeom prst="rect">
            <a:avLst/>
          </a:prstGeom>
          <a:noFill/>
        </p:spPr>
        <p:txBody>
          <a:bodyPr wrap="square" rtlCol="0">
            <a:spAutoFit/>
          </a:bodyPr>
          <a:lstStyle/>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Terörün</a:t>
            </a:r>
            <a:r>
              <a:rPr lang="tr-TR" sz="2800" dirty="0" smtClean="0">
                <a:latin typeface="Raleway" panose="020B0503030101060003" pitchFamily="34" charset="0"/>
              </a:rPr>
              <a:t> </a:t>
            </a:r>
            <a:r>
              <a:rPr lang="tr-TR" sz="2800" dirty="0">
                <a:latin typeface="Raleway" panose="020B0503030101060003" pitchFamily="34" charset="0"/>
              </a:rPr>
              <a:t>öğretmenler, çocuklar  ve aileleri üzerinde yarattığı olumsuz etkileri azaltmak </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durumları ve </a:t>
            </a:r>
            <a:r>
              <a:rPr lang="tr-TR" sz="2800" dirty="0" smtClean="0">
                <a:latin typeface="Raleway" panose="020B0503030101060003" pitchFamily="34" charset="0"/>
                <a:ea typeface="Calibri" panose="020F0502020204030204" pitchFamily="34" charset="0"/>
              </a:rPr>
              <a:t>sonrasında</a:t>
            </a:r>
            <a:r>
              <a:rPr lang="tr-TR" sz="2800" dirty="0" smtClean="0">
                <a:latin typeface="Raleway" panose="020B0503030101060003" pitchFamily="34" charset="0"/>
              </a:rPr>
              <a:t> </a:t>
            </a:r>
            <a:r>
              <a:rPr lang="tr-TR" sz="2800" dirty="0">
                <a:latin typeface="Raleway" panose="020B0503030101060003" pitchFamily="34" charset="0"/>
              </a:rPr>
              <a:t>öğretmen,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durumları ve </a:t>
            </a:r>
            <a:r>
              <a:rPr lang="tr-TR" sz="2800" dirty="0" smtClean="0">
                <a:latin typeface="Raleway" panose="020B0503030101060003" pitchFamily="34" charset="0"/>
                <a:ea typeface="Calibri" panose="020F0502020204030204" pitchFamily="34" charset="0"/>
              </a:rPr>
              <a:t>sonrasında</a:t>
            </a:r>
            <a:r>
              <a:rPr lang="tr-TR" sz="2800" dirty="0" smtClean="0">
                <a:latin typeface="Raleway" panose="020B0503030101060003" pitchFamily="34" charset="0"/>
              </a:rPr>
              <a:t> </a:t>
            </a:r>
            <a:r>
              <a:rPr lang="tr-TR" sz="2800" dirty="0">
                <a:latin typeface="Raleway" panose="020B0503030101060003" pitchFamily="34" charset="0"/>
              </a:rPr>
              <a:t>öğretmenlerin ve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terör durumları ile ilgili </a:t>
            </a:r>
            <a:r>
              <a:rPr lang="tr-TR" sz="2800" dirty="0" err="1">
                <a:latin typeface="Raleway" panose="020B0503030101060003" pitchFamily="34" charset="0"/>
              </a:rPr>
              <a:t>psikososyal</a:t>
            </a:r>
            <a:r>
              <a:rPr lang="tr-TR" sz="2800" dirty="0">
                <a:latin typeface="Raleway" panose="020B0503030101060003" pitchFamily="34" charset="0"/>
              </a:rPr>
              <a:t> destek çalışmalarını gerçekleştirmek</a:t>
            </a:r>
          </a:p>
        </p:txBody>
      </p:sp>
    </p:spTree>
    <p:extLst>
      <p:ext uri="{BB962C8B-B14F-4D97-AF65-F5344CB8AC3E}">
        <p14:creationId xmlns:p14="http://schemas.microsoft.com/office/powerpoint/2010/main" val="249828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51384" y="2636912"/>
            <a:ext cx="11377264"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7-11 yaş aralığındaki çocuklar, başkalarının bakış açılarını anlayabilirler ancak somut olanları anlayabildiklerinden birçok travmatik deneyimi tam ve doğru olarak kavramakta zorlanırlar.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Yaşanan </a:t>
            </a:r>
            <a:r>
              <a:rPr lang="tr-TR" sz="2800" dirty="0">
                <a:latin typeface="Raleway" panose="020B0503030101060003" pitchFamily="34" charset="0"/>
                <a:ea typeface="Calibri" panose="020F0502020204030204" pitchFamily="34" charset="0"/>
              </a:rPr>
              <a:t>travma nedeniyle kafaları karışıktır ve endişelidirler.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p:txBody>
      </p:sp>
      <p:sp>
        <p:nvSpPr>
          <p:cNvPr id="6" name="Dikdörtgen 5">
            <a:extLst>
              <a:ext uri="{FF2B5EF4-FFF2-40B4-BE49-F238E27FC236}">
                <a16:creationId xmlns:a16="http://schemas.microsoft.com/office/drawing/2014/main" id="{9033F16D-7836-4816-95A9-9EF31773ABE8}"/>
              </a:ext>
            </a:extLst>
          </p:cNvPr>
          <p:cNvSpPr/>
          <p:nvPr/>
        </p:nvSpPr>
        <p:spPr>
          <a:xfrm>
            <a:off x="1055440" y="836712"/>
            <a:ext cx="8619667"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İlkokul </a:t>
            </a:r>
            <a:r>
              <a:rPr lang="tr-TR" sz="3600" dirty="0" smtClean="0">
                <a:latin typeface="Caveat Brush" pitchFamily="2" charset="0"/>
                <a:cs typeface="Times New Roman" panose="02020603050405020304" pitchFamily="18" charset="0"/>
              </a:rPr>
              <a:t>Dönemindeki Çocukların </a:t>
            </a:r>
            <a:r>
              <a:rPr lang="tr-TR" sz="3600" dirty="0">
                <a:latin typeface="Caveat Brush" pitchFamily="2" charset="0"/>
                <a:cs typeface="Times New Roman" panose="02020603050405020304" pitchFamily="18" charset="0"/>
              </a:rPr>
              <a:t>Tepkileri</a:t>
            </a:r>
          </a:p>
        </p:txBody>
      </p:sp>
    </p:spTree>
    <p:extLst>
      <p:ext uri="{BB962C8B-B14F-4D97-AF65-F5344CB8AC3E}">
        <p14:creationId xmlns:p14="http://schemas.microsoft.com/office/powerpoint/2010/main" val="12025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26704" y="1772816"/>
            <a:ext cx="11377264"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Çocuklar çoğu zaman </a:t>
            </a:r>
            <a:r>
              <a:rPr lang="tr-TR" sz="2800" dirty="0" smtClean="0">
                <a:latin typeface="Raleway" panose="020B0503030101060003" pitchFamily="34" charset="0"/>
                <a:ea typeface="Calibri" panose="020F0502020204030204" pitchFamily="34" charset="0"/>
              </a:rPr>
              <a:t>ebeveyninin </a:t>
            </a:r>
            <a:r>
              <a:rPr lang="tr-TR" sz="2800" dirty="0">
                <a:latin typeface="Raleway" panose="020B0503030101060003" pitchFamily="34" charset="0"/>
                <a:ea typeface="Calibri" panose="020F0502020204030204" pitchFamily="34" charset="0"/>
              </a:rPr>
              <a:t>endişelerinin farkındadır, ancak kriz sırasında </a:t>
            </a:r>
            <a:r>
              <a:rPr lang="tr-TR" sz="2800" dirty="0" smtClean="0">
                <a:latin typeface="Raleway" panose="020B0503030101060003" pitchFamily="34" charset="0"/>
                <a:ea typeface="Calibri" panose="020F0502020204030204" pitchFamily="34" charset="0"/>
              </a:rPr>
              <a:t>ebeveyninin </a:t>
            </a:r>
            <a:r>
              <a:rPr lang="tr-TR" sz="2800" dirty="0">
                <a:latin typeface="Raleway" panose="020B0503030101060003" pitchFamily="34" charset="0"/>
                <a:ea typeface="Calibri" panose="020F0502020204030204" pitchFamily="34" charset="0"/>
              </a:rPr>
              <a:t>tepkilerine özellikle duyarlıdırlar.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Nasıl davranacakları ve tepki verecekleri konusunda </a:t>
            </a:r>
            <a:r>
              <a:rPr lang="tr-TR" sz="2800" dirty="0" smtClean="0">
                <a:latin typeface="Raleway" panose="020B0503030101060003" pitchFamily="34" charset="0"/>
                <a:ea typeface="Calibri" panose="020F0502020204030204" pitchFamily="34" charset="0"/>
              </a:rPr>
              <a:t>ebeveynini </a:t>
            </a:r>
            <a:r>
              <a:rPr lang="tr-TR" sz="2800" dirty="0">
                <a:latin typeface="Raleway" panose="020B0503030101060003" pitchFamily="34" charset="0"/>
                <a:ea typeface="Calibri" panose="020F0502020204030204" pitchFamily="34" charset="0"/>
              </a:rPr>
              <a:t>model alırlar.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Ebeveynin </a:t>
            </a:r>
            <a:r>
              <a:rPr lang="tr-TR" sz="2800" dirty="0">
                <a:latin typeface="Raleway" panose="020B0503030101060003" pitchFamily="34" charset="0"/>
                <a:ea typeface="Calibri" panose="020F0502020204030204" pitchFamily="34" charset="0"/>
              </a:rPr>
              <a:t>okul çağındaki çocuklarına karşı korkuları ve endişeleri konusunda dürüst olmaları ve durumla başa çıkma yeteneklerini vurgulamaları özellikle önemlidir</a:t>
            </a:r>
            <a:r>
              <a:rPr lang="tr-TR" sz="2800" dirty="0" smtClean="0">
                <a:latin typeface="Raleway" panose="020B0503030101060003" pitchFamily="34" charset="0"/>
                <a:ea typeface="Calibri" panose="020F0502020204030204" pitchFamily="34" charset="0"/>
              </a:rPr>
              <a:t>.</a:t>
            </a:r>
            <a:endParaRPr lang="tr-TR" sz="2800" dirty="0">
              <a:latin typeface="Raleway" panose="020B0503030101060003" pitchFamily="34" charset="0"/>
              <a:ea typeface="Calibri" panose="020F0502020204030204" pitchFamily="34" charset="0"/>
            </a:endParaRPr>
          </a:p>
        </p:txBody>
      </p:sp>
      <p:sp>
        <p:nvSpPr>
          <p:cNvPr id="7" name="Dikdörtgen 6">
            <a:extLst>
              <a:ext uri="{FF2B5EF4-FFF2-40B4-BE49-F238E27FC236}">
                <a16:creationId xmlns:a16="http://schemas.microsoft.com/office/drawing/2014/main" id="{8158DD2F-F9BA-6E41-BA62-3630B3C50F7A}"/>
              </a:ext>
            </a:extLst>
          </p:cNvPr>
          <p:cNvSpPr/>
          <p:nvPr/>
        </p:nvSpPr>
        <p:spPr>
          <a:xfrm>
            <a:off x="983432" y="260648"/>
            <a:ext cx="84930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İlkokul Dönemindeki Çocukların Tepkileri</a:t>
            </a:r>
          </a:p>
        </p:txBody>
      </p:sp>
    </p:spTree>
    <p:extLst>
      <p:ext uri="{BB962C8B-B14F-4D97-AF65-F5344CB8AC3E}">
        <p14:creationId xmlns:p14="http://schemas.microsoft.com/office/powerpoint/2010/main" val="268975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84A361A0-05AD-4FD6-9F39-D2B5531194E0}"/>
              </a:ext>
            </a:extLst>
          </p:cNvPr>
          <p:cNvGraphicFramePr/>
          <p:nvPr>
            <p:extLst>
              <p:ext uri="{D42A27DB-BD31-4B8C-83A1-F6EECF244321}">
                <p14:modId xmlns:p14="http://schemas.microsoft.com/office/powerpoint/2010/main" val="530575342"/>
              </p:ext>
            </p:extLst>
          </p:nvPr>
        </p:nvGraphicFramePr>
        <p:xfrm>
          <a:off x="191344" y="1044516"/>
          <a:ext cx="11809312" cy="520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B6B5F50A-F7CB-473C-9520-FDCA674BF717}"/>
              </a:ext>
            </a:extLst>
          </p:cNvPr>
          <p:cNvSpPr/>
          <p:nvPr/>
        </p:nvSpPr>
        <p:spPr>
          <a:xfrm>
            <a:off x="8400256" y="943183"/>
            <a:ext cx="305885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latin typeface="Raleway" panose="020B0503030101060003" pitchFamily="34" charset="0"/>
              </a:rPr>
              <a:t>7-11 YAŞ</a:t>
            </a:r>
          </a:p>
        </p:txBody>
      </p:sp>
      <p:sp>
        <p:nvSpPr>
          <p:cNvPr id="8" name="Dikdörtgen 7">
            <a:extLst>
              <a:ext uri="{FF2B5EF4-FFF2-40B4-BE49-F238E27FC236}">
                <a16:creationId xmlns:a16="http://schemas.microsoft.com/office/drawing/2014/main" id="{FE5C158C-E88D-1944-B57F-7C30D85886CD}"/>
              </a:ext>
            </a:extLst>
          </p:cNvPr>
          <p:cNvSpPr/>
          <p:nvPr/>
        </p:nvSpPr>
        <p:spPr>
          <a:xfrm>
            <a:off x="983432" y="260648"/>
            <a:ext cx="84930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İlkokul Dönemindeki Çocukların Tepkileri</a:t>
            </a:r>
          </a:p>
        </p:txBody>
      </p:sp>
    </p:spTree>
    <p:extLst>
      <p:ext uri="{BB962C8B-B14F-4D97-AF65-F5344CB8AC3E}">
        <p14:creationId xmlns:p14="http://schemas.microsoft.com/office/powerpoint/2010/main" val="209572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83432" y="692696"/>
            <a:ext cx="9937104" cy="615553"/>
          </a:xfrm>
          <a:prstGeom prst="rect">
            <a:avLst/>
          </a:prstGeom>
        </p:spPr>
        <p:txBody>
          <a:bodyPr wrap="square">
            <a:spAutoFit/>
          </a:bodyPr>
          <a:lstStyle/>
          <a:p>
            <a:r>
              <a:rPr lang="tr-TR" sz="3400" dirty="0" smtClean="0">
                <a:latin typeface="Caveat Brush" pitchFamily="2" charset="0"/>
                <a:cs typeface="Times New Roman" panose="02020603050405020304" pitchFamily="18" charset="0"/>
              </a:rPr>
              <a:t>Ortaokul ve Lise Dönemindeki Çocukların </a:t>
            </a:r>
            <a:r>
              <a:rPr lang="tr-TR" sz="3400" dirty="0">
                <a:latin typeface="Caveat Brush" pitchFamily="2" charset="0"/>
                <a:cs typeface="Times New Roman" panose="02020603050405020304" pitchFamily="18" charset="0"/>
              </a:rPr>
              <a:t>Tepkileri</a:t>
            </a:r>
          </a:p>
        </p:txBody>
      </p:sp>
      <p:sp>
        <p:nvSpPr>
          <p:cNvPr id="18" name="Metin kutusu 17"/>
          <p:cNvSpPr txBox="1"/>
          <p:nvPr/>
        </p:nvSpPr>
        <p:spPr>
          <a:xfrm>
            <a:off x="526704" y="1698901"/>
            <a:ext cx="11377264" cy="4401205"/>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Ergenler travma konusundaki duygularını daha çok kendi içinde yaşayabilir ve daha depresif </a:t>
            </a:r>
            <a:r>
              <a:rPr lang="tr-TR" sz="2800" dirty="0" smtClean="0">
                <a:latin typeface="Raleway" panose="020B0503030101060003" pitchFamily="34" charset="0"/>
                <a:ea typeface="Calibri" panose="020F0502020204030204" pitchFamily="34" charset="0"/>
              </a:rPr>
              <a:t>olabilirler. </a:t>
            </a: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Soyut düşünme yeteneğine sahip olan ergenler ve gençler terörizm konusundaki tepkilerini din, ahlak ve etik anlayışıyla gösterebilir.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Ergenler ailesinden ve arkadaşlarından uzaklaşmaya başladığından içsel korku ve kaygıyı yönetmenin bir yolu olarak başkalarıyla ilişkisini artırabilir.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286332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51384" y="1693252"/>
            <a:ext cx="11377264" cy="4832092"/>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İntikam arzusu ve travmaya karşı eylem odaklı tepkiler gibi asabiyet ve meydan okuma davranışları ortaya çıkabilir.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Kendisini yabancılaşmış veya haklarından mahrum hisseden gençlerin terör örgütlerinin etkisine özellikle duyarlı olabileceğini dikkate almak önemlidir.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Çocukların ve gençlerin terörizme karşı tepkileri risk ve koruyucu faktörlere göre farklı biçimlerde kendini gösterebilir. </a:t>
            </a: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C2997F75-50FB-6647-B4A0-8E8EAE538C13}"/>
              </a:ext>
            </a:extLst>
          </p:cNvPr>
          <p:cNvSpPr/>
          <p:nvPr/>
        </p:nvSpPr>
        <p:spPr>
          <a:xfrm>
            <a:off x="1127448" y="233897"/>
            <a:ext cx="10441160" cy="615553"/>
          </a:xfrm>
          <a:prstGeom prst="rect">
            <a:avLst/>
          </a:prstGeom>
        </p:spPr>
        <p:txBody>
          <a:bodyPr wrap="square">
            <a:spAutoFit/>
          </a:bodyPr>
          <a:lstStyle/>
          <a:p>
            <a:r>
              <a:rPr lang="tr-TR" sz="3400" dirty="0">
                <a:latin typeface="Caveat Brush" pitchFamily="2" charset="0"/>
                <a:cs typeface="Times New Roman" panose="02020603050405020304" pitchFamily="18" charset="0"/>
              </a:rPr>
              <a:t>Ortaokul ve Lise Dönemindeki Çocukların Tepkileri</a:t>
            </a:r>
          </a:p>
        </p:txBody>
      </p:sp>
    </p:spTree>
    <p:extLst>
      <p:ext uri="{BB962C8B-B14F-4D97-AF65-F5344CB8AC3E}">
        <p14:creationId xmlns:p14="http://schemas.microsoft.com/office/powerpoint/2010/main" val="251503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60648"/>
            <a:ext cx="11305256"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Saldırılarının Çocuklar ve </a:t>
            </a:r>
          </a:p>
          <a:p>
            <a:pPr algn="ctr"/>
            <a:r>
              <a:rPr lang="tr-TR" sz="4000" dirty="0">
                <a:latin typeface="Caveat Brush" pitchFamily="2" charset="0"/>
                <a:cs typeface="Times New Roman" panose="02020603050405020304" pitchFamily="18" charset="0"/>
              </a:rPr>
              <a:t>Ergenler Üzerindeki Etkileri</a:t>
            </a:r>
          </a:p>
        </p:txBody>
      </p:sp>
      <p:sp>
        <p:nvSpPr>
          <p:cNvPr id="18" name="Metin kutusu 17"/>
          <p:cNvSpPr txBox="1"/>
          <p:nvPr/>
        </p:nvSpPr>
        <p:spPr>
          <a:xfrm>
            <a:off x="839416" y="2276872"/>
            <a:ext cx="6577408" cy="3046988"/>
          </a:xfrm>
          <a:prstGeom prst="rect">
            <a:avLst/>
          </a:prstGeom>
          <a:noFill/>
        </p:spPr>
        <p:txBody>
          <a:bodyPr wrap="square" rtlCol="0">
            <a:spAutoFit/>
          </a:bodyPr>
          <a:lstStyle/>
          <a:p>
            <a:r>
              <a:rPr lang="tr-TR" sz="3200" dirty="0">
                <a:latin typeface="Raleway" panose="020B0503030101060003" pitchFamily="34" charset="0"/>
                <a:ea typeface="Calibri" panose="020F0502020204030204" pitchFamily="34" charset="0"/>
              </a:rPr>
              <a:t>Terör saldırılarına maruz kalan bazı çocuklarda ve ergenlerde ani semptom başlangıcı </a:t>
            </a:r>
            <a:r>
              <a:rPr lang="tr-TR" sz="3200" dirty="0" smtClean="0">
                <a:latin typeface="Raleway" panose="020B0503030101060003" pitchFamily="34" charset="0"/>
                <a:ea typeface="Calibri" panose="020F0502020204030204" pitchFamily="34" charset="0"/>
              </a:rPr>
              <a:t>görülebilirken </a:t>
            </a:r>
            <a:r>
              <a:rPr lang="tr-TR" sz="3200" dirty="0">
                <a:latin typeface="Raleway" panose="020B0503030101060003" pitchFamily="34" charset="0"/>
                <a:ea typeface="Calibri" panose="020F0502020204030204" pitchFamily="34" charset="0"/>
              </a:rPr>
              <a:t>bazılarında ise haftalar veya aylar </a:t>
            </a:r>
            <a:r>
              <a:rPr lang="tr-TR" sz="3200" dirty="0" smtClean="0">
                <a:latin typeface="Raleway" panose="020B0503030101060003" pitchFamily="34" charset="0"/>
                <a:ea typeface="Calibri" panose="020F0502020204030204" pitchFamily="34" charset="0"/>
              </a:rPr>
              <a:t>sonrasında bile herhangi bir tepki görünmeyebilir.</a:t>
            </a:r>
            <a:endParaRPr lang="tr-TR" sz="3200" dirty="0">
              <a:latin typeface="Raleway" panose="020B0503030101060003" pitchFamily="34" charset="0"/>
              <a:ea typeface="Calibri" panose="020F0502020204030204"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0" y="2245394"/>
            <a:ext cx="3257280" cy="3559869"/>
          </a:xfrm>
          <a:prstGeom prst="rect">
            <a:avLst/>
          </a:prstGeom>
        </p:spPr>
      </p:pic>
    </p:spTree>
    <p:extLst>
      <p:ext uri="{BB962C8B-B14F-4D97-AF65-F5344CB8AC3E}">
        <p14:creationId xmlns:p14="http://schemas.microsoft.com/office/powerpoint/2010/main" val="111831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26704" y="1556792"/>
            <a:ext cx="11185920" cy="3693319"/>
          </a:xfrm>
          <a:prstGeom prst="rect">
            <a:avLst/>
          </a:prstGeom>
          <a:noFill/>
        </p:spPr>
        <p:txBody>
          <a:bodyPr wrap="square" rtlCol="0">
            <a:spAutoFit/>
          </a:bodyPr>
          <a:lstStyle/>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Terör sebebiyle yerinden edilmiş </a:t>
            </a:r>
            <a:r>
              <a:rPr lang="tr-TR" sz="2600" dirty="0" smtClean="0">
                <a:latin typeface="Raleway" panose="020B0503030101060003" pitchFamily="34" charset="0"/>
                <a:ea typeface="Calibri" panose="020F0502020204030204" pitchFamily="34" charset="0"/>
              </a:rPr>
              <a:t>çocuklar; </a:t>
            </a:r>
            <a:r>
              <a:rPr lang="tr-TR" sz="2600" dirty="0">
                <a:latin typeface="Raleway" panose="020B0503030101060003" pitchFamily="34" charset="0"/>
                <a:ea typeface="Calibri" panose="020F0502020204030204" pitchFamily="34" charset="0"/>
              </a:rPr>
              <a:t>tanıdık bir çevreden, kendi eğitim ortamlarından, sosyal ağlarından ve rutin aile yaşamından da uzaklaşmak zorunda kalırlar.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Evlerini terk etmek zorunda kalan ve öncesinde </a:t>
            </a:r>
            <a:r>
              <a:rPr lang="tr-TR" sz="2600" dirty="0" err="1">
                <a:latin typeface="Raleway" panose="020B0503030101060003" pitchFamily="34" charset="0"/>
                <a:ea typeface="Calibri" panose="020F0502020204030204" pitchFamily="34" charset="0"/>
              </a:rPr>
              <a:t>travmatik</a:t>
            </a:r>
            <a:r>
              <a:rPr lang="tr-TR" sz="2600" dirty="0">
                <a:latin typeface="Raleway" panose="020B0503030101060003" pitchFamily="34" charset="0"/>
                <a:ea typeface="Calibri" panose="020F0502020204030204" pitchFamily="34" charset="0"/>
              </a:rPr>
              <a:t> deneyimler yaşamış çocukların psikolojik desteğe ihtiyacı olabileceği </a:t>
            </a:r>
            <a:r>
              <a:rPr lang="tr-TR" sz="2600" dirty="0" smtClean="0">
                <a:latin typeface="Raleway" panose="020B0503030101060003" pitchFamily="34" charset="0"/>
                <a:ea typeface="Calibri" panose="020F0502020204030204" pitchFamily="34" charset="0"/>
              </a:rPr>
              <a:t>unutulmamalıdır.</a:t>
            </a: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Zayıf başa çıkma kapasitesine sahip olan ve destekleyici aile ortamından yoksun </a:t>
            </a:r>
            <a:r>
              <a:rPr lang="tr-TR" sz="2600" dirty="0" smtClean="0">
                <a:latin typeface="Raleway" panose="020B0503030101060003" pitchFamily="34" charset="0"/>
                <a:ea typeface="Calibri" panose="020F0502020204030204" pitchFamily="34" charset="0"/>
              </a:rPr>
              <a:t>çocukların </a:t>
            </a:r>
            <a:r>
              <a:rPr lang="tr-TR" sz="2600" dirty="0">
                <a:latin typeface="Raleway" panose="020B0503030101060003" pitchFamily="34" charset="0"/>
                <a:ea typeface="Calibri" panose="020F0502020204030204" pitchFamily="34" charset="0"/>
              </a:rPr>
              <a:t>daha </a:t>
            </a:r>
            <a:r>
              <a:rPr lang="tr-TR" sz="2600" dirty="0" smtClean="0">
                <a:latin typeface="Raleway" panose="020B0503030101060003" pitchFamily="34" charset="0"/>
                <a:ea typeface="Calibri" panose="020F0502020204030204" pitchFamily="34" charset="0"/>
              </a:rPr>
              <a:t>fazla risk </a:t>
            </a:r>
            <a:r>
              <a:rPr lang="tr-TR" sz="2600" dirty="0">
                <a:latin typeface="Raleway" panose="020B0503030101060003" pitchFamily="34" charset="0"/>
                <a:ea typeface="Calibri" panose="020F0502020204030204" pitchFamily="34" charset="0"/>
              </a:rPr>
              <a:t>altında oldukları gözlenmektedir.</a:t>
            </a:r>
          </a:p>
        </p:txBody>
      </p:sp>
      <p:sp>
        <p:nvSpPr>
          <p:cNvPr id="8" name="Dikdörtgen 7">
            <a:extLst>
              <a:ext uri="{FF2B5EF4-FFF2-40B4-BE49-F238E27FC236}">
                <a16:creationId xmlns:a16="http://schemas.microsoft.com/office/drawing/2014/main" id="{29CABFE4-D3BC-E644-A5FB-FE69ADCFD901}"/>
              </a:ext>
            </a:extLst>
          </p:cNvPr>
          <p:cNvSpPr/>
          <p:nvPr/>
        </p:nvSpPr>
        <p:spPr>
          <a:xfrm>
            <a:off x="850188" y="260648"/>
            <a:ext cx="10142356"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Saldırılarının Çocuklar ve </a:t>
            </a:r>
          </a:p>
          <a:p>
            <a:pPr algn="ctr"/>
            <a:r>
              <a:rPr lang="tr-TR" sz="4000" dirty="0">
                <a:latin typeface="Caveat Brush" pitchFamily="2" charset="0"/>
                <a:cs typeface="Times New Roman" panose="02020603050405020304" pitchFamily="18" charset="0"/>
              </a:rPr>
              <a:t>Ergenler Üzerindeki Etkileri</a:t>
            </a:r>
          </a:p>
        </p:txBody>
      </p:sp>
    </p:spTree>
    <p:extLst>
      <p:ext uri="{BB962C8B-B14F-4D97-AF65-F5344CB8AC3E}">
        <p14:creationId xmlns:p14="http://schemas.microsoft.com/office/powerpoint/2010/main" val="146938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708920"/>
            <a:ext cx="8208912" cy="2448272"/>
          </a:xfrm>
        </p:spPr>
        <p:txBody>
          <a:bodyPr>
            <a:noAutofit/>
          </a:bodyPr>
          <a:lstStyle/>
          <a:p>
            <a:r>
              <a:rPr lang="tr-TR" spc="300" dirty="0">
                <a:latin typeface="Caveat Brush" pitchFamily="2" charset="0"/>
                <a:cs typeface="Times New Roman" panose="02020603050405020304" pitchFamily="18" charset="0"/>
              </a:rPr>
              <a:t>TERÖR SONRASI </a:t>
            </a:r>
            <a:br>
              <a:rPr lang="tr-TR" spc="300" dirty="0">
                <a:latin typeface="Caveat Brush" pitchFamily="2" charset="0"/>
                <a:cs typeface="Times New Roman" panose="02020603050405020304" pitchFamily="18" charset="0"/>
              </a:rPr>
            </a:br>
            <a:r>
              <a:rPr lang="tr-TR" spc="300" dirty="0" smtClean="0">
                <a:latin typeface="Caveat Brush" pitchFamily="2" charset="0"/>
                <a:cs typeface="Times New Roman" panose="02020603050405020304" pitchFamily="18" charset="0"/>
              </a:rPr>
              <a:t>EBEVEYNİN </a:t>
            </a:r>
            <a:r>
              <a:rPr lang="tr-TR" spc="300" dirty="0">
                <a:latin typeface="Caveat Brush" pitchFamily="2" charset="0"/>
                <a:cs typeface="Times New Roman" panose="02020603050405020304" pitchFamily="18" charset="0"/>
              </a:rPr>
              <a:t>ÇOCUKLARINA DESTEK OLMA YOLLARI</a:t>
            </a:r>
            <a:br>
              <a:rPr lang="tr-TR" spc="300" dirty="0">
                <a:latin typeface="Caveat Brush" pitchFamily="2" charset="0"/>
                <a:cs typeface="Times New Roman" panose="02020603050405020304" pitchFamily="18" charset="0"/>
              </a:rPr>
            </a:br>
            <a:r>
              <a:rPr lang="tr-TR" spc="300" dirty="0">
                <a:latin typeface="Caveat Brush" pitchFamily="2" charset="0"/>
                <a:cs typeface="Times New Roman" panose="02020603050405020304" pitchFamily="18" charset="0"/>
              </a:rPr>
              <a:t> </a:t>
            </a:r>
            <a:br>
              <a:rPr lang="tr-TR" spc="300" dirty="0">
                <a:latin typeface="Caveat Brush" pitchFamily="2" charset="0"/>
                <a:cs typeface="Times New Roman" panose="02020603050405020304" pitchFamily="18" charset="0"/>
              </a:rPr>
            </a:br>
            <a:endParaRPr lang="tr-TR" dirty="0">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284805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83432" y="260648"/>
            <a:ext cx="9289032"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SONRASI </a:t>
            </a:r>
            <a:r>
              <a:rPr lang="tr-TR" sz="4000" dirty="0" smtClean="0">
                <a:latin typeface="Caveat Brush" pitchFamily="2" charset="0"/>
                <a:cs typeface="Times New Roman" panose="02020603050405020304" pitchFamily="18" charset="0"/>
              </a:rPr>
              <a:t>EBEVEYNİN</a:t>
            </a:r>
            <a:endParaRPr lang="tr-TR" sz="4000" dirty="0">
              <a:latin typeface="Caveat Brush" pitchFamily="2" charset="0"/>
              <a:cs typeface="Times New Roman" panose="02020603050405020304" pitchFamily="18" charset="0"/>
            </a:endParaRPr>
          </a:p>
          <a:p>
            <a:pPr algn="ctr"/>
            <a:r>
              <a:rPr lang="tr-TR" sz="4000" dirty="0">
                <a:latin typeface="Caveat Brush" pitchFamily="2" charset="0"/>
                <a:cs typeface="Times New Roman" panose="02020603050405020304" pitchFamily="18" charset="0"/>
              </a:rPr>
              <a:t>ÇOCUKLARINA DESTEK OLMA YOLLARI</a:t>
            </a:r>
          </a:p>
        </p:txBody>
      </p:sp>
      <p:sp>
        <p:nvSpPr>
          <p:cNvPr id="18" name="Metin kutusu 17"/>
          <p:cNvSpPr txBox="1"/>
          <p:nvPr/>
        </p:nvSpPr>
        <p:spPr>
          <a:xfrm>
            <a:off x="479376" y="2204864"/>
            <a:ext cx="11449272" cy="3108543"/>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saldırıları gibi geniş kitleleri doğrudan ya da dolaylı bir şekilde etkileyen olaylarda </a:t>
            </a:r>
            <a:r>
              <a:rPr lang="tr-TR" sz="2800" dirty="0" err="1">
                <a:latin typeface="Raleway" panose="020B0503030101060003" pitchFamily="34" charset="0"/>
                <a:ea typeface="Calibri" panose="020F0502020204030204" pitchFamily="34" charset="0"/>
              </a:rPr>
              <a:t>psikososyal</a:t>
            </a:r>
            <a:r>
              <a:rPr lang="tr-TR" sz="2800" dirty="0">
                <a:latin typeface="Raleway" panose="020B0503030101060003" pitchFamily="34" charset="0"/>
                <a:ea typeface="Calibri" panose="020F0502020204030204" pitchFamily="34" charset="0"/>
              </a:rPr>
              <a:t> destek çalışmaları ön plana çıkmaktadır.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kitlesel şiddet türü olarak ele alındığı için terör saldırıları sonrasında yapılacak önleme ve müdahale çalışmaları hem topluma hem de bireylere yönelik düzenlenmektedir.</a:t>
            </a: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446615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C3A0AEF9-58AE-46EA-B6BC-A1D607D94BAE}"/>
              </a:ext>
            </a:extLst>
          </p:cNvPr>
          <p:cNvSpPr txBox="1"/>
          <p:nvPr/>
        </p:nvSpPr>
        <p:spPr>
          <a:xfrm>
            <a:off x="311992" y="1772816"/>
            <a:ext cx="11844715" cy="4093428"/>
          </a:xfrm>
          <a:prstGeom prst="rect">
            <a:avLst/>
          </a:prstGeom>
          <a:noFill/>
        </p:spPr>
        <p:txBody>
          <a:bodyPr wrap="square">
            <a:spAutoFit/>
          </a:bodyPr>
          <a:lstStyle/>
          <a:p>
            <a:r>
              <a:rPr lang="tr-TR" sz="2600" dirty="0" smtClean="0">
                <a:latin typeface="Raleway" panose="020B0503030101060003" pitchFamily="34" charset="0"/>
                <a:ea typeface="Calibri" panose="020F0502020204030204" pitchFamily="34" charset="0"/>
              </a:rPr>
              <a:t>Ebeveyn </a:t>
            </a:r>
            <a:r>
              <a:rPr lang="tr-TR" sz="2600" dirty="0">
                <a:latin typeface="Raleway" panose="020B0503030101060003" pitchFamily="34" charset="0"/>
                <a:ea typeface="Calibri" panose="020F0502020204030204" pitchFamily="34" charset="0"/>
              </a:rPr>
              <a:t>terör saldırıları sonrası çocuklarla çalışırken şu ilkelere dikkat etmelidir: </a:t>
            </a:r>
            <a:endParaRPr lang="tr-TR" sz="2600" dirty="0" smtClean="0">
              <a:latin typeface="Raleway" panose="020B0503030101060003" pitchFamily="34" charset="0"/>
              <a:ea typeface="Calibri" panose="020F0502020204030204" pitchFamily="34" charset="0"/>
            </a:endParaRPr>
          </a:p>
          <a:p>
            <a:endParaRPr lang="tr-TR" sz="26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ü"/>
            </a:pPr>
            <a:r>
              <a:rPr lang="tr-TR" sz="2600" dirty="0" smtClean="0">
                <a:latin typeface="Raleway" panose="020B0503030101060003" pitchFamily="34" charset="0"/>
                <a:cs typeface="Times New Roman" panose="02020603050405020304" pitchFamily="18" charset="0"/>
              </a:rPr>
              <a:t>Güvenlik duygusu </a:t>
            </a:r>
            <a:r>
              <a:rPr lang="tr-TR" sz="2600" dirty="0">
                <a:latin typeface="Raleway" panose="020B0503030101060003" pitchFamily="34" charset="0"/>
                <a:cs typeface="Times New Roman" panose="02020603050405020304" pitchFamily="18" charset="0"/>
              </a:rPr>
              <a:t>sağlama</a:t>
            </a:r>
          </a:p>
          <a:p>
            <a:pPr marL="457200" indent="-457200">
              <a:buFont typeface="Wingdings" panose="05000000000000000000" pitchFamily="2" charset="2"/>
              <a:buChar char="ü"/>
            </a:pPr>
            <a:r>
              <a:rPr lang="tr-TR" sz="2600" dirty="0">
                <a:latin typeface="Raleway" panose="020B0503030101060003" pitchFamily="34" charset="0"/>
                <a:cs typeface="Times New Roman" panose="02020603050405020304" pitchFamily="18" charset="0"/>
              </a:rPr>
              <a:t>Çocuğu aile ve sosyal destekleri ile bir araya getirme</a:t>
            </a:r>
          </a:p>
          <a:p>
            <a:pPr marL="457200" indent="-457200">
              <a:buFont typeface="Wingdings" panose="05000000000000000000" pitchFamily="2" charset="2"/>
              <a:buChar char="ü"/>
            </a:pPr>
            <a:r>
              <a:rPr lang="tr-TR" sz="2600" dirty="0">
                <a:latin typeface="Raleway" panose="020B0503030101060003" pitchFamily="34" charset="0"/>
                <a:cs typeface="Times New Roman" panose="02020603050405020304" pitchFamily="18" charset="0"/>
              </a:rPr>
              <a:t>Gerçekliği netleştirme, belirsizliği azaltma</a:t>
            </a:r>
          </a:p>
          <a:p>
            <a:pPr marL="457200" indent="-457200">
              <a:buFont typeface="Wingdings" panose="05000000000000000000" pitchFamily="2" charset="2"/>
              <a:buChar char="ü"/>
            </a:pPr>
            <a:r>
              <a:rPr lang="tr-TR" sz="2600" dirty="0">
                <a:latin typeface="Raleway" panose="020B0503030101060003" pitchFamily="34" charset="0"/>
                <a:cs typeface="Times New Roman" panose="02020603050405020304" pitchFamily="18" charset="0"/>
              </a:rPr>
              <a:t>Çocuklara kendi </a:t>
            </a:r>
            <a:r>
              <a:rPr lang="tr-TR" sz="2600" dirty="0" smtClean="0">
                <a:latin typeface="Raleway" panose="020B0503030101060003" pitchFamily="34" charset="0"/>
                <a:cs typeface="Times New Roman" panose="02020603050405020304" pitchFamily="18" charset="0"/>
              </a:rPr>
              <a:t>hikâyelerini </a:t>
            </a:r>
            <a:r>
              <a:rPr lang="tr-TR" sz="2600" dirty="0">
                <a:latin typeface="Raleway" panose="020B0503030101060003" pitchFamily="34" charset="0"/>
                <a:cs typeface="Times New Roman" panose="02020603050405020304" pitchFamily="18" charset="0"/>
              </a:rPr>
              <a:t>anlatmaları konusunda fırsat sağlama</a:t>
            </a:r>
          </a:p>
          <a:p>
            <a:pPr marL="457200" indent="-457200">
              <a:buFont typeface="Wingdings" panose="05000000000000000000" pitchFamily="2" charset="2"/>
              <a:buChar char="ü"/>
            </a:pPr>
            <a:r>
              <a:rPr lang="tr-TR" sz="2600" dirty="0">
                <a:latin typeface="Raleway" panose="020B0503030101060003" pitchFamily="34" charset="0"/>
                <a:cs typeface="Times New Roman" panose="02020603050405020304" pitchFamily="18" charset="0"/>
              </a:rPr>
              <a:t>Çocuğun kendini tanıma ve değerlendirme konusundaki (gerçekçi benlik algısını) gelişimini destekleme</a:t>
            </a:r>
          </a:p>
          <a:p>
            <a:pPr marL="457200" indent="-457200">
              <a:buFont typeface="Wingdings" panose="05000000000000000000" pitchFamily="2" charset="2"/>
              <a:buChar char="ü"/>
            </a:pPr>
            <a:r>
              <a:rPr lang="tr-TR" sz="2600" dirty="0">
                <a:latin typeface="Raleway" panose="020B0503030101060003" pitchFamily="34" charset="0"/>
                <a:cs typeface="Times New Roman" panose="02020603050405020304" pitchFamily="18" charset="0"/>
              </a:rPr>
              <a:t>Çocuğun düşünce hatalarını (bilişsel çarpıtma) belirleme ve bunun üzerinde çalışma</a:t>
            </a:r>
          </a:p>
        </p:txBody>
      </p:sp>
      <p:sp>
        <p:nvSpPr>
          <p:cNvPr id="6" name="Dikdörtgen 5">
            <a:extLst>
              <a:ext uri="{FF2B5EF4-FFF2-40B4-BE49-F238E27FC236}">
                <a16:creationId xmlns:a16="http://schemas.microsoft.com/office/drawing/2014/main" id="{27DEC7D4-64D3-1748-85C4-9AFC6971179F}"/>
              </a:ext>
            </a:extLst>
          </p:cNvPr>
          <p:cNvSpPr/>
          <p:nvPr/>
        </p:nvSpPr>
        <p:spPr>
          <a:xfrm>
            <a:off x="983432" y="260648"/>
            <a:ext cx="9071714" cy="1323439"/>
          </a:xfrm>
          <a:prstGeom prst="rect">
            <a:avLst/>
          </a:prstGeom>
        </p:spPr>
        <p:txBody>
          <a:bodyPr wrap="none">
            <a:spAutoFit/>
          </a:bodyPr>
          <a:lstStyle/>
          <a:p>
            <a:pPr algn="ctr"/>
            <a:r>
              <a:rPr lang="tr-TR" sz="4000" dirty="0">
                <a:latin typeface="Caveat Brush" pitchFamily="2" charset="0"/>
                <a:cs typeface="Times New Roman" panose="02020603050405020304" pitchFamily="18" charset="0"/>
              </a:rPr>
              <a:t>TERÖR SONRASI </a:t>
            </a:r>
            <a:r>
              <a:rPr lang="tr-TR" sz="4000" dirty="0" smtClean="0">
                <a:latin typeface="Caveat Brush" pitchFamily="2" charset="0"/>
                <a:cs typeface="Times New Roman" panose="02020603050405020304" pitchFamily="18" charset="0"/>
              </a:rPr>
              <a:t>EBEVEYNİN</a:t>
            </a:r>
            <a:endParaRPr lang="tr-TR" sz="4000" dirty="0">
              <a:latin typeface="Caveat Brush" pitchFamily="2" charset="0"/>
              <a:cs typeface="Times New Roman" panose="02020603050405020304" pitchFamily="18" charset="0"/>
            </a:endParaRPr>
          </a:p>
          <a:p>
            <a:pPr algn="ctr"/>
            <a:r>
              <a:rPr lang="tr-TR" sz="4000" dirty="0">
                <a:latin typeface="Caveat Brush" pitchFamily="2" charset="0"/>
                <a:cs typeface="Times New Roman" panose="02020603050405020304" pitchFamily="18" charset="0"/>
              </a:rPr>
              <a:t>ÇOCUKLARINA DESTEK OLMA YOLLARI</a:t>
            </a:r>
          </a:p>
        </p:txBody>
      </p:sp>
    </p:spTree>
    <p:extLst>
      <p:ext uri="{BB962C8B-B14F-4D97-AF65-F5344CB8AC3E}">
        <p14:creationId xmlns:p14="http://schemas.microsoft.com/office/powerpoint/2010/main" val="13424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95600" y="2132856"/>
            <a:ext cx="7378065" cy="2664296"/>
          </a:xfrm>
        </p:spPr>
        <p:txBody>
          <a:bodyPr>
            <a:noAutofit/>
          </a:bodyPr>
          <a:lstStyle/>
          <a:p>
            <a:r>
              <a:rPr lang="tr-TR" sz="6000" b="1" spc="300" dirty="0">
                <a:solidFill>
                  <a:schemeClr val="tx2"/>
                </a:solidFill>
                <a:latin typeface="Raleway" panose="020B0503030101060003" pitchFamily="34" charset="0"/>
                <a:cs typeface="Times New Roman" panose="02020603050405020304" pitchFamily="18" charset="0"/>
              </a:rPr>
              <a:t>TERÖR</a:t>
            </a:r>
            <a:r>
              <a:rPr lang="tr-TR" b="1" spc="300" dirty="0">
                <a:solidFill>
                  <a:schemeClr val="tx2"/>
                </a:solidFill>
                <a:latin typeface="Raleway" panose="020B0503030101060003" pitchFamily="34" charset="0"/>
                <a:cs typeface="Times New Roman" panose="02020603050405020304" pitchFamily="18" charset="0"/>
              </a:rPr>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(Kavramsal Çerçeve)</a:t>
            </a:r>
            <a:endParaRPr lang="tr-TR"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40868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79376" y="2132856"/>
            <a:ext cx="11449272" cy="3539430"/>
          </a:xfrm>
          <a:prstGeom prst="rect">
            <a:avLst/>
          </a:prstGeom>
          <a:noFill/>
        </p:spPr>
        <p:txBody>
          <a:bodyPr wrap="square" rtlCol="0">
            <a:spAutoFit/>
          </a:bodyPr>
          <a:lstStyle/>
          <a:p>
            <a:pPr marL="457200" indent="-457200">
              <a:buFont typeface="Wingdings" panose="05000000000000000000" pitchFamily="2" charset="2"/>
              <a:buChar char="ü"/>
            </a:pPr>
            <a:r>
              <a:rPr lang="tr-TR" sz="2800" dirty="0">
                <a:latin typeface="Raleway" panose="020B0503030101060003" pitchFamily="34" charset="0"/>
                <a:cs typeface="Times New Roman" panose="02020603050405020304" pitchFamily="18" charset="0"/>
              </a:rPr>
              <a:t>Çocuğun psikolojik sağlamlığını artıracak etkinlikler düzenleme</a:t>
            </a:r>
          </a:p>
          <a:p>
            <a:pPr marL="457200" indent="-457200">
              <a:buFont typeface="Wingdings" panose="05000000000000000000" pitchFamily="2" charset="2"/>
              <a:buChar char="ü"/>
            </a:pPr>
            <a:r>
              <a:rPr lang="tr-TR" sz="2800" dirty="0">
                <a:latin typeface="Raleway" panose="020B0503030101060003" pitchFamily="34" charset="0"/>
                <a:cs typeface="Times New Roman" panose="02020603050405020304" pitchFamily="18" charset="0"/>
              </a:rPr>
              <a:t>Suçluluk, intikam, ihanet, çaresizlik, duyguları üzerine konuşma </a:t>
            </a:r>
          </a:p>
          <a:p>
            <a:pPr marL="457200" indent="-457200">
              <a:buFont typeface="Wingdings" panose="05000000000000000000" pitchFamily="2" charset="2"/>
              <a:buChar char="ü"/>
            </a:pPr>
            <a:r>
              <a:rPr lang="tr-TR" sz="2800" dirty="0">
                <a:latin typeface="Raleway" panose="020B0503030101060003" pitchFamily="34" charset="0"/>
                <a:cs typeface="Times New Roman" panose="02020603050405020304" pitchFamily="18" charset="0"/>
              </a:rPr>
              <a:t>Kendine, başkalarına ve geleceğe yönelik değişen tutumları belirleme ve bu konuda çalışma</a:t>
            </a:r>
          </a:p>
          <a:p>
            <a:pPr marL="457200" indent="-457200">
              <a:buFont typeface="Wingdings" panose="05000000000000000000" pitchFamily="2" charset="2"/>
              <a:buChar char="ü"/>
            </a:pPr>
            <a:r>
              <a:rPr lang="tr-TR" sz="2800" dirty="0" err="1">
                <a:latin typeface="Raleway" panose="020B0503030101060003" pitchFamily="34" charset="0"/>
                <a:cs typeface="Times New Roman" panose="02020603050405020304" pitchFamily="18" charset="0"/>
              </a:rPr>
              <a:t>Travmatik</a:t>
            </a:r>
            <a:r>
              <a:rPr lang="tr-TR" sz="2800" dirty="0">
                <a:latin typeface="Raleway" panose="020B0503030101060003" pitchFamily="34" charset="0"/>
                <a:cs typeface="Times New Roman" panose="02020603050405020304" pitchFamily="18" charset="0"/>
              </a:rPr>
              <a:t> hatırlatıcıları belirleme</a:t>
            </a:r>
          </a:p>
          <a:p>
            <a:pPr marL="457200" indent="-457200">
              <a:buFont typeface="Wingdings" panose="05000000000000000000" pitchFamily="2" charset="2"/>
              <a:buChar char="ü"/>
            </a:pPr>
            <a:r>
              <a:rPr lang="tr-TR" sz="2800" dirty="0">
                <a:latin typeface="Raleway" panose="020B0503030101060003" pitchFamily="34" charset="0"/>
                <a:cs typeface="Times New Roman" panose="02020603050405020304" pitchFamily="18" charset="0"/>
              </a:rPr>
              <a:t>Teröre ilişkin düşünce, duygu ve ruh </a:t>
            </a:r>
            <a:r>
              <a:rPr lang="tr-TR" sz="2800" dirty="0" smtClean="0">
                <a:latin typeface="Raleway" panose="020B0503030101060003" pitchFamily="34" charset="0"/>
                <a:cs typeface="Times New Roman" panose="02020603050405020304" pitchFamily="18" charset="0"/>
              </a:rPr>
              <a:t>hâline </a:t>
            </a:r>
            <a:r>
              <a:rPr lang="tr-TR" sz="2800" dirty="0">
                <a:latin typeface="Raleway" panose="020B0503030101060003" pitchFamily="34" charset="0"/>
                <a:cs typeface="Times New Roman" panose="02020603050405020304" pitchFamily="18" charset="0"/>
              </a:rPr>
              <a:t>ilişkin değişiklikleri anlayabilme</a:t>
            </a:r>
          </a:p>
          <a:p>
            <a:pPr marL="457200" indent="-457200">
              <a:buFont typeface="Wingdings" panose="05000000000000000000" pitchFamily="2" charset="2"/>
              <a:buChar char="ü"/>
            </a:pPr>
            <a:r>
              <a:rPr lang="tr-TR" sz="2800" dirty="0">
                <a:latin typeface="Raleway" panose="020B0503030101060003" pitchFamily="34" charset="0"/>
                <a:cs typeface="Times New Roman" panose="02020603050405020304" pitchFamily="18" charset="0"/>
              </a:rPr>
              <a:t>Uyarlanabilir başa çıkmayı teşvik etme</a:t>
            </a:r>
          </a:p>
        </p:txBody>
      </p:sp>
      <p:sp>
        <p:nvSpPr>
          <p:cNvPr id="6" name="Dikdörtgen 5">
            <a:extLst>
              <a:ext uri="{FF2B5EF4-FFF2-40B4-BE49-F238E27FC236}">
                <a16:creationId xmlns:a16="http://schemas.microsoft.com/office/drawing/2014/main" id="{E42912AB-2D30-B44B-88CF-0D16A7528FCF}"/>
              </a:ext>
            </a:extLst>
          </p:cNvPr>
          <p:cNvSpPr/>
          <p:nvPr/>
        </p:nvSpPr>
        <p:spPr>
          <a:xfrm>
            <a:off x="1415480" y="476672"/>
            <a:ext cx="9071714" cy="1323439"/>
          </a:xfrm>
          <a:prstGeom prst="rect">
            <a:avLst/>
          </a:prstGeom>
        </p:spPr>
        <p:txBody>
          <a:bodyPr wrap="none">
            <a:spAutoFit/>
          </a:bodyPr>
          <a:lstStyle/>
          <a:p>
            <a:pPr algn="ctr"/>
            <a:r>
              <a:rPr lang="tr-TR" sz="4000" dirty="0">
                <a:latin typeface="Caveat Brush" pitchFamily="2" charset="0"/>
                <a:cs typeface="Times New Roman" panose="02020603050405020304" pitchFamily="18" charset="0"/>
              </a:rPr>
              <a:t>TERÖR SONRASI </a:t>
            </a:r>
            <a:r>
              <a:rPr lang="tr-TR" sz="4000" dirty="0" smtClean="0">
                <a:latin typeface="Caveat Brush" pitchFamily="2" charset="0"/>
                <a:cs typeface="Times New Roman" panose="02020603050405020304" pitchFamily="18" charset="0"/>
              </a:rPr>
              <a:t>EBEVEYNİN</a:t>
            </a:r>
            <a:endParaRPr lang="tr-TR" sz="4000" dirty="0">
              <a:latin typeface="Caveat Brush" pitchFamily="2" charset="0"/>
              <a:cs typeface="Times New Roman" panose="02020603050405020304" pitchFamily="18" charset="0"/>
            </a:endParaRPr>
          </a:p>
          <a:p>
            <a:pPr algn="ctr"/>
            <a:r>
              <a:rPr lang="tr-TR" sz="4000" dirty="0">
                <a:latin typeface="Caveat Brush" pitchFamily="2" charset="0"/>
                <a:cs typeface="Times New Roman" panose="02020603050405020304" pitchFamily="18" charset="0"/>
              </a:rPr>
              <a:t>ÇOCUKLARINA DESTEK OLMA YOLLARI</a:t>
            </a:r>
          </a:p>
        </p:txBody>
      </p:sp>
    </p:spTree>
    <p:extLst>
      <p:ext uri="{BB962C8B-B14F-4D97-AF65-F5344CB8AC3E}">
        <p14:creationId xmlns:p14="http://schemas.microsoft.com/office/powerpoint/2010/main" val="67996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79376" y="2204864"/>
            <a:ext cx="11449272" cy="3970318"/>
          </a:xfrm>
          <a:prstGeom prst="rect">
            <a:avLst/>
          </a:prstGeom>
          <a:noFill/>
        </p:spPr>
        <p:txBody>
          <a:bodyPr wrap="square" rtlCol="0">
            <a:spAutoFit/>
          </a:bodyPr>
          <a:lstStyle/>
          <a:p>
            <a:pPr marL="457200" indent="-457200">
              <a:buFont typeface="Wingdings" panose="05000000000000000000" pitchFamily="2" charset="2"/>
              <a:buChar char="ü"/>
            </a:pPr>
            <a:r>
              <a:rPr lang="tr-TR" sz="2800" dirty="0" smtClean="0">
                <a:latin typeface="Raleway" panose="020B0503030101060003" pitchFamily="34" charset="0"/>
                <a:cs typeface="Times New Roman" panose="02020603050405020304" pitchFamily="18" charset="0"/>
              </a:rPr>
              <a:t>Ebeveyn, </a:t>
            </a:r>
            <a:r>
              <a:rPr lang="tr-TR" sz="2800" dirty="0">
                <a:latin typeface="Raleway" panose="020B0503030101060003" pitchFamily="34" charset="0"/>
                <a:cs typeface="Times New Roman" panose="02020603050405020304" pitchFamily="18" charset="0"/>
              </a:rPr>
              <a:t>çocukların zorlayıcı yaşam deneyimini yönetmeye yönelik doğal eğilimlerini teşvik etmeli ve öfke ve kaygı gibi duyguları ifade etmesine izin vermelidir. </a:t>
            </a:r>
          </a:p>
          <a:p>
            <a:pPr marL="457200" indent="-457200">
              <a:buFont typeface="Wingdings" panose="05000000000000000000" pitchFamily="2" charset="2"/>
              <a:buChar char="ü"/>
            </a:pPr>
            <a:endParaRPr lang="tr-TR" sz="2800" dirty="0">
              <a:latin typeface="Raleway" panose="020B0503030101060003" pitchFamily="34" charset="0"/>
              <a:cs typeface="Times New Roman" panose="02020603050405020304" pitchFamily="18" charset="0"/>
            </a:endParaRPr>
          </a:p>
          <a:p>
            <a:pPr marL="457200" indent="-457200">
              <a:buFont typeface="Wingdings" panose="05000000000000000000" pitchFamily="2" charset="2"/>
              <a:buChar char="ü"/>
            </a:pPr>
            <a:r>
              <a:rPr lang="tr-TR" sz="2800" dirty="0" smtClean="0">
                <a:latin typeface="Raleway" panose="020B0503030101060003" pitchFamily="34" charset="0"/>
                <a:cs typeface="Times New Roman" panose="02020603050405020304" pitchFamily="18" charset="0"/>
              </a:rPr>
              <a:t>Ebeveyn çocuklarını </a:t>
            </a:r>
            <a:r>
              <a:rPr lang="tr-TR" sz="2800" dirty="0">
                <a:latin typeface="Raleway" panose="020B0503030101060003" pitchFamily="34" charset="0"/>
                <a:cs typeface="Times New Roman" panose="02020603050405020304" pitchFamily="18" charset="0"/>
              </a:rPr>
              <a:t>soru sormaları için </a:t>
            </a:r>
            <a:r>
              <a:rPr lang="tr-TR" sz="2800" dirty="0" smtClean="0">
                <a:latin typeface="Raleway" panose="020B0503030101060003" pitchFamily="34" charset="0"/>
                <a:cs typeface="Times New Roman" panose="02020603050405020304" pitchFamily="18" charset="0"/>
              </a:rPr>
              <a:t>cesaretlendirebilir; </a:t>
            </a:r>
            <a:r>
              <a:rPr lang="tr-TR" sz="2800" dirty="0">
                <a:latin typeface="Raleway" panose="020B0503030101060003" pitchFamily="34" charset="0"/>
                <a:cs typeface="Times New Roman" panose="02020603050405020304" pitchFamily="18" charset="0"/>
              </a:rPr>
              <a:t>çocuğuyla kendi duygularını </a:t>
            </a:r>
            <a:r>
              <a:rPr lang="tr-TR" sz="2800" dirty="0" smtClean="0">
                <a:latin typeface="Raleway" panose="020B0503030101060003" pitchFamily="34" charset="0"/>
                <a:cs typeface="Times New Roman" panose="02020603050405020304" pitchFamily="18" charset="0"/>
              </a:rPr>
              <a:t>paylaşabilir; </a:t>
            </a:r>
            <a:r>
              <a:rPr lang="tr-TR" sz="2800" dirty="0">
                <a:latin typeface="Raleway" panose="020B0503030101060003" pitchFamily="34" charset="0"/>
                <a:cs typeface="Times New Roman" panose="02020603050405020304" pitchFamily="18" charset="0"/>
              </a:rPr>
              <a:t>iş, yemek, uyku ve eğlence gibi ev rutinlerini </a:t>
            </a:r>
            <a:r>
              <a:rPr lang="tr-TR" sz="2800" dirty="0" smtClean="0">
                <a:latin typeface="Raleway" panose="020B0503030101060003" pitchFamily="34" charset="0"/>
                <a:cs typeface="Times New Roman" panose="02020603050405020304" pitchFamily="18" charset="0"/>
              </a:rPr>
              <a:t>sürdürebilir. </a:t>
            </a:r>
            <a:endParaRPr lang="tr-TR" sz="2800" dirty="0">
              <a:latin typeface="Raleway" panose="020B0503030101060003" pitchFamily="34" charset="0"/>
              <a:cs typeface="Times New Roman" panose="02020603050405020304" pitchFamily="18" charset="0"/>
            </a:endParaRPr>
          </a:p>
          <a:p>
            <a:pPr marL="457200" indent="-457200">
              <a:buFont typeface="Wingdings" panose="05000000000000000000" pitchFamily="2" charset="2"/>
              <a:buChar char="ü"/>
            </a:pPr>
            <a:endParaRPr lang="tr-TR" sz="2800" dirty="0">
              <a:latin typeface="Raleway" panose="020B0503030101060003" pitchFamily="34" charset="0"/>
              <a:cs typeface="Times New Roman" panose="02020603050405020304" pitchFamily="18" charset="0"/>
            </a:endParaRPr>
          </a:p>
          <a:p>
            <a:endParaRPr lang="tr-TR" sz="2800" dirty="0">
              <a:latin typeface="Raleway" panose="020B0503030101060003" pitchFamily="34" charset="0"/>
              <a:cs typeface="Times New Roman" panose="02020603050405020304" pitchFamily="18" charset="0"/>
            </a:endParaRPr>
          </a:p>
        </p:txBody>
      </p:sp>
      <p:sp>
        <p:nvSpPr>
          <p:cNvPr id="6" name="Dikdörtgen 5">
            <a:extLst>
              <a:ext uri="{FF2B5EF4-FFF2-40B4-BE49-F238E27FC236}">
                <a16:creationId xmlns:a16="http://schemas.microsoft.com/office/drawing/2014/main" id="{F38A725B-57E7-F146-8FA8-2FF410753C57}"/>
              </a:ext>
            </a:extLst>
          </p:cNvPr>
          <p:cNvSpPr/>
          <p:nvPr/>
        </p:nvSpPr>
        <p:spPr>
          <a:xfrm>
            <a:off x="1415480" y="548680"/>
            <a:ext cx="9071714" cy="1323439"/>
          </a:xfrm>
          <a:prstGeom prst="rect">
            <a:avLst/>
          </a:prstGeom>
        </p:spPr>
        <p:txBody>
          <a:bodyPr wrap="none">
            <a:spAutoFit/>
          </a:bodyPr>
          <a:lstStyle/>
          <a:p>
            <a:pPr algn="ctr"/>
            <a:r>
              <a:rPr lang="tr-TR" sz="4000" dirty="0">
                <a:latin typeface="Caveat Brush" pitchFamily="2" charset="0"/>
                <a:cs typeface="Times New Roman" panose="02020603050405020304" pitchFamily="18" charset="0"/>
              </a:rPr>
              <a:t>TERÖR SONRASI EBEVEYNLERİN</a:t>
            </a:r>
          </a:p>
          <a:p>
            <a:pPr algn="ctr"/>
            <a:r>
              <a:rPr lang="tr-TR" sz="4000" dirty="0">
                <a:latin typeface="Caveat Brush" pitchFamily="2" charset="0"/>
                <a:cs typeface="Times New Roman" panose="02020603050405020304" pitchFamily="18" charset="0"/>
              </a:rPr>
              <a:t>ÇOCUKLARINA DESTEK OLMA YOLLARI</a:t>
            </a:r>
          </a:p>
        </p:txBody>
      </p:sp>
    </p:spTree>
    <p:extLst>
      <p:ext uri="{BB962C8B-B14F-4D97-AF65-F5344CB8AC3E}">
        <p14:creationId xmlns:p14="http://schemas.microsoft.com/office/powerpoint/2010/main" val="3355492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73310" y="1772816"/>
            <a:ext cx="11449272" cy="4401205"/>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Ebeveyn, </a:t>
            </a:r>
            <a:r>
              <a:rPr lang="tr-TR" sz="2800" dirty="0">
                <a:latin typeface="Raleway" panose="020B0503030101060003" pitchFamily="34" charset="0"/>
                <a:ea typeface="Calibri" panose="020F0502020204030204" pitchFamily="34" charset="0"/>
              </a:rPr>
              <a:t>çocuklarıyla travmatik olaylar hakkında nasıl konuşacaklarını anlamak için yardıma ihtiyaç duyabilir.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Ebeveyn, </a:t>
            </a:r>
            <a:r>
              <a:rPr lang="tr-TR" sz="2800" dirty="0">
                <a:latin typeface="Raleway" panose="020B0503030101060003" pitchFamily="34" charset="0"/>
                <a:ea typeface="Calibri" panose="020F0502020204030204" pitchFamily="34" charset="0"/>
              </a:rPr>
              <a:t>çocuğun korku ve kaygılarını ifade etmesine saygı duyabilmeli ve çocuğun </a:t>
            </a:r>
            <a:r>
              <a:rPr lang="tr-TR" sz="2800" dirty="0" smtClean="0">
                <a:latin typeface="Raleway" panose="020B0503030101060003" pitchFamily="34" charset="0"/>
                <a:ea typeface="Calibri" panose="020F0502020204030204" pitchFamily="34" charset="0"/>
              </a:rPr>
              <a:t>hikâyesini </a:t>
            </a:r>
            <a:r>
              <a:rPr lang="tr-TR" sz="2800" dirty="0">
                <a:latin typeface="Raleway" panose="020B0503030101060003" pitchFamily="34" charset="0"/>
                <a:ea typeface="Calibri" panose="020F0502020204030204" pitchFamily="34" charset="0"/>
              </a:rPr>
              <a:t>dinleyebilmelidir.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İdeal </a:t>
            </a:r>
            <a:r>
              <a:rPr lang="tr-TR" sz="2800" dirty="0" smtClean="0">
                <a:latin typeface="Raleway" panose="020B0503030101060003" pitchFamily="34" charset="0"/>
                <a:ea typeface="Calibri" panose="020F0502020204030204" pitchFamily="34" charset="0"/>
              </a:rPr>
              <a:t>olarak ebeveynin </a:t>
            </a:r>
            <a:r>
              <a:rPr lang="tr-TR" sz="2800" dirty="0">
                <a:latin typeface="Raleway" panose="020B0503030101060003" pitchFamily="34" charset="0"/>
                <a:ea typeface="Calibri" panose="020F0502020204030204" pitchFamily="34" charset="0"/>
              </a:rPr>
              <a:t>iletişimlerinde dürüst olmaları, güvenli bir ortam yaratmaları, çocuklarıyla empati kurmaları, destekleyici ve anlayışlı olmaları beklenmektedir. </a:t>
            </a:r>
            <a:endParaRPr lang="tr-TR" sz="2800" dirty="0">
              <a:latin typeface="Raleway" panose="020B0503030101060003" pitchFamily="34" charset="0"/>
              <a:cs typeface="Times New Roman" panose="02020603050405020304" pitchFamily="18" charset="0"/>
            </a:endParaRPr>
          </a:p>
          <a:p>
            <a:pPr marL="457200" indent="-457200">
              <a:buFont typeface="Wingdings" panose="05000000000000000000" pitchFamily="2" charset="2"/>
              <a:buChar char="ü"/>
            </a:pPr>
            <a:endParaRPr lang="tr-TR" sz="2800" dirty="0">
              <a:latin typeface="Raleway" panose="020B0503030101060003" pitchFamily="34" charset="0"/>
              <a:cs typeface="Times New Roman" panose="02020603050405020304" pitchFamily="18" charset="0"/>
            </a:endParaRPr>
          </a:p>
        </p:txBody>
      </p:sp>
      <p:sp>
        <p:nvSpPr>
          <p:cNvPr id="6" name="Dikdörtgen 5">
            <a:extLst>
              <a:ext uri="{FF2B5EF4-FFF2-40B4-BE49-F238E27FC236}">
                <a16:creationId xmlns:a16="http://schemas.microsoft.com/office/drawing/2014/main" id="{C08C9F95-C36E-694E-BBE9-1F4BBE7E8774}"/>
              </a:ext>
            </a:extLst>
          </p:cNvPr>
          <p:cNvSpPr/>
          <p:nvPr/>
        </p:nvSpPr>
        <p:spPr>
          <a:xfrm>
            <a:off x="1462089" y="332656"/>
            <a:ext cx="9071714" cy="1323439"/>
          </a:xfrm>
          <a:prstGeom prst="rect">
            <a:avLst/>
          </a:prstGeom>
        </p:spPr>
        <p:txBody>
          <a:bodyPr wrap="none">
            <a:spAutoFit/>
          </a:bodyPr>
          <a:lstStyle/>
          <a:p>
            <a:pPr algn="ctr"/>
            <a:r>
              <a:rPr lang="tr-TR" sz="4000" dirty="0">
                <a:latin typeface="Caveat Brush" pitchFamily="2" charset="0"/>
                <a:cs typeface="Times New Roman" panose="02020603050405020304" pitchFamily="18" charset="0"/>
              </a:rPr>
              <a:t>TERÖR SONRASI EBEVEYNLERİN</a:t>
            </a:r>
          </a:p>
          <a:p>
            <a:pPr algn="ctr"/>
            <a:r>
              <a:rPr lang="tr-TR" sz="4000" dirty="0">
                <a:latin typeface="Caveat Brush" pitchFamily="2" charset="0"/>
                <a:cs typeface="Times New Roman" panose="02020603050405020304" pitchFamily="18" charset="0"/>
              </a:rPr>
              <a:t>ÇOCUKLARINA DESTEK OLMA YOLLARI</a:t>
            </a:r>
          </a:p>
        </p:txBody>
      </p:sp>
    </p:spTree>
    <p:extLst>
      <p:ext uri="{BB962C8B-B14F-4D97-AF65-F5344CB8AC3E}">
        <p14:creationId xmlns:p14="http://schemas.microsoft.com/office/powerpoint/2010/main" val="4064437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055440" y="332656"/>
            <a:ext cx="19511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KAYNAKÇA</a:t>
            </a:r>
          </a:p>
        </p:txBody>
      </p:sp>
      <p:sp>
        <p:nvSpPr>
          <p:cNvPr id="6" name="Metin kutusu 5">
            <a:extLst>
              <a:ext uri="{FF2B5EF4-FFF2-40B4-BE49-F238E27FC236}">
                <a16:creationId xmlns:a16="http://schemas.microsoft.com/office/drawing/2014/main" id="{8F64ED0C-30C3-44ED-8039-7383C27CDD9F}"/>
              </a:ext>
            </a:extLst>
          </p:cNvPr>
          <p:cNvSpPr txBox="1"/>
          <p:nvPr/>
        </p:nvSpPr>
        <p:spPr>
          <a:xfrm>
            <a:off x="215008" y="1677276"/>
            <a:ext cx="11881320" cy="4688463"/>
          </a:xfrm>
          <a:prstGeom prst="rect">
            <a:avLst/>
          </a:prstGeom>
          <a:noFill/>
        </p:spPr>
        <p:txBody>
          <a:bodyPr wrap="square" rtlCol="0">
            <a:spAutoFit/>
          </a:bodyPr>
          <a:lstStyle/>
          <a:p>
            <a:pPr>
              <a:lnSpc>
                <a:spcPct val="150000"/>
              </a:lnSpc>
              <a:spcAft>
                <a:spcPts val="800"/>
              </a:spcAft>
            </a:pP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Aker, A. 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Sorgun</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E.,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Mestçioğlu</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Ö., Karakaya, I.,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Kalender</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D., Acar, G., ... &amp;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Acicbe</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Ö. (2008).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İstanbul'daki</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bombalama</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eylemlerinin</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erişkin</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ve</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ergenlerdeki</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travmatik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stres</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etkileri</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Türk </a:t>
            </a:r>
            <a:r>
              <a:rPr lang="en-US" sz="1800" i="1"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Psikoloji</a:t>
            </a:r>
            <a:r>
              <a:rPr lang="en-US" sz="1800" i="1"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Dergisi</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23</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(61), 63-71.</a:t>
            </a:r>
            <a:endParaRPr lang="en-US" sz="1800" dirty="0">
              <a:effectLst/>
              <a:latin typeface="Raleway" panose="020B0503030101060003" pitchFamily="34" charset="0"/>
              <a:ea typeface="Calibri" panose="020F0502020204030204" pitchFamily="34" charset="0"/>
              <a:cs typeface="Times New Roman" panose="02020603050405020304" pitchFamily="18" charset="0"/>
            </a:endParaRPr>
          </a:p>
          <a:p>
            <a:pPr>
              <a:lnSpc>
                <a:spcPct val="150000"/>
              </a:lnSpc>
            </a:pP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Arroyo, W., &amp; Eth, S. (1996). Traumatic stress reactions and posttraumatic stress disorder (PTSD). In R.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Apfel</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&amp; B. Simon (Eds.), </a:t>
            </a:r>
            <a:r>
              <a:rPr lang="en-US" sz="1800" i="1"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Minefields in the heart: The mental health of children in war and communal violence.</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New Haven, CT: Yale University Press</a:t>
            </a:r>
            <a:endParaRPr lang="en-US" sz="1800" dirty="0">
              <a:effectLst/>
              <a:latin typeface="Raleway" panose="020B0503030101060003" pitchFamily="34" charset="0"/>
              <a:ea typeface="Calibri" panose="020F0502020204030204" pitchFamily="34" charset="0"/>
              <a:cs typeface="Times New Roman" panose="02020603050405020304" pitchFamily="18" charset="0"/>
            </a:endParaRPr>
          </a:p>
          <a:p>
            <a:pPr>
              <a:lnSpc>
                <a:spcPct val="150000"/>
              </a:lnSpc>
            </a:pP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Gabriel, R.,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Ferrando</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L.,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Cortón</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E. S.,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Mingote</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C., García-</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Camba</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E., </a:t>
            </a:r>
            <a:r>
              <a:rPr lang="en-US" sz="1800" dirty="0" err="1">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Liria</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 F., &amp; Galea, S. (2007). Psychopathological consequences after a terrorist attack: An epidemiological study among victims, the general population, and police officers. </a:t>
            </a:r>
            <a:r>
              <a:rPr lang="en-US" sz="1800" i="1"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European Psychiatry</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22</a:t>
            </a:r>
            <a:r>
              <a:rPr lang="en-US" sz="1800" dirty="0">
                <a:solidFill>
                  <a:srgbClr val="000000"/>
                </a:solidFill>
                <a:effectLst/>
                <a:latin typeface="Raleway" panose="020B0503030101060003" pitchFamily="34" charset="0"/>
                <a:ea typeface="Calibri" panose="020F0502020204030204" pitchFamily="34" charset="0"/>
                <a:cs typeface="Times New Roman" panose="02020603050405020304" pitchFamily="18" charset="0"/>
              </a:rPr>
              <a:t>(6), 339-346.</a:t>
            </a:r>
            <a:endParaRPr lang="en-US" sz="1800" dirty="0">
              <a:effectLst/>
              <a:latin typeface="Raleway" panose="020B0503030101060003" pitchFamily="34" charset="0"/>
              <a:ea typeface="Calibri" panose="020F0502020204030204" pitchFamily="34" charset="0"/>
              <a:cs typeface="Times New Roman" panose="02020603050405020304" pitchFamily="18" charset="0"/>
            </a:endParaRPr>
          </a:p>
          <a:p>
            <a:pPr>
              <a:lnSpc>
                <a:spcPct val="150000"/>
              </a:lnSpc>
            </a:pPr>
            <a:r>
              <a:rPr lang="en-US" sz="1800" dirty="0">
                <a:effectLst/>
                <a:latin typeface="Raleway" panose="020B0503030101060003" pitchFamily="34" charset="0"/>
                <a:ea typeface="Calibri" panose="020F0502020204030204" pitchFamily="34" charset="0"/>
                <a:cs typeface="Times New Roman" panose="02020603050405020304" pitchFamily="18" charset="0"/>
              </a:rPr>
              <a:t>Hagan, J. F. (2005). Psychosocial implications of disaster or terrorism on children: A guide for the pediatrician. </a:t>
            </a:r>
            <a:r>
              <a:rPr lang="en-US" sz="1800" i="1" dirty="0">
                <a:effectLst/>
                <a:latin typeface="Raleway" panose="020B0503030101060003" pitchFamily="34" charset="0"/>
                <a:ea typeface="Calibri" panose="020F0502020204030204" pitchFamily="34" charset="0"/>
                <a:cs typeface="Times New Roman" panose="02020603050405020304" pitchFamily="18" charset="0"/>
              </a:rPr>
              <a:t>Pediatrics, 116</a:t>
            </a:r>
            <a:r>
              <a:rPr lang="en-US" sz="1800" dirty="0">
                <a:effectLst/>
                <a:latin typeface="Raleway" panose="020B0503030101060003" pitchFamily="34" charset="0"/>
                <a:ea typeface="Calibri" panose="020F0502020204030204" pitchFamily="34" charset="0"/>
                <a:cs typeface="Times New Roman" panose="02020603050405020304" pitchFamily="18" charset="0"/>
              </a:rPr>
              <a:t> (3), 787-795.</a:t>
            </a:r>
          </a:p>
          <a:p>
            <a:pPr marR="0" lvl="0" defTabSz="914400" rtl="0" eaLnBrk="1" fontAlgn="auto" latinLnBrk="0" hangingPunct="1">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93404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8F64ED0C-30C3-44ED-8039-7383C27CDD9F}"/>
              </a:ext>
            </a:extLst>
          </p:cNvPr>
          <p:cNvSpPr txBox="1"/>
          <p:nvPr/>
        </p:nvSpPr>
        <p:spPr>
          <a:xfrm>
            <a:off x="215008" y="1677276"/>
            <a:ext cx="11881320" cy="5206554"/>
          </a:xfrm>
          <a:prstGeom prst="rect">
            <a:avLst/>
          </a:prstGeom>
          <a:noFill/>
        </p:spPr>
        <p:txBody>
          <a:bodyPr wrap="square" rtlCol="0">
            <a:spAutoFit/>
          </a:bodyPr>
          <a:lstStyle/>
          <a:p>
            <a:pPr>
              <a:lnSpc>
                <a:spcPct val="150000"/>
              </a:lnSpc>
            </a:pPr>
            <a:r>
              <a:rPr lang="en-US" sz="1800" dirty="0" err="1">
                <a:solidFill>
                  <a:srgbClr val="000000"/>
                </a:solidFill>
                <a:effectLst/>
                <a:latin typeface="Raleway" panose="020B0503030101060003" pitchFamily="34" charset="0"/>
                <a:ea typeface="Calibri" panose="020F0502020204030204" pitchFamily="34" charset="0"/>
                <a:cs typeface="Arial" panose="020B0604020202020204" pitchFamily="34" charset="0"/>
              </a:rPr>
              <a:t>Orner</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R. J., Kent, A. T., </a:t>
            </a:r>
            <a:r>
              <a:rPr lang="en-US" sz="1800" dirty="0" err="1">
                <a:solidFill>
                  <a:srgbClr val="000000"/>
                </a:solidFill>
                <a:effectLst/>
                <a:latin typeface="Raleway" panose="020B0503030101060003" pitchFamily="34" charset="0"/>
                <a:ea typeface="Calibri" panose="020F0502020204030204" pitchFamily="34" charset="0"/>
                <a:cs typeface="Arial" panose="020B0604020202020204" pitchFamily="34" charset="0"/>
              </a:rPr>
              <a:t>Pfefferbaum</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B. J., Raphael, B., &amp; Watson, P. J. (2006). The context of providing immediate </a:t>
            </a:r>
            <a:r>
              <a:rPr lang="en-US" sz="1800" dirty="0" err="1">
                <a:solidFill>
                  <a:srgbClr val="000000"/>
                </a:solidFill>
                <a:effectLst/>
                <a:latin typeface="Raleway" panose="020B0503030101060003" pitchFamily="34" charset="0"/>
                <a:ea typeface="Calibri" panose="020F0502020204030204" pitchFamily="34" charset="0"/>
                <a:cs typeface="Arial" panose="020B0604020202020204" pitchFamily="34" charset="0"/>
              </a:rPr>
              <a:t>postevent</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intervention. </a:t>
            </a:r>
            <a:r>
              <a:rPr lang="en-US" sz="1800" i="1" dirty="0">
                <a:solidFill>
                  <a:srgbClr val="000000"/>
                </a:solidFill>
                <a:effectLst/>
                <a:latin typeface="Raleway" panose="020B0503030101060003" pitchFamily="34" charset="0"/>
                <a:ea typeface="Calibri" panose="020F0502020204030204" pitchFamily="34" charset="0"/>
                <a:cs typeface="Arial" panose="020B0604020202020204" pitchFamily="34" charset="0"/>
              </a:rPr>
              <a:t>Interventions following mass violence and disasters: Strategies for mental health practice</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121-133.</a:t>
            </a:r>
            <a:endPar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endParaRPr>
          </a:p>
          <a:p>
            <a:pPr>
              <a:lnSpc>
                <a:spcPct val="150000"/>
              </a:lnSpc>
            </a:pPr>
            <a:endParaRPr lang="tr-TR" dirty="0">
              <a:solidFill>
                <a:srgbClr val="000000"/>
              </a:solidFill>
              <a:latin typeface="Raleway" panose="020B0503030101060003" pitchFamily="34" charset="0"/>
              <a:ea typeface="Calibri" panose="020F0502020204030204" pitchFamily="34" charset="0"/>
              <a:cs typeface="Arial" panose="020B0604020202020204" pitchFamily="34" charset="0"/>
            </a:endParaRPr>
          </a:p>
          <a:p>
            <a:pPr>
              <a:lnSpc>
                <a:spcPct val="150000"/>
              </a:lnSpc>
            </a:pP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Ryan, A.M., West, B.J. &amp; </a:t>
            </a:r>
            <a:r>
              <a:rPr lang="en-US" sz="1800" dirty="0" err="1">
                <a:solidFill>
                  <a:srgbClr val="000000"/>
                </a:solidFill>
                <a:effectLst/>
                <a:latin typeface="Raleway" panose="020B0503030101060003" pitchFamily="34" charset="0"/>
                <a:ea typeface="Calibri" panose="020F0502020204030204" pitchFamily="34" charset="0"/>
                <a:cs typeface="Arial" panose="020B0604020202020204" pitchFamily="34" charset="0"/>
              </a:rPr>
              <a:t>Carr</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J.Z. (2003)</a:t>
            </a:r>
            <a:r>
              <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Effects of the terrorist attacks of 9/11/01 on employee attitudes</a:t>
            </a:r>
            <a:r>
              <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a:t>
            </a:r>
            <a:r>
              <a:rPr lang="en-US" sz="1800" i="1" dirty="0">
                <a:solidFill>
                  <a:srgbClr val="000000"/>
                </a:solidFill>
                <a:effectLst/>
                <a:latin typeface="Raleway" panose="020B0503030101060003" pitchFamily="34" charset="0"/>
                <a:ea typeface="Calibri" panose="020F0502020204030204" pitchFamily="34" charset="0"/>
                <a:cs typeface="Arial" panose="020B0604020202020204" pitchFamily="34" charset="0"/>
              </a:rPr>
              <a:t>Journal of Applied Psychology,</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88</a:t>
            </a:r>
            <a:r>
              <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4</a:t>
            </a:r>
            <a:r>
              <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647-59</a:t>
            </a:r>
            <a:r>
              <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a:t>
            </a:r>
          </a:p>
          <a:p>
            <a:pPr>
              <a:lnSpc>
                <a:spcPct val="150000"/>
              </a:lnSpc>
            </a:pPr>
            <a:endParaRPr lang="tr-TR" sz="1800" dirty="0">
              <a:solidFill>
                <a:srgbClr val="000000"/>
              </a:solidFill>
              <a:effectLst/>
              <a:latin typeface="Raleway" panose="020B0503030101060003" pitchFamily="34" charset="0"/>
              <a:ea typeface="Calibri" panose="020F0502020204030204" pitchFamily="34" charset="0"/>
              <a:cs typeface="Arial" panose="020B0604020202020204" pitchFamily="34" charset="0"/>
            </a:endParaRPr>
          </a:p>
          <a:p>
            <a:pPr>
              <a:lnSpc>
                <a:spcPct val="150000"/>
              </a:lnSpc>
              <a:spcAft>
                <a:spcPts val="800"/>
              </a:spcAft>
            </a:pPr>
            <a:r>
              <a:rPr lang="en-US" sz="1800" dirty="0" err="1">
                <a:solidFill>
                  <a:srgbClr val="000000"/>
                </a:solidFill>
                <a:effectLst/>
                <a:latin typeface="Raleway" panose="020B0503030101060003" pitchFamily="34" charset="0"/>
                <a:ea typeface="Calibri" panose="020F0502020204030204" pitchFamily="34" charset="0"/>
                <a:cs typeface="Arial" panose="020B0604020202020204" pitchFamily="34" charset="0"/>
              </a:rPr>
              <a:t>Schlenger</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W. E., Caddell, J. M., Ebert, L., Jordan, B. K., Rourke, K. M., Wilson, D., ... &amp; </a:t>
            </a:r>
            <a:r>
              <a:rPr lang="en-US" sz="1800" dirty="0" err="1">
                <a:solidFill>
                  <a:srgbClr val="000000"/>
                </a:solidFill>
                <a:effectLst/>
                <a:latin typeface="Raleway" panose="020B0503030101060003" pitchFamily="34" charset="0"/>
                <a:ea typeface="Calibri" panose="020F0502020204030204" pitchFamily="34" charset="0"/>
                <a:cs typeface="Arial" panose="020B0604020202020204" pitchFamily="34" charset="0"/>
              </a:rPr>
              <a:t>Kulka</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R. A. (2002). Psychological reactions to terrorist attacks: findings from the National Study of Americans’ Reactions to September 11. </a:t>
            </a:r>
            <a:r>
              <a:rPr lang="en-US" sz="1800" i="1" dirty="0">
                <a:solidFill>
                  <a:srgbClr val="000000"/>
                </a:solidFill>
                <a:effectLst/>
                <a:latin typeface="Raleway" panose="020B0503030101060003" pitchFamily="34" charset="0"/>
                <a:ea typeface="Calibri" panose="020F0502020204030204" pitchFamily="34" charset="0"/>
                <a:cs typeface="Arial" panose="020B0604020202020204" pitchFamily="34" charset="0"/>
              </a:rPr>
              <a:t>Jama</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 </a:t>
            </a:r>
            <a:r>
              <a:rPr lang="en-US" sz="1800" i="1" dirty="0">
                <a:solidFill>
                  <a:srgbClr val="000000"/>
                </a:solidFill>
                <a:effectLst/>
                <a:latin typeface="Raleway" panose="020B0503030101060003" pitchFamily="34" charset="0"/>
                <a:ea typeface="Calibri" panose="020F0502020204030204" pitchFamily="34" charset="0"/>
                <a:cs typeface="Arial" panose="020B0604020202020204" pitchFamily="34" charset="0"/>
              </a:rPr>
              <a:t>288</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(5), 581-588.</a:t>
            </a:r>
            <a:endParaRPr lang="en-US" sz="1800" dirty="0">
              <a:effectLst/>
              <a:latin typeface="Raleway" panose="020B0503030101060003" pitchFamily="34" charset="0"/>
              <a:ea typeface="Calibri" panose="020F0502020204030204" pitchFamily="34" charset="0"/>
              <a:cs typeface="Arial" panose="020B0604020202020204" pitchFamily="34" charset="0"/>
            </a:endParaRPr>
          </a:p>
          <a:p>
            <a:pPr>
              <a:lnSpc>
                <a:spcPct val="150000"/>
              </a:lnSpc>
              <a:spcAft>
                <a:spcPts val="800"/>
              </a:spcAft>
            </a:pP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Shaw, J. A. (2000). Children, adolescents and trauma. </a:t>
            </a:r>
            <a:r>
              <a:rPr lang="en-US" sz="1800" i="1" dirty="0">
                <a:solidFill>
                  <a:srgbClr val="000000"/>
                </a:solidFill>
                <a:effectLst/>
                <a:latin typeface="Raleway" panose="020B0503030101060003" pitchFamily="34" charset="0"/>
                <a:ea typeface="Calibri" panose="020F0502020204030204" pitchFamily="34" charset="0"/>
                <a:cs typeface="Arial" panose="020B0604020202020204" pitchFamily="34" charset="0"/>
              </a:rPr>
              <a:t>Psychiatric Quarterly, 71, </a:t>
            </a:r>
            <a:r>
              <a:rPr lang="en-US" sz="1800" dirty="0">
                <a:solidFill>
                  <a:srgbClr val="000000"/>
                </a:solidFill>
                <a:effectLst/>
                <a:latin typeface="Raleway" panose="020B0503030101060003" pitchFamily="34" charset="0"/>
                <a:ea typeface="Calibri" panose="020F0502020204030204" pitchFamily="34" charset="0"/>
                <a:cs typeface="Arial" panose="020B0604020202020204" pitchFamily="34" charset="0"/>
              </a:rPr>
              <a:t>227–243.</a:t>
            </a:r>
            <a:endParaRPr lang="en-US" sz="1800" dirty="0">
              <a:effectLst/>
              <a:latin typeface="Raleway" panose="020B0503030101060003" pitchFamily="34" charset="0"/>
              <a:ea typeface="Calibri" panose="020F0502020204030204" pitchFamily="34" charset="0"/>
              <a:cs typeface="Arial" panose="020B0604020202020204" pitchFamily="34" charset="0"/>
            </a:endParaRPr>
          </a:p>
          <a:p>
            <a:pPr marR="0" lvl="0" defTabSz="914400" rtl="0" eaLnBrk="1" fontAlgn="auto" latinLnBrk="0" hangingPunct="1">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BE143475-7DEB-2B41-A76A-4EE90EB5889A}"/>
              </a:ext>
            </a:extLst>
          </p:cNvPr>
          <p:cNvSpPr/>
          <p:nvPr/>
        </p:nvSpPr>
        <p:spPr>
          <a:xfrm>
            <a:off x="1055440" y="332656"/>
            <a:ext cx="19511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KAYNAKÇA</a:t>
            </a:r>
          </a:p>
        </p:txBody>
      </p:sp>
    </p:spTree>
    <p:extLst>
      <p:ext uri="{BB962C8B-B14F-4D97-AF65-F5344CB8AC3E}">
        <p14:creationId xmlns:p14="http://schemas.microsoft.com/office/powerpoint/2010/main" val="285101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8F64ED0C-30C3-44ED-8039-7383C27CDD9F}"/>
              </a:ext>
            </a:extLst>
          </p:cNvPr>
          <p:cNvSpPr txBox="1"/>
          <p:nvPr/>
        </p:nvSpPr>
        <p:spPr>
          <a:xfrm>
            <a:off x="215008" y="1677276"/>
            <a:ext cx="11881320" cy="4919295"/>
          </a:xfrm>
          <a:prstGeom prst="rect">
            <a:avLst/>
          </a:prstGeom>
          <a:noFill/>
        </p:spPr>
        <p:txBody>
          <a:bodyPr wrap="square" rtlCol="0">
            <a:spAutoFit/>
          </a:bodyPr>
          <a:lstStyle/>
          <a:p>
            <a:pPr algn="just">
              <a:lnSpc>
                <a:spcPct val="150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Shaw, J. 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Espinel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 &amp; Shultz, J. M. (2007).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Children: Stress, trauma and disaster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141). Florida: Disaster Life Support Publishing.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Sinclair, S.J. (2010). Fears of terrorism and future threat: theoretical and empirical considerations. in Antonius, D., Brown, A.D.,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Waletrs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T.K., Ramirez, J.M. and Sinclair, S.J. (Eds),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Interdisciplinary Analyses of Terrorism and Political Aggression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Cambridge Scholars Publishing, Newcastle upon Tyne, pp. 101-15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Young, B.H. (2006). The immediate response to disaster: Guidelines for adult psychological first aid. In: Ritchie EC, Watson PJ, Friedman MJ (Eds.),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Interventions following mass violence and disasters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(pp. 134-154). New York: Guilford Press.</a:t>
            </a: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Zimbardo, P. &amp; Kluger, B. (2003).  Overcoming terror: is Washington terrorizing us more than Al Qaeda?.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Erişim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adresi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www.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psychologytoday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 articles/200307/ overcoming-terror/ </a:t>
            </a:r>
          </a:p>
          <a:p>
            <a:pPr algn="just"/>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Dikdörtgen 6">
            <a:extLst>
              <a:ext uri="{FF2B5EF4-FFF2-40B4-BE49-F238E27FC236}">
                <a16:creationId xmlns:a16="http://schemas.microsoft.com/office/drawing/2014/main" id="{7FFA6A3D-6D51-404E-8A73-1C1FC812391F}"/>
              </a:ext>
            </a:extLst>
          </p:cNvPr>
          <p:cNvSpPr/>
          <p:nvPr/>
        </p:nvSpPr>
        <p:spPr>
          <a:xfrm>
            <a:off x="1055440" y="332656"/>
            <a:ext cx="19511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KAYNAKÇA</a:t>
            </a:r>
          </a:p>
        </p:txBody>
      </p:sp>
    </p:spTree>
    <p:extLst>
      <p:ext uri="{BB962C8B-B14F-4D97-AF65-F5344CB8AC3E}">
        <p14:creationId xmlns:p14="http://schemas.microsoft.com/office/powerpoint/2010/main" val="427454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127310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a:t>
            </a:r>
          </a:p>
        </p:txBody>
      </p:sp>
      <p:sp>
        <p:nvSpPr>
          <p:cNvPr id="18" name="Metin kutusu 17"/>
          <p:cNvSpPr txBox="1"/>
          <p:nvPr/>
        </p:nvSpPr>
        <p:spPr>
          <a:xfrm>
            <a:off x="119336" y="1628800"/>
            <a:ext cx="12072664" cy="4093428"/>
          </a:xfrm>
          <a:prstGeom prst="rect">
            <a:avLst/>
          </a:prstGeom>
          <a:noFill/>
        </p:spPr>
        <p:txBody>
          <a:bodyPr wrap="square" rtlCol="0">
            <a:spAutoFit/>
          </a:bodyPr>
          <a:lstStyle/>
          <a:p>
            <a:pPr marL="457200" indent="-457200">
              <a:buFont typeface="Arial" panose="020B0604020202020204" pitchFamily="34" charset="0"/>
              <a:buChar char="•"/>
            </a:pPr>
            <a:r>
              <a:rPr lang="tr-TR" sz="2600" dirty="0" smtClean="0">
                <a:latin typeface="Raleway" panose="020B0503030101060003" pitchFamily="34" charset="0"/>
                <a:ea typeface="Calibri" panose="020F0502020204030204" pitchFamily="34" charset="0"/>
              </a:rPr>
              <a:t>Latince "</a:t>
            </a:r>
            <a:r>
              <a:rPr lang="tr-TR" sz="2600" dirty="0" err="1" smtClean="0">
                <a:latin typeface="Raleway" panose="020B0503030101060003" pitchFamily="34" charset="0"/>
                <a:ea typeface="Calibri" panose="020F0502020204030204" pitchFamily="34" charset="0"/>
              </a:rPr>
              <a:t>terrere</a:t>
            </a:r>
            <a:r>
              <a:rPr lang="tr-TR" sz="2600" dirty="0" smtClean="0">
                <a:latin typeface="Raleway" panose="020B0503030101060003" pitchFamily="34" charset="0"/>
                <a:ea typeface="Calibri" panose="020F0502020204030204" pitchFamily="34" charset="0"/>
              </a:rPr>
              <a:t>" </a:t>
            </a:r>
            <a:r>
              <a:rPr lang="tr-TR" sz="2600" dirty="0">
                <a:latin typeface="Raleway" panose="020B0503030101060003" pitchFamily="34" charset="0"/>
                <a:ea typeface="Calibri" panose="020F0502020204030204" pitchFamily="34" charset="0"/>
              </a:rPr>
              <a:t>sözcüğünden gelen terörün kelime anlamı Türk Dil Kurumu (2021) tarafından “yıldırı” olarak açıklanmıştır.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Terör sözcüğünün kapsamında “dehşet yaratmak”, “korkutmak</a:t>
            </a:r>
            <a:r>
              <a:rPr lang="tr-TR" sz="2600" dirty="0" smtClean="0">
                <a:latin typeface="Raleway" panose="020B0503030101060003" pitchFamily="34" charset="0"/>
                <a:ea typeface="Calibri" panose="020F0502020204030204" pitchFamily="34" charset="0"/>
              </a:rPr>
              <a:t>”, </a:t>
            </a:r>
            <a:r>
              <a:rPr lang="tr-TR" sz="2600" dirty="0">
                <a:latin typeface="Raleway" panose="020B0503030101060003" pitchFamily="34" charset="0"/>
                <a:ea typeface="Calibri" panose="020F0502020204030204" pitchFamily="34" charset="0"/>
              </a:rPr>
              <a:t>“yıldırmak”, “caydırmak” gibi eylemler yer almaktadır.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Terör sözcüğünün küresel boyutta üzerinde hem fikir olunmuş bir tanımı olmasa da terörün insan eliyle oluşan, geniş kitleleri derinden sarsan, normal yaşam rutininin bozulmasına neden olan bir olay olduğu </a:t>
            </a:r>
            <a:r>
              <a:rPr lang="tr-TR" sz="2600" dirty="0" smtClean="0">
                <a:latin typeface="Raleway" panose="020B0503030101060003" pitchFamily="34" charset="0"/>
                <a:ea typeface="Calibri" panose="020F0502020204030204" pitchFamily="34" charset="0"/>
              </a:rPr>
              <a:t>aşikârdır</a:t>
            </a:r>
            <a:r>
              <a:rPr lang="tr-TR" sz="2600" dirty="0">
                <a:latin typeface="Raleway" panose="020B0503030101060003" pitchFamily="34" charset="0"/>
                <a:ea typeface="Calibri" panose="020F0502020204030204" pitchFamily="34" charset="0"/>
              </a:rPr>
              <a:t>.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201591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119336" y="1764099"/>
            <a:ext cx="11784632" cy="3970318"/>
          </a:xfrm>
          <a:prstGeom prst="rect">
            <a:avLst/>
          </a:prstGeom>
          <a:noFill/>
        </p:spPr>
        <p:txBody>
          <a:bodyPr wrap="square" rtlCol="0">
            <a:spAutoFit/>
          </a:bodyPr>
          <a:lstStyle/>
          <a:p>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Terörü bireylerin </a:t>
            </a:r>
            <a:r>
              <a:rPr lang="tr-TR" sz="2800" dirty="0">
                <a:latin typeface="Raleway" panose="020B0503030101060003" pitchFamily="34" charset="0"/>
                <a:ea typeface="Calibri" panose="020F0502020204030204" pitchFamily="34" charset="0"/>
              </a:rPr>
              <a:t>yaşamında köklü değişimlerin meydana gelmesine neden </a:t>
            </a:r>
            <a:r>
              <a:rPr lang="tr-TR" sz="2800" dirty="0" smtClean="0">
                <a:latin typeface="Raleway" panose="020B0503030101060003" pitchFamily="34" charset="0"/>
                <a:ea typeface="Calibri" panose="020F0502020204030204" pitchFamily="34" charset="0"/>
              </a:rPr>
              <a:t>olan </a:t>
            </a:r>
            <a:r>
              <a:rPr lang="tr-TR" sz="2800" dirty="0">
                <a:latin typeface="Raleway" panose="020B0503030101060003" pitchFamily="34" charset="0"/>
                <a:ea typeface="Calibri" panose="020F0502020204030204" pitchFamily="34" charset="0"/>
              </a:rPr>
              <a:t>geniş kitleleri sosyal, ekonomik, psikolojik </a:t>
            </a:r>
            <a:r>
              <a:rPr lang="tr-TR" sz="2800" dirty="0" smtClean="0">
                <a:latin typeface="Raleway" panose="020B0503030101060003" pitchFamily="34" charset="0"/>
                <a:ea typeface="Calibri" panose="020F0502020204030204" pitchFamily="34" charset="0"/>
              </a:rPr>
              <a:t>boyutlarda etkileyen; </a:t>
            </a:r>
            <a:r>
              <a:rPr lang="tr-TR" sz="2800" dirty="0">
                <a:latin typeface="Raleway" panose="020B0503030101060003" pitchFamily="34" charset="0"/>
                <a:ea typeface="Calibri" panose="020F0502020204030204" pitchFamily="34" charset="0"/>
              </a:rPr>
              <a:t>kitlesel bir şiddet türü olarak ele almak mümkündür.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Terör; insan </a:t>
            </a:r>
            <a:r>
              <a:rPr lang="tr-TR" sz="2800" dirty="0">
                <a:latin typeface="Raleway" panose="020B0503030101060003" pitchFamily="34" charset="0"/>
                <a:ea typeface="Calibri" panose="020F0502020204030204" pitchFamily="34" charset="0"/>
              </a:rPr>
              <a:t>eliyle yapılan, pek çok insan için de </a:t>
            </a:r>
            <a:r>
              <a:rPr lang="tr-TR" sz="2800" dirty="0" err="1">
                <a:latin typeface="Raleway" panose="020B0503030101060003" pitchFamily="34" charset="0"/>
                <a:ea typeface="Calibri" panose="020F0502020204030204" pitchFamily="34" charset="0"/>
              </a:rPr>
              <a:t>travmatik</a:t>
            </a:r>
            <a:r>
              <a:rPr lang="tr-TR" sz="2800" dirty="0">
                <a:latin typeface="Raleway" panose="020B0503030101060003" pitchFamily="34" charset="0"/>
                <a:ea typeface="Calibri" panose="020F0502020204030204" pitchFamily="34" charset="0"/>
              </a:rPr>
              <a:t> bir yaşantı olarak değerlendirilen olaylardan biridir. </a:t>
            </a: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
        <p:nvSpPr>
          <p:cNvPr id="6" name="Dikdörtgen 5">
            <a:extLst>
              <a:ext uri="{FF2B5EF4-FFF2-40B4-BE49-F238E27FC236}">
                <a16:creationId xmlns:a16="http://schemas.microsoft.com/office/drawing/2014/main" id="{F122FBEC-C56F-CD4C-9D7B-9B14FD6D6640}"/>
              </a:ext>
            </a:extLst>
          </p:cNvPr>
          <p:cNvSpPr/>
          <p:nvPr/>
        </p:nvSpPr>
        <p:spPr>
          <a:xfrm>
            <a:off x="767408" y="188640"/>
            <a:ext cx="127310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a:t>
            </a:r>
          </a:p>
        </p:txBody>
      </p:sp>
    </p:spTree>
    <p:extLst>
      <p:ext uri="{BB962C8B-B14F-4D97-AF65-F5344CB8AC3E}">
        <p14:creationId xmlns:p14="http://schemas.microsoft.com/office/powerpoint/2010/main" val="385667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07368" y="1841242"/>
            <a:ext cx="11953328" cy="4154984"/>
          </a:xfrm>
          <a:prstGeom prst="rect">
            <a:avLst/>
          </a:prstGeom>
          <a:noFill/>
        </p:spPr>
        <p:txBody>
          <a:bodyPr wrap="square" rtlCol="0">
            <a:spAutoFit/>
          </a:bodyPr>
          <a:lstStyle/>
          <a:p>
            <a:endParaRPr kumimoji="0" lang="tr-TR" sz="2400" b="0" i="0" u="none" strike="noStrike" kern="1200" cap="none" spc="0" normalizeH="0" noProof="0" dirty="0">
              <a:ln>
                <a:noFill/>
              </a:ln>
              <a:solidFill>
                <a:prstClr val="black"/>
              </a:solidFill>
              <a:effectLst/>
              <a:uLnTx/>
              <a:uFillTx/>
              <a:latin typeface="Raleway" panose="020B0503030101060003" pitchFamily="34" charset="0"/>
              <a:ea typeface="Calibri" panose="020F0502020204030204" pitchFamily="34" charset="0"/>
            </a:endParaRPr>
          </a:p>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a:p>
            <a:endParaRPr lang="tr-TR" sz="2400" dirty="0">
              <a:latin typeface="Raleway" panose="020B0503030101060003" pitchFamily="34" charset="0"/>
              <a:cs typeface="Times New Roman" panose="02020603050405020304" pitchFamily="18" charset="0"/>
            </a:endParaRPr>
          </a:p>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a:t>
            </a:r>
            <a:r>
              <a:rPr lang="tr-TR" sz="2400" dirty="0" smtClean="0">
                <a:latin typeface="Raleway" panose="020B0503030101060003" pitchFamily="34" charset="0"/>
                <a:cs typeface="Times New Roman" panose="02020603050405020304" pitchFamily="18" charset="0"/>
              </a:rPr>
              <a:t>olayı/durumu</a:t>
            </a:r>
            <a:endParaRPr lang="tr-TR" sz="2400" dirty="0" smtClean="0">
              <a:latin typeface="Raleway" panose="020B0503030101060003" pitchFamily="34" charset="0"/>
              <a:cs typeface="Times New Roman" panose="02020603050405020304" pitchFamily="18" charset="0"/>
            </a:endParaRPr>
          </a:p>
          <a:p>
            <a:endParaRPr lang="tr-TR" sz="2400" dirty="0">
              <a:latin typeface="Raleway" panose="020B0503030101060003" pitchFamily="34" charset="0"/>
              <a:cs typeface="Times New Roman" panose="02020603050405020304" pitchFamily="18" charset="0"/>
            </a:endParaRPr>
          </a:p>
          <a:p>
            <a:r>
              <a:rPr lang="tr-TR" sz="2400" dirty="0" smtClean="0">
                <a:latin typeface="Raleway" panose="020B0503030101060003" pitchFamily="34" charset="0"/>
                <a:cs typeface="Times New Roman" panose="02020603050405020304" pitchFamily="18" charset="0"/>
              </a:rPr>
              <a:t> </a:t>
            </a:r>
            <a:r>
              <a:rPr lang="tr-TR" sz="2400" dirty="0">
                <a:latin typeface="Raleway" panose="020B0503030101060003" pitchFamily="34" charset="0"/>
                <a:cs typeface="Times New Roman" panose="02020603050405020304" pitchFamily="18" charset="0"/>
              </a:rPr>
              <a:t>ifade eder</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4EB63C52-66FA-7442-A73F-F46C84ACA01D}"/>
              </a:ext>
            </a:extLst>
          </p:cNvPr>
          <p:cNvSpPr/>
          <p:nvPr/>
        </p:nvSpPr>
        <p:spPr>
          <a:xfrm>
            <a:off x="767408" y="188640"/>
            <a:ext cx="127310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a:t>
            </a:r>
          </a:p>
        </p:txBody>
      </p:sp>
    </p:spTree>
    <p:extLst>
      <p:ext uri="{BB962C8B-B14F-4D97-AF65-F5344CB8AC3E}">
        <p14:creationId xmlns:p14="http://schemas.microsoft.com/office/powerpoint/2010/main" val="137096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62381" y="1306523"/>
            <a:ext cx="11953328" cy="3416320"/>
          </a:xfrm>
          <a:prstGeom prst="rect">
            <a:avLst/>
          </a:prstGeom>
          <a:noFill/>
        </p:spPr>
        <p:txBody>
          <a:bodyPr wrap="square" rtlCol="0">
            <a:spAutoFit/>
          </a:bodyPr>
          <a:lstStyle/>
          <a:p>
            <a:pPr marL="471170" indent="-471170">
              <a:buFont typeface="Arial" panose="020B0604020202020204" pitchFamily="34" charset="0"/>
              <a:buChar char="•"/>
              <a:defRPr sz="3800"/>
            </a:pPr>
            <a:endParaRPr lang="tr-TR" sz="2400" b="1" u="sng" dirty="0">
              <a:latin typeface="Raleway" panose="020B0503030101060003" pitchFamily="34" charset="0"/>
              <a:cs typeface="Times New Roman" panose="02020603050405020304" pitchFamily="18" charset="0"/>
            </a:endParaRPr>
          </a:p>
          <a:p>
            <a:pPr>
              <a:defRPr sz="3800"/>
            </a:pPr>
            <a:r>
              <a:rPr lang="tr-TR" sz="2400" b="1" u="sng" dirty="0">
                <a:latin typeface="Raleway" panose="020B0503030101060003" pitchFamily="34" charset="0"/>
                <a:cs typeface="Times New Roman" panose="02020603050405020304" pitchFamily="18" charset="0"/>
              </a:rPr>
              <a:t>TRAVMATİK OLAY</a:t>
            </a:r>
          </a:p>
          <a:p>
            <a:pPr>
              <a:defRPr sz="3800"/>
            </a:pPr>
            <a:endParaRPr lang="tr-TR" sz="2400" b="1" u="sng" dirty="0">
              <a:latin typeface="Raleway" panose="020B0503030101060003" pitchFamily="34" charset="0"/>
              <a:cs typeface="Times New Roman" panose="02020603050405020304" pitchFamily="18" charset="0"/>
            </a:endParaRPr>
          </a:p>
          <a:p>
            <a:pPr>
              <a:defRPr sz="3800"/>
            </a:pPr>
            <a:endParaRPr lang="tr-TR" sz="2400" b="1" u="sng" dirty="0">
              <a:latin typeface="Raleway" panose="020B0503030101060003" pitchFamily="34" charset="0"/>
              <a:cs typeface="Times New Roman" panose="02020603050405020304" pitchFamily="18" charset="0"/>
            </a:endParaRPr>
          </a:p>
          <a:p>
            <a:pPr marL="471170" indent="-471170">
              <a:buFont typeface="Arial" panose="020B0604020202020204" pitchFamily="34" charset="0"/>
              <a:buChar char="•"/>
              <a:defRPr sz="3800"/>
            </a:pPr>
            <a:r>
              <a:rPr lang="tr-TR" sz="2400" b="1" u="sng" dirty="0">
                <a:latin typeface="Raleway" panose="020B0503030101060003" pitchFamily="34" charset="0"/>
                <a:cs typeface="Times New Roman" panose="02020603050405020304" pitchFamily="18" charset="0"/>
              </a:rPr>
              <a:t>Doğrudan</a:t>
            </a:r>
            <a:r>
              <a:rPr lang="tr-TR" sz="2400" dirty="0">
                <a:latin typeface="Raleway" panose="020B0503030101060003" pitchFamily="34" charset="0"/>
                <a:cs typeface="Times New Roman" panose="02020603050405020304" pitchFamily="18" charset="0"/>
              </a:rPr>
              <a:t> kişinin başına gelebilir.</a:t>
            </a:r>
          </a:p>
          <a:p>
            <a:pPr marL="471170" indent="-471170">
              <a:buFont typeface="Arial" panose="020B0604020202020204" pitchFamily="34" charset="0"/>
              <a:buChar char="•"/>
              <a:defRPr sz="3800"/>
            </a:pPr>
            <a:r>
              <a:rPr lang="tr-TR" sz="2400" dirty="0">
                <a:latin typeface="Raleway" panose="020B0503030101060003" pitchFamily="34" charset="0"/>
                <a:cs typeface="Times New Roman" panose="02020603050405020304" pitchFamily="18" charset="0"/>
              </a:rPr>
              <a:t>Kişi, bu tür olaylara </a:t>
            </a:r>
            <a:r>
              <a:rPr lang="tr-TR" sz="2400" b="1" u="sng" dirty="0">
                <a:latin typeface="Raleway" panose="020B0503030101060003" pitchFamily="34" charset="0"/>
                <a:cs typeface="Times New Roman" panose="02020603050405020304" pitchFamily="18" charset="0"/>
              </a:rPr>
              <a:t>tanık</a:t>
            </a:r>
            <a:r>
              <a:rPr lang="tr-TR" sz="2400" b="1" dirty="0">
                <a:latin typeface="Raleway" panose="020B0503030101060003" pitchFamily="34" charset="0"/>
                <a:cs typeface="Times New Roman" panose="02020603050405020304" pitchFamily="18" charset="0"/>
              </a:rPr>
              <a:t> </a:t>
            </a:r>
            <a:r>
              <a:rPr lang="tr-TR" sz="2400" dirty="0">
                <a:latin typeface="Raleway" panose="020B0503030101060003" pitchFamily="34" charset="0"/>
                <a:cs typeface="Times New Roman" panose="02020603050405020304" pitchFamily="18" charset="0"/>
              </a:rPr>
              <a:t>olabilir.</a:t>
            </a:r>
          </a:p>
          <a:p>
            <a:pPr marL="471170" indent="-471170">
              <a:buFont typeface="Arial" panose="020B0604020202020204" pitchFamily="34" charset="0"/>
              <a:buChar char="•"/>
              <a:defRPr sz="3800"/>
            </a:pPr>
            <a:r>
              <a:rPr lang="tr-TR" sz="2400" dirty="0">
                <a:latin typeface="Raleway" panose="020B0503030101060003" pitchFamily="34" charset="0"/>
                <a:cs typeface="Times New Roman" panose="02020603050405020304" pitchFamily="18" charset="0"/>
              </a:rPr>
              <a:t>Bu tür olayın bir kişinin başına geldiğini </a:t>
            </a:r>
            <a:r>
              <a:rPr lang="tr-TR" sz="2400" b="1" u="sng" dirty="0">
                <a:latin typeface="Raleway" panose="020B0503030101060003" pitchFamily="34" charset="0"/>
                <a:cs typeface="Times New Roman" panose="02020603050405020304" pitchFamily="18" charset="0"/>
              </a:rPr>
              <a:t>öğrenebilir.</a:t>
            </a:r>
          </a:p>
          <a:p>
            <a:pPr marL="471170" indent="-471170">
              <a:buFont typeface="Arial" panose="020B0604020202020204" pitchFamily="34" charset="0"/>
              <a:buChar char="•"/>
              <a:defRPr sz="3800"/>
            </a:pPr>
            <a:r>
              <a:rPr lang="tr-TR" sz="2400" dirty="0">
                <a:latin typeface="Raleway" panose="020B0503030101060003" pitchFamily="34" charset="0"/>
                <a:cs typeface="Times New Roman" panose="02020603050405020304" pitchFamily="18" charset="0"/>
              </a:rPr>
              <a:t>Kişi </a:t>
            </a:r>
            <a:r>
              <a:rPr lang="tr-TR" sz="2400" b="1" u="sng" dirty="0">
                <a:latin typeface="Raleway" panose="020B0503030101060003" pitchFamily="34" charset="0"/>
                <a:cs typeface="Times New Roman" panose="02020603050405020304" pitchFamily="18" charset="0"/>
              </a:rPr>
              <a:t>mesleği aracılığı </a:t>
            </a:r>
            <a:r>
              <a:rPr lang="tr-TR" sz="2400" dirty="0">
                <a:latin typeface="Raleway" panose="020B0503030101060003" pitchFamily="34" charset="0"/>
                <a:cs typeface="Times New Roman" panose="02020603050405020304" pitchFamily="18" charset="0"/>
              </a:rPr>
              <a:t>ile olayı </a:t>
            </a:r>
            <a:r>
              <a:rPr lang="tr-TR" sz="2400" b="1" u="sng" dirty="0">
                <a:latin typeface="Raleway" panose="020B0503030101060003" pitchFamily="34" charset="0"/>
                <a:cs typeface="Times New Roman" panose="02020603050405020304" pitchFamily="18" charset="0"/>
              </a:rPr>
              <a:t>deneyimleyebilir.</a:t>
            </a:r>
          </a:p>
          <a:p>
            <a:pPr marL="471170" indent="-471170">
              <a:buFont typeface="Arial" panose="020B0604020202020204" pitchFamily="34" charset="0"/>
              <a:buChar char="•"/>
              <a:defRPr sz="3800"/>
            </a:pPr>
            <a:endParaRPr lang="tr-TR" sz="2400" dirty="0">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B321394D-B523-764F-B72B-5B3D9E667F0C}"/>
              </a:ext>
            </a:extLst>
          </p:cNvPr>
          <p:cNvSpPr/>
          <p:nvPr/>
        </p:nvSpPr>
        <p:spPr>
          <a:xfrm>
            <a:off x="767408" y="188640"/>
            <a:ext cx="127310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a:t>
            </a:r>
          </a:p>
        </p:txBody>
      </p:sp>
    </p:spTree>
    <p:extLst>
      <p:ext uri="{BB962C8B-B14F-4D97-AF65-F5344CB8AC3E}">
        <p14:creationId xmlns:p14="http://schemas.microsoft.com/office/powerpoint/2010/main" val="410982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95600" y="2492896"/>
            <a:ext cx="7378065" cy="3312368"/>
          </a:xfrm>
        </p:spPr>
        <p:txBody>
          <a:bodyPr>
            <a:noAutofit/>
          </a:bodyPr>
          <a:lstStyle/>
          <a:p>
            <a:r>
              <a:rPr lang="tr-TR" sz="6000" b="1" spc="300" dirty="0">
                <a:solidFill>
                  <a:schemeClr val="tx2"/>
                </a:solidFill>
                <a:latin typeface="Raleway" panose="020B0503030101060003" pitchFamily="34" charset="0"/>
                <a:cs typeface="Times New Roman" panose="02020603050405020304" pitchFamily="18" charset="0"/>
              </a:rPr>
              <a:t>TERÖRÜN </a:t>
            </a:r>
            <a:br>
              <a:rPr lang="tr-TR" sz="6000" b="1" spc="300" dirty="0">
                <a:solidFill>
                  <a:schemeClr val="tx2"/>
                </a:solidFill>
                <a:latin typeface="Raleway" panose="020B0503030101060003" pitchFamily="34" charset="0"/>
                <a:cs typeface="Times New Roman" panose="02020603050405020304" pitchFamily="18" charset="0"/>
              </a:rPr>
            </a:br>
            <a:r>
              <a:rPr lang="tr-TR" sz="6000" b="1" spc="300" dirty="0">
                <a:solidFill>
                  <a:schemeClr val="tx2"/>
                </a:solidFill>
                <a:latin typeface="Raleway" panose="020B0503030101060003" pitchFamily="34" charset="0"/>
                <a:cs typeface="Times New Roman" panose="02020603050405020304" pitchFamily="18" charset="0"/>
              </a:rPr>
              <a:t>YAPISI</a:t>
            </a:r>
            <a:br>
              <a:rPr lang="tr-TR" sz="6000" b="1" spc="300" dirty="0">
                <a:solidFill>
                  <a:schemeClr val="tx2"/>
                </a:solidFill>
                <a:latin typeface="Raleway" panose="020B0503030101060003" pitchFamily="34" charset="0"/>
                <a:cs typeface="Times New Roman" panose="02020603050405020304" pitchFamily="18" charset="0"/>
              </a:rPr>
            </a:br>
            <a:r>
              <a:rPr lang="tr-TR" sz="6000" b="1" spc="300" dirty="0">
                <a:solidFill>
                  <a:schemeClr val="tx2"/>
                </a:solidFill>
                <a:latin typeface="Raleway" panose="020B0503030101060003" pitchFamily="34" charset="0"/>
                <a:cs typeface="Times New Roman" panose="02020603050405020304" pitchFamily="18" charset="0"/>
              </a:rPr>
              <a:t/>
            </a:r>
            <a:br>
              <a:rPr lang="tr-TR" sz="6000" b="1" spc="300" dirty="0">
                <a:solidFill>
                  <a:schemeClr val="tx2"/>
                </a:solidFill>
                <a:latin typeface="Raleway" panose="020B0503030101060003" pitchFamily="34" charset="0"/>
                <a:cs typeface="Times New Roman" panose="02020603050405020304" pitchFamily="18" charset="0"/>
              </a:rPr>
            </a:br>
            <a:endParaRPr lang="tr-TR" sz="6000"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324585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05083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TERÖRÜN YAPISI</a:t>
            </a:r>
          </a:p>
        </p:txBody>
      </p:sp>
      <p:sp>
        <p:nvSpPr>
          <p:cNvPr id="18" name="Metin kutusu 17"/>
          <p:cNvSpPr txBox="1"/>
          <p:nvPr/>
        </p:nvSpPr>
        <p:spPr>
          <a:xfrm>
            <a:off x="526704" y="1340768"/>
            <a:ext cx="11377264" cy="4401205"/>
          </a:xfrm>
          <a:prstGeom prst="rect">
            <a:avLst/>
          </a:prstGeom>
          <a:noFill/>
        </p:spPr>
        <p:txBody>
          <a:bodyPr wrap="square" rtlCol="0">
            <a:spAutoFit/>
          </a:bodyPr>
          <a:lstStyle/>
          <a:p>
            <a:r>
              <a:rPr lang="tr-TR" sz="2800" dirty="0" smtClean="0">
                <a:latin typeface="Raleway" panose="020B0503030101060003" pitchFamily="34" charset="0"/>
                <a:ea typeface="Calibri" panose="020F0502020204030204" pitchFamily="34" charset="0"/>
              </a:rPr>
              <a:t>Terör saldırıları;</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Herhangi bir coğrafi bölgeyle sınırlı değildir.</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İnsan </a:t>
            </a:r>
            <a:r>
              <a:rPr lang="tr-TR" sz="2800" dirty="0" smtClean="0">
                <a:latin typeface="Raleway" panose="020B0503030101060003" pitchFamily="34" charset="0"/>
                <a:ea typeface="Calibri" panose="020F0502020204030204" pitchFamily="34" charset="0"/>
              </a:rPr>
              <a:t>yapımıdır.</a:t>
            </a: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Doğal afet </a:t>
            </a:r>
            <a:r>
              <a:rPr lang="tr-TR" sz="2800" dirty="0" smtClean="0">
                <a:latin typeface="Raleway" panose="020B0503030101060003" pitchFamily="34" charset="0"/>
                <a:ea typeface="Calibri" panose="020F0502020204030204" pitchFamily="34" charset="0"/>
              </a:rPr>
              <a:t>değildir.</a:t>
            </a: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Kasıtlı bir niyetin sonucudur.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r>
              <a:rPr lang="tr-TR" sz="2800" dirty="0" smtClean="0">
                <a:latin typeface="Raleway" panose="020B0503030101060003" pitchFamily="34" charset="0"/>
                <a:ea typeface="Calibri" panose="020F0502020204030204" pitchFamily="34" charset="0"/>
              </a:rPr>
              <a:t>Terör </a:t>
            </a:r>
            <a:r>
              <a:rPr lang="tr-TR" sz="2800" dirty="0" smtClean="0">
                <a:latin typeface="Raleway" panose="020B0503030101060003" pitchFamily="34" charset="0"/>
                <a:ea typeface="Calibri" panose="020F0502020204030204" pitchFamily="34" charset="0"/>
              </a:rPr>
              <a:t>saldırılarının </a:t>
            </a:r>
            <a:r>
              <a:rPr lang="tr-TR" sz="2800" dirty="0">
                <a:latin typeface="Raleway" panose="020B0503030101060003" pitchFamily="34" charset="0"/>
                <a:ea typeface="Calibri" panose="020F0502020204030204" pitchFamily="34" charset="0"/>
              </a:rPr>
              <a:t>diğer felaketlere kıyasla daha yaygın ve kalıcı bir korkuya ve endişeye neden olduğu düşünülmektedir. </a:t>
            </a:r>
          </a:p>
        </p:txBody>
      </p:sp>
    </p:spTree>
    <p:extLst>
      <p:ext uri="{BB962C8B-B14F-4D97-AF65-F5344CB8AC3E}">
        <p14:creationId xmlns:p14="http://schemas.microsoft.com/office/powerpoint/2010/main" val="379604344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9818</TotalTime>
  <Words>2015</Words>
  <Application>Microsoft Office PowerPoint</Application>
  <PresentationFormat>Geniş ekran</PresentationFormat>
  <Paragraphs>201</Paragraphs>
  <Slides>35</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Arial</vt:lpstr>
      <vt:lpstr>Calibri</vt:lpstr>
      <vt:lpstr>Caveat Brush</vt:lpstr>
      <vt:lpstr>Raleway</vt:lpstr>
      <vt:lpstr>Raleway SemiBold</vt:lpstr>
      <vt:lpstr>Times New Roman</vt:lpstr>
      <vt:lpstr>Wingdings</vt:lpstr>
      <vt:lpstr>Ofis Teması</vt:lpstr>
      <vt:lpstr>PowerPoint Sunusu</vt:lpstr>
      <vt:lpstr>PowerPoint Sunusu</vt:lpstr>
      <vt:lpstr>TERÖR  (Kavramsal Çerçeve)</vt:lpstr>
      <vt:lpstr>PowerPoint Sunusu</vt:lpstr>
      <vt:lpstr>PowerPoint Sunusu</vt:lpstr>
      <vt:lpstr>PowerPoint Sunusu</vt:lpstr>
      <vt:lpstr>PowerPoint Sunusu</vt:lpstr>
      <vt:lpstr>TERÖRÜN  YAPISI  </vt:lpstr>
      <vt:lpstr>PowerPoint Sunusu</vt:lpstr>
      <vt:lpstr>PowerPoint Sunusu</vt:lpstr>
      <vt:lpstr>TERÖR SONRASI TEPKİLER</vt:lpstr>
      <vt:lpstr>PowerPoint Sunusu</vt:lpstr>
      <vt:lpstr>PowerPoint Sunusu</vt:lpstr>
      <vt:lpstr>PowerPoint Sunusu</vt:lpstr>
      <vt:lpstr>Terör Saldırılarının  Çocuklar ve Ergenler  Üzerindeki Etkileri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TERÖR SONRASI  EBEVEYNİN ÇOCUKLARINA DESTEK OLMA YOLLARI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Cnplt</cp:lastModifiedBy>
  <cp:revision>260</cp:revision>
  <dcterms:created xsi:type="dcterms:W3CDTF">2020-09-06T06:37:07Z</dcterms:created>
  <dcterms:modified xsi:type="dcterms:W3CDTF">2022-10-05T07:32:04Z</dcterms:modified>
</cp:coreProperties>
</file>