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3" autoAdjust="0"/>
    <p:restoredTop sz="94792"/>
  </p:normalViewPr>
  <p:slideViewPr>
    <p:cSldViewPr snapToGrid="0" snapToObjects="1">
      <p:cViewPr varScale="1">
        <p:scale>
          <a:sx n="55" d="100"/>
          <a:sy n="55" d="100"/>
        </p:scale>
        <p:origin x="402" y="42"/>
      </p:cViewPr>
      <p:guideLst/>
    </p:cSldViewPr>
  </p:slideViewPr>
  <p:outlineViewPr>
    <p:cViewPr>
      <p:scale>
        <a:sx n="33" d="100"/>
        <a:sy n="33" d="100"/>
      </p:scale>
      <p:origin x="0" y="-115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418813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86319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40289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73190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US"/>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65383-7EE9-7742-BA38-595B669EF68A}"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92250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265383-7EE9-7742-BA38-595B669EF68A}" type="datetimeFigureOut">
              <a:rPr lang="tr-TR" smtClean="0"/>
              <a:t>3.10.2022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323424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265383-7EE9-7742-BA38-595B669EF68A}" type="datetimeFigureOut">
              <a:rPr lang="tr-TR" smtClean="0"/>
              <a:t>3.10.2022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54976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265383-7EE9-7742-BA38-595B669EF68A}" type="datetimeFigureOut">
              <a:rPr lang="tr-TR" smtClean="0"/>
              <a:t>3.10.2022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317502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65383-7EE9-7742-BA38-595B669EF68A}" type="datetimeFigureOut">
              <a:rPr lang="tr-TR" smtClean="0"/>
              <a:t>3.10.2022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58647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t>3.10.2022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71578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t>3.10.2022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47705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5265383-7EE9-7742-BA38-595B669EF68A}" type="datetimeFigureOut">
              <a:rPr lang="tr-TR" smtClean="0"/>
              <a:t>3.10.2022</a:t>
            </a:fld>
            <a:endParaRPr lang="tr-TR"/>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28E7139-243E-554E-B1DB-24326C49FF5C}" type="slidenum">
              <a:rPr lang="tr-TR" smtClean="0"/>
              <a:t>‹#›</a:t>
            </a:fld>
            <a:endParaRPr lang="tr-TR"/>
          </a:p>
        </p:txBody>
      </p:sp>
    </p:spTree>
    <p:extLst>
      <p:ext uri="{BB962C8B-B14F-4D97-AF65-F5344CB8AC3E}">
        <p14:creationId xmlns:p14="http://schemas.microsoft.com/office/powerpoint/2010/main" val="3190700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Alt Başlık">
            <a:extLst>
              <a:ext uri="{FF2B5EF4-FFF2-40B4-BE49-F238E27FC236}">
                <a16:creationId xmlns:a16="http://schemas.microsoft.com/office/drawing/2014/main" id="{34879695-6930-C544-948B-89FEA8A96C07}"/>
              </a:ext>
            </a:extLst>
          </p:cNvPr>
          <p:cNvSpPr>
            <a:spLocks noGrp="1"/>
          </p:cNvSpPr>
          <p:nvPr>
            <p:ph type="subTitle" idx="1"/>
          </p:nvPr>
        </p:nvSpPr>
        <p:spPr>
          <a:xfrm>
            <a:off x="4908761" y="7172876"/>
            <a:ext cx="14531896" cy="2716619"/>
          </a:xfrm>
        </p:spPr>
        <p:txBody>
          <a:bodyPr>
            <a:noAutofit/>
          </a:bodyPr>
          <a:lstStyle/>
          <a:p>
            <a:r>
              <a:rPr lang="tr-TR" sz="6000" b="1" dirty="0">
                <a:cs typeface="Times New Roman" panose="02020603050405020304" pitchFamily="18" charset="0"/>
              </a:rPr>
              <a:t>PSİKOEĞİTİM ÇALIŞMASI</a:t>
            </a:r>
          </a:p>
          <a:p>
            <a:r>
              <a:rPr lang="tr-TR" sz="6000" b="1" dirty="0" smtClean="0">
                <a:cs typeface="Times New Roman" panose="02020603050405020304" pitchFamily="18" charset="0"/>
              </a:rPr>
              <a:t>VELİ </a:t>
            </a:r>
            <a:r>
              <a:rPr lang="tr-TR" sz="6000" b="1" dirty="0">
                <a:cs typeface="Times New Roman" panose="02020603050405020304" pitchFamily="18" charset="0"/>
              </a:rPr>
              <a:t>BİLGİLENDİRME OTURUMU</a:t>
            </a:r>
          </a:p>
          <a:p>
            <a:endParaRPr lang="tr-TR" sz="6000" b="1" dirty="0">
              <a:cs typeface="Times New Roman" panose="02020603050405020304" pitchFamily="18" charset="0"/>
            </a:endParaRPr>
          </a:p>
        </p:txBody>
      </p:sp>
      <p:sp>
        <p:nvSpPr>
          <p:cNvPr id="6" name="TextBox 5">
            <a:extLst>
              <a:ext uri="{FF2B5EF4-FFF2-40B4-BE49-F238E27FC236}">
                <a16:creationId xmlns:a16="http://schemas.microsoft.com/office/drawing/2014/main" id="{C74553C6-89BA-0244-9734-8598D8941960}"/>
              </a:ext>
            </a:extLst>
          </p:cNvPr>
          <p:cNvSpPr txBox="1"/>
          <p:nvPr/>
        </p:nvSpPr>
        <p:spPr>
          <a:xfrm>
            <a:off x="3611734" y="2413427"/>
            <a:ext cx="17125950" cy="3508653"/>
          </a:xfrm>
          <a:prstGeom prst="rect">
            <a:avLst/>
          </a:prstGeom>
          <a:noFill/>
        </p:spPr>
        <p:txBody>
          <a:bodyPr wrap="square" rtlCol="0">
            <a:spAutoFit/>
          </a:bodyPr>
          <a:lstStyle/>
          <a:p>
            <a:pPr algn="ctr"/>
            <a:r>
              <a:rPr lang="tr-TR" sz="15000" b="1" dirty="0">
                <a:solidFill>
                  <a:srgbClr val="FF0000"/>
                </a:solidFill>
                <a:cs typeface="Times New Roman" panose="02020603050405020304" pitchFamily="18" charset="0"/>
              </a:rPr>
              <a:t>PSİKOSOSYAL DESTEK</a:t>
            </a:r>
            <a:r>
              <a:rPr lang="tr-TR" sz="15000" b="1">
                <a:solidFill>
                  <a:srgbClr val="FF0000"/>
                </a:solidFill>
                <a:cs typeface="Times New Roman" panose="02020603050405020304" pitchFamily="18" charset="0"/>
              </a:rPr>
              <a:t/>
            </a:r>
            <a:br>
              <a:rPr lang="tr-TR" sz="15000" b="1">
                <a:solidFill>
                  <a:srgbClr val="FF0000"/>
                </a:solidFill>
                <a:cs typeface="Times New Roman" panose="02020603050405020304" pitchFamily="18" charset="0"/>
              </a:rPr>
            </a:br>
            <a:r>
              <a:rPr lang="tr-TR" sz="7200" b="1" smtClean="0">
                <a:solidFill>
                  <a:srgbClr val="FF0000"/>
                </a:solidFill>
                <a:cs typeface="Times New Roman" panose="02020603050405020304" pitchFamily="18" charset="0"/>
              </a:rPr>
              <a:t>Salgın Hastalık</a:t>
            </a:r>
            <a:endParaRPr lang="tr-TR" sz="7200" dirty="0">
              <a:solidFill>
                <a:srgbClr val="FF0000"/>
              </a:solidFill>
            </a:endParaRPr>
          </a:p>
        </p:txBody>
      </p:sp>
      <p:grpSp>
        <p:nvGrpSpPr>
          <p:cNvPr id="4" name="Grup 3"/>
          <p:cNvGrpSpPr/>
          <p:nvPr/>
        </p:nvGrpSpPr>
        <p:grpSpPr>
          <a:xfrm>
            <a:off x="2063729" y="9773063"/>
            <a:ext cx="20221960" cy="4836285"/>
            <a:chOff x="2063729" y="9773063"/>
            <a:chExt cx="20221960" cy="4836285"/>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729" y="10061407"/>
              <a:ext cx="5690063" cy="4024243"/>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692" y="10202930"/>
              <a:ext cx="5289850" cy="3741196"/>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7442" y="9773063"/>
              <a:ext cx="6838247" cy="4836285"/>
            </a:xfrm>
            <a:prstGeom prst="rect">
              <a:avLst/>
            </a:prstGeom>
          </p:spPr>
        </p:pic>
      </p:grpSp>
    </p:spTree>
    <p:extLst>
      <p:ext uri="{BB962C8B-B14F-4D97-AF65-F5344CB8AC3E}">
        <p14:creationId xmlns:p14="http://schemas.microsoft.com/office/powerpoint/2010/main" val="224568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819292" y="3547287"/>
            <a:ext cx="17972676" cy="7134890"/>
          </a:xfrm>
        </p:spPr>
        <p:txBody>
          <a:bodyPr>
            <a:normAutofit fontScale="92500"/>
          </a:bodyPr>
          <a:lstStyle/>
          <a:p>
            <a:pPr marL="342900" lvl="0" indent="-342900">
              <a:lnSpc>
                <a:spcPct val="150000"/>
              </a:lnSpc>
              <a:buClr>
                <a:srgbClr val="FF0000"/>
              </a:buClr>
              <a:buFont typeface="Symbol" panose="05050102010706020507" pitchFamily="18" charset="2"/>
              <a:buChar char=""/>
            </a:pPr>
            <a:r>
              <a:rPr lang="tr-TR" sz="5400" dirty="0">
                <a:solidFill>
                  <a:prstClr val="black"/>
                </a:solidFill>
                <a:ea typeface="Calibri" panose="020F0502020204030204" pitchFamily="34" charset="0"/>
                <a:cs typeface="Times New Roman" pitchFamily="18" charset="0"/>
              </a:rPr>
              <a:t>Kaybolan güvenlik ve güvende hissetme eksikliği </a:t>
            </a:r>
            <a:r>
              <a:rPr lang="tr-TR" sz="5400" dirty="0" smtClean="0">
                <a:solidFill>
                  <a:prstClr val="black"/>
                </a:solidFill>
                <a:ea typeface="Calibri" panose="020F0502020204030204" pitchFamily="34" charset="0"/>
                <a:cs typeface="Times New Roman" pitchFamily="18" charset="0"/>
              </a:rPr>
              <a:t>(örneğin </a:t>
            </a:r>
            <a:r>
              <a:rPr lang="tr-TR" sz="5400" dirty="0">
                <a:solidFill>
                  <a:prstClr val="black"/>
                </a:solidFill>
                <a:ea typeface="Calibri" panose="020F0502020204030204" pitchFamily="34" charset="0"/>
                <a:cs typeface="Times New Roman" pitchFamily="18" charset="0"/>
              </a:rPr>
              <a:t>barınma ve gıda güvensizliği, artan şiddet ve çevrimiçi zararlara maruz kalma, fiziksel hastalık tehdidi ve gelecek için </a:t>
            </a:r>
            <a:r>
              <a:rPr lang="tr-TR" sz="5400" dirty="0" smtClean="0">
                <a:solidFill>
                  <a:prstClr val="black"/>
                </a:solidFill>
                <a:ea typeface="Calibri" panose="020F0502020204030204" pitchFamily="34" charset="0"/>
                <a:cs typeface="Times New Roman" pitchFamily="18" charset="0"/>
              </a:rPr>
              <a:t>belirsizlik)</a:t>
            </a:r>
            <a:endParaRPr lang="tr-TR" sz="5400" dirty="0">
              <a:solidFill>
                <a:prstClr val="black"/>
              </a:solidFill>
              <a:ea typeface="Calibri" panose="020F0502020204030204" pitchFamily="34" charset="0"/>
              <a:cs typeface="Times New Roman" pitchFamily="18" charset="0"/>
            </a:endParaRPr>
          </a:p>
          <a:p>
            <a:pPr marL="342900" lvl="1" indent="-342900">
              <a:lnSpc>
                <a:spcPct val="150000"/>
              </a:lnSpc>
              <a:buClr>
                <a:srgbClr val="FF0000"/>
              </a:buClr>
              <a:buFont typeface="Symbol" panose="05050102010706020507" pitchFamily="18" charset="2"/>
              <a:buChar char=""/>
            </a:pPr>
            <a:r>
              <a:rPr lang="tr-TR" sz="5400" dirty="0">
                <a:cs typeface="Times New Roman" pitchFamily="18" charset="0"/>
              </a:rPr>
              <a:t>Salgın hastalığa bağlı yaşanan kayıplar </a:t>
            </a:r>
            <a:r>
              <a:rPr lang="tr-TR" sz="5400" dirty="0" smtClean="0">
                <a:cs typeface="Times New Roman" pitchFamily="18" charset="0"/>
              </a:rPr>
              <a:t>(bir </a:t>
            </a:r>
            <a:r>
              <a:rPr lang="tr-TR" sz="5400" dirty="0">
                <a:cs typeface="Times New Roman" pitchFamily="18" charset="0"/>
              </a:rPr>
              <a:t>yakının ölümü, iş kaybı…) ve kayıp sonrası ritüellerin (cenaze defin işlemleri, taziye, sosyal destek) farklılık göstermesi yas sürecini etkilemektedir.</a:t>
            </a: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86214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p>
        </p:txBody>
      </p:sp>
    </p:spTree>
    <p:extLst>
      <p:ext uri="{BB962C8B-B14F-4D97-AF65-F5344CB8AC3E}">
        <p14:creationId xmlns:p14="http://schemas.microsoft.com/office/powerpoint/2010/main" val="268859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4553C6-89BA-0244-9734-8598D8941960}"/>
              </a:ext>
            </a:extLst>
          </p:cNvPr>
          <p:cNvSpPr txBox="1"/>
          <p:nvPr/>
        </p:nvSpPr>
        <p:spPr>
          <a:xfrm>
            <a:off x="4959770" y="4812245"/>
            <a:ext cx="16196673" cy="5170646"/>
          </a:xfrm>
          <a:prstGeom prst="rect">
            <a:avLst/>
          </a:prstGeom>
          <a:noFill/>
        </p:spPr>
        <p:txBody>
          <a:bodyPr wrap="square" rtlCol="0">
            <a:spAutoFit/>
          </a:bodyPr>
          <a:lstStyle/>
          <a:p>
            <a:pPr algn="ctr"/>
            <a:r>
              <a:rPr lang="tr-TR" altLang="tr-TR" sz="6600" b="1" dirty="0">
                <a:cs typeface="Times New Roman" panose="02020603050405020304" pitchFamily="18" charset="0"/>
              </a:rPr>
              <a:t>Ç</a:t>
            </a:r>
            <a:r>
              <a:rPr lang="tr-TR" altLang="tr-TR" sz="6600" b="1" dirty="0" smtClean="0">
                <a:cs typeface="Times New Roman" panose="02020603050405020304" pitchFamily="18" charset="0"/>
              </a:rPr>
              <a:t>ocuğunuza </a:t>
            </a:r>
            <a:r>
              <a:rPr lang="tr-TR" altLang="tr-TR" sz="6600" b="1" dirty="0">
                <a:cs typeface="Times New Roman" panose="02020603050405020304" pitchFamily="18" charset="0"/>
              </a:rPr>
              <a:t>yardımcı olmadan </a:t>
            </a:r>
          </a:p>
          <a:p>
            <a:pPr algn="ctr"/>
            <a:r>
              <a:rPr lang="tr-TR" altLang="tr-TR" sz="6600" b="1" dirty="0">
                <a:cs typeface="Times New Roman" panose="02020603050405020304" pitchFamily="18" charset="0"/>
              </a:rPr>
              <a:t>önce </a:t>
            </a:r>
            <a:r>
              <a:rPr lang="tr-TR" altLang="tr-TR" sz="6600" b="1" dirty="0" smtClean="0">
                <a:cs typeface="Times New Roman" panose="02020603050405020304" pitchFamily="18" charset="0"/>
              </a:rPr>
              <a:t>unutmamanız gereken bir şey var. </a:t>
            </a:r>
          </a:p>
          <a:p>
            <a:pPr algn="ctr"/>
            <a:r>
              <a:rPr lang="tr-TR" altLang="tr-TR" sz="6600" b="1" dirty="0" smtClean="0">
                <a:cs typeface="Times New Roman" panose="02020603050405020304" pitchFamily="18" charset="0"/>
              </a:rPr>
              <a:t>S</a:t>
            </a:r>
            <a:r>
              <a:rPr lang="tr-TR" altLang="tr-TR" sz="6600" b="1" dirty="0" smtClean="0">
                <a:cs typeface="Times New Roman" panose="02020603050405020304" pitchFamily="18" charset="0"/>
              </a:rPr>
              <a:t>izler </a:t>
            </a:r>
            <a:r>
              <a:rPr lang="tr-TR" altLang="tr-TR" sz="6600" b="1" dirty="0">
                <a:cs typeface="Times New Roman" panose="02020603050405020304" pitchFamily="18" charset="0"/>
              </a:rPr>
              <a:t>de bu </a:t>
            </a:r>
            <a:r>
              <a:rPr lang="tr-TR" altLang="tr-TR" sz="6600" b="1" dirty="0" smtClean="0">
                <a:cs typeface="Times New Roman" panose="02020603050405020304" pitchFamily="18" charset="0"/>
              </a:rPr>
              <a:t>süreçten</a:t>
            </a:r>
            <a:endParaRPr lang="tr-TR" altLang="tr-TR" sz="6600" b="1" dirty="0">
              <a:cs typeface="Times New Roman" panose="02020603050405020304" pitchFamily="18" charset="0"/>
            </a:endParaRPr>
          </a:p>
          <a:p>
            <a:pPr algn="ctr"/>
            <a:r>
              <a:rPr lang="tr-TR" altLang="tr-TR" sz="6600" b="1" dirty="0">
                <a:cs typeface="Times New Roman" panose="02020603050405020304" pitchFamily="18" charset="0"/>
              </a:rPr>
              <a:t>e</a:t>
            </a:r>
            <a:r>
              <a:rPr lang="tr-TR" altLang="tr-TR" sz="6600" b="1" dirty="0" smtClean="0">
                <a:cs typeface="Times New Roman" panose="02020603050405020304" pitchFamily="18" charset="0"/>
              </a:rPr>
              <a:t>tkilendiniz. </a:t>
            </a:r>
            <a:r>
              <a:rPr lang="tr-TR" altLang="tr-TR" sz="6600" b="1" dirty="0">
                <a:cs typeface="Times New Roman" panose="02020603050405020304" pitchFamily="18" charset="0"/>
              </a:rPr>
              <a:t>B</a:t>
            </a:r>
            <a:r>
              <a:rPr lang="tr-TR" altLang="tr-TR" sz="6600" b="1" dirty="0" smtClean="0">
                <a:cs typeface="Times New Roman" panose="02020603050405020304" pitchFamily="18" charset="0"/>
              </a:rPr>
              <a:t>u </a:t>
            </a:r>
            <a:r>
              <a:rPr lang="tr-TR" altLang="tr-TR" sz="6600" b="1" dirty="0">
                <a:cs typeface="Times New Roman" panose="02020603050405020304" pitchFamily="18" charset="0"/>
              </a:rPr>
              <a:t>süreç sizin için de </a:t>
            </a:r>
          </a:p>
          <a:p>
            <a:pPr algn="ctr"/>
            <a:r>
              <a:rPr lang="tr-TR" altLang="tr-TR" sz="6600" b="1" dirty="0">
                <a:cs typeface="Times New Roman" panose="02020603050405020304" pitchFamily="18" charset="0"/>
              </a:rPr>
              <a:t>zorlayıcı </a:t>
            </a:r>
            <a:r>
              <a:rPr lang="tr-TR" altLang="tr-TR" sz="6600" b="1" dirty="0" smtClean="0">
                <a:cs typeface="Times New Roman" panose="02020603050405020304" pitchFamily="18" charset="0"/>
              </a:rPr>
              <a:t>olmuş olabilir.</a:t>
            </a:r>
            <a:endParaRPr lang="tr-TR" sz="6600" b="1" dirty="0">
              <a:cs typeface="Times New Roman" panose="02020603050405020304" pitchFamily="18" charset="0"/>
            </a:endParaRPr>
          </a:p>
        </p:txBody>
      </p:sp>
    </p:spTree>
    <p:extLst>
      <p:ext uri="{BB962C8B-B14F-4D97-AF65-F5344CB8AC3E}">
        <p14:creationId xmlns:p14="http://schemas.microsoft.com/office/powerpoint/2010/main" val="399983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4553C6-89BA-0244-9734-8598D8941960}"/>
              </a:ext>
            </a:extLst>
          </p:cNvPr>
          <p:cNvSpPr txBox="1"/>
          <p:nvPr/>
        </p:nvSpPr>
        <p:spPr>
          <a:xfrm>
            <a:off x="7080056" y="5183574"/>
            <a:ext cx="11103428" cy="3785652"/>
          </a:xfrm>
          <a:prstGeom prst="rect">
            <a:avLst/>
          </a:prstGeom>
          <a:noFill/>
        </p:spPr>
        <p:txBody>
          <a:bodyPr wrap="square" rtlCol="0">
            <a:spAutoFit/>
          </a:bodyPr>
          <a:lstStyle/>
          <a:p>
            <a:pPr algn="ctr"/>
            <a:r>
              <a:rPr lang="tr-TR" sz="8000" b="1" dirty="0">
                <a:cs typeface="Times New Roman" panose="02020603050405020304" pitchFamily="18" charset="0"/>
              </a:rPr>
              <a:t>Salgın </a:t>
            </a:r>
            <a:r>
              <a:rPr lang="tr-TR" sz="8000" b="1" dirty="0" smtClean="0">
                <a:cs typeface="Times New Roman" panose="02020603050405020304" pitchFamily="18" charset="0"/>
              </a:rPr>
              <a:t>Hastalığa </a:t>
            </a:r>
            <a:r>
              <a:rPr lang="tr-TR" sz="8000" b="1" dirty="0">
                <a:cs typeface="Times New Roman" panose="02020603050405020304" pitchFamily="18" charset="0"/>
              </a:rPr>
              <a:t>Bağlı Olarak Yetişkinlerde </a:t>
            </a:r>
          </a:p>
          <a:p>
            <a:pPr algn="ctr"/>
            <a:r>
              <a:rPr lang="tr-TR" sz="8000" b="1" dirty="0">
                <a:cs typeface="Times New Roman" panose="02020603050405020304" pitchFamily="18" charset="0"/>
              </a:rPr>
              <a:t>Görülebilecek Tepkiler </a:t>
            </a:r>
            <a:endParaRPr lang="tr-TR" sz="8000" dirty="0">
              <a:cs typeface="Times New Roman" panose="02020603050405020304" pitchFamily="18" charset="0"/>
            </a:endParaRPr>
          </a:p>
        </p:txBody>
      </p:sp>
    </p:spTree>
    <p:extLst>
      <p:ext uri="{BB962C8B-B14F-4D97-AF65-F5344CB8AC3E}">
        <p14:creationId xmlns:p14="http://schemas.microsoft.com/office/powerpoint/2010/main" val="126110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3009792" y="3333750"/>
            <a:ext cx="18211908" cy="7052858"/>
          </a:xfrm>
        </p:spPr>
        <p:txBody>
          <a:bodyPr>
            <a:normAutofit lnSpcReduction="10000"/>
          </a:bodyPr>
          <a:lstStyle/>
          <a:p>
            <a:pPr marL="471170" indent="-471170">
              <a:lnSpc>
                <a:spcPct val="100000"/>
              </a:lnSpc>
              <a:buClr>
                <a:srgbClr val="FF0000"/>
              </a:buClr>
              <a:defRPr sz="3800"/>
            </a:pPr>
            <a:r>
              <a:rPr lang="tr-TR" sz="5400" dirty="0" smtClean="0">
                <a:cs typeface="Times New Roman" panose="02020603050405020304" pitchFamily="18" charset="0"/>
              </a:rPr>
              <a:t>Yorgunluk ve </a:t>
            </a:r>
            <a:r>
              <a:rPr lang="tr-TR" sz="5400" dirty="0" smtClean="0">
                <a:cs typeface="Times New Roman" panose="02020603050405020304" pitchFamily="18" charset="0"/>
              </a:rPr>
              <a:t>bitkinlik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Uyku </a:t>
            </a:r>
            <a:r>
              <a:rPr lang="tr-TR" sz="5400" dirty="0" smtClean="0">
                <a:cs typeface="Times New Roman" panose="02020603050405020304" pitchFamily="18" charset="0"/>
              </a:rPr>
              <a:t>düzensizliği</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Tıbbi bir nedene dayanmayan bedensel </a:t>
            </a:r>
            <a:r>
              <a:rPr lang="tr-TR" sz="5400" dirty="0" smtClean="0">
                <a:cs typeface="Times New Roman" panose="02020603050405020304" pitchFamily="18" charset="0"/>
              </a:rPr>
              <a:t>yakınmalar</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Bağışıklık sisteminin </a:t>
            </a:r>
            <a:r>
              <a:rPr lang="tr-TR" sz="5400" dirty="0" smtClean="0">
                <a:cs typeface="Times New Roman" panose="02020603050405020304" pitchFamily="18" charset="0"/>
              </a:rPr>
              <a:t>bozulması</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İştahta artma veya </a:t>
            </a:r>
            <a:r>
              <a:rPr lang="tr-TR" sz="5400" dirty="0" smtClean="0">
                <a:cs typeface="Times New Roman" panose="02020603050405020304" pitchFamily="18" charset="0"/>
              </a:rPr>
              <a:t>azalma</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Aşırı uyarılmışlık (kalp atışında artış, nefes almada güçlük, terleme vb</a:t>
            </a:r>
            <a:r>
              <a:rPr lang="tr-TR" sz="5400" dirty="0" smtClean="0">
                <a:cs typeface="Times New Roman" panose="02020603050405020304" pitchFamily="18" charset="0"/>
              </a:rPr>
              <a:t>.)</a:t>
            </a:r>
            <a:endParaRPr lang="tr-TR" sz="5400" dirty="0">
              <a:cs typeface="Times New Roman" panose="02020603050405020304" pitchFamily="18" charset="0"/>
            </a:endParaRP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smtClean="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FİZYOLOJİK </a:t>
            </a:r>
            <a:r>
              <a:rPr lang="tr-TR" sz="4800" b="1" dirty="0">
                <a:solidFill>
                  <a:schemeClr val="bg1"/>
                </a:solidFill>
                <a:cs typeface="Times New Roman" panose="02020603050405020304" pitchFamily="18" charset="0"/>
              </a:rPr>
              <a:t>TEPKİLER</a:t>
            </a:r>
          </a:p>
        </p:txBody>
      </p:sp>
    </p:spTree>
    <p:extLst>
      <p:ext uri="{BB962C8B-B14F-4D97-AF65-F5344CB8AC3E}">
        <p14:creationId xmlns:p14="http://schemas.microsoft.com/office/powerpoint/2010/main" val="336155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914541" y="3454400"/>
            <a:ext cx="21029831" cy="9607550"/>
          </a:xfrm>
        </p:spPr>
        <p:txBody>
          <a:bodyPr>
            <a:noAutofit/>
          </a:bodyPr>
          <a:lstStyle/>
          <a:p>
            <a:pPr marL="471170" indent="-471170">
              <a:lnSpc>
                <a:spcPct val="100000"/>
              </a:lnSpc>
              <a:buClr>
                <a:srgbClr val="FF0000"/>
              </a:buClr>
              <a:defRPr sz="3800"/>
            </a:pPr>
            <a:r>
              <a:rPr lang="tr-TR" sz="5400" dirty="0" smtClean="0">
                <a:cs typeface="Times New Roman" panose="02020603050405020304" pitchFamily="18" charset="0"/>
              </a:rPr>
              <a:t>Şok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Korku ve kaygılar (gelecek kaygısı</a:t>
            </a:r>
            <a:r>
              <a:rPr lang="tr-TR" sz="5400" dirty="0" smtClean="0">
                <a:cs typeface="Times New Roman" panose="02020603050405020304" pitchFamily="18" charset="0"/>
              </a:rPr>
              <a:t>)</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Öfke, gerginlik, sinirlilik, </a:t>
            </a:r>
            <a:r>
              <a:rPr lang="tr-TR" sz="5400" dirty="0" smtClean="0">
                <a:cs typeface="Times New Roman" panose="02020603050405020304" pitchFamily="18" charset="0"/>
              </a:rPr>
              <a:t>huzursuzluk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Umutsuzluk, çaresizlik, </a:t>
            </a:r>
            <a:r>
              <a:rPr lang="tr-TR" sz="5400" dirty="0" smtClean="0">
                <a:cs typeface="Times New Roman" panose="02020603050405020304" pitchFamily="18" charset="0"/>
              </a:rPr>
              <a:t>çökkünlük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Suçluluk, </a:t>
            </a:r>
            <a:r>
              <a:rPr lang="tr-TR" sz="5400" dirty="0" smtClean="0">
                <a:cs typeface="Times New Roman" panose="02020603050405020304" pitchFamily="18" charset="0"/>
              </a:rPr>
              <a:t>pişmanlık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Duygusal hissizlik, </a:t>
            </a:r>
            <a:r>
              <a:rPr lang="tr-TR" sz="5400" dirty="0" smtClean="0">
                <a:cs typeface="Times New Roman" panose="02020603050405020304" pitchFamily="18" charset="0"/>
              </a:rPr>
              <a:t>donukluk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Kontrolü kaybetme </a:t>
            </a:r>
            <a:r>
              <a:rPr lang="tr-TR" sz="5400" dirty="0" smtClean="0">
                <a:cs typeface="Times New Roman" panose="02020603050405020304" pitchFamily="18" charset="0"/>
              </a:rPr>
              <a:t>kaygısı</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smtClean="0">
                <a:cs typeface="Times New Roman" panose="02020603050405020304" pitchFamily="18" charset="0"/>
              </a:rPr>
              <a:t>Anlaşılamama</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Günlük aktivitelerden zevk </a:t>
            </a:r>
            <a:r>
              <a:rPr lang="tr-TR" sz="5400" dirty="0" smtClean="0">
                <a:cs typeface="Times New Roman" panose="02020603050405020304" pitchFamily="18" charset="0"/>
              </a:rPr>
              <a:t>alamama</a:t>
            </a:r>
            <a:endParaRPr lang="tr-TR" sz="5400" dirty="0">
              <a:cs typeface="Times New Roman" panose="02020603050405020304" pitchFamily="18" charset="0"/>
            </a:endParaRP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DUYGUSAL </a:t>
            </a:r>
            <a:r>
              <a:rPr lang="tr-TR" sz="4800" b="1" dirty="0">
                <a:solidFill>
                  <a:schemeClr val="bg1"/>
                </a:solidFill>
                <a:cs typeface="Times New Roman" panose="02020603050405020304" pitchFamily="18" charset="0"/>
              </a:rPr>
              <a:t>TEPKİLER</a:t>
            </a:r>
          </a:p>
        </p:txBody>
      </p:sp>
    </p:spTree>
    <p:extLst>
      <p:ext uri="{BB962C8B-B14F-4D97-AF65-F5344CB8AC3E}">
        <p14:creationId xmlns:p14="http://schemas.microsoft.com/office/powerpoint/2010/main" val="1738363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857391" y="3429000"/>
            <a:ext cx="21029831" cy="9114318"/>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Odaklanma </a:t>
            </a:r>
            <a:r>
              <a:rPr lang="tr-TR" sz="5400" dirty="0" smtClean="0">
                <a:cs typeface="Times New Roman" panose="02020603050405020304" pitchFamily="18" charset="0"/>
              </a:rPr>
              <a:t>güçlüğü</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Karar verme </a:t>
            </a:r>
            <a:r>
              <a:rPr lang="tr-TR" sz="5400" dirty="0" smtClean="0">
                <a:cs typeface="Times New Roman" panose="02020603050405020304" pitchFamily="18" charset="0"/>
              </a:rPr>
              <a:t>güçlüğü</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Hatırlama </a:t>
            </a:r>
            <a:r>
              <a:rPr lang="tr-TR" sz="5400" dirty="0" smtClean="0">
                <a:cs typeface="Times New Roman" panose="02020603050405020304" pitchFamily="18" charset="0"/>
              </a:rPr>
              <a:t>güçlüğü</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Aklın </a:t>
            </a:r>
            <a:r>
              <a:rPr lang="tr-TR" sz="5400" dirty="0" smtClean="0">
                <a:cs typeface="Times New Roman" panose="02020603050405020304" pitchFamily="18" charset="0"/>
              </a:rPr>
              <a:t>karışması</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Zaman kavramının algılanmasındaki </a:t>
            </a:r>
            <a:r>
              <a:rPr lang="tr-TR" sz="5400" dirty="0" smtClean="0">
                <a:cs typeface="Times New Roman" panose="02020603050405020304" pitchFamily="18" charset="0"/>
              </a:rPr>
              <a:t>değişiklikler</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Rahatsız </a:t>
            </a:r>
            <a:r>
              <a:rPr lang="tr-TR" sz="5400" dirty="0" smtClean="0">
                <a:cs typeface="Times New Roman" panose="02020603050405020304" pitchFamily="18" charset="0"/>
              </a:rPr>
              <a:t>edici, tekrarlayıcı ve </a:t>
            </a:r>
            <a:r>
              <a:rPr lang="tr-TR" sz="5400" dirty="0">
                <a:cs typeface="Times New Roman" panose="02020603050405020304" pitchFamily="18" charset="0"/>
              </a:rPr>
              <a:t>takıntılı </a:t>
            </a:r>
            <a:r>
              <a:rPr lang="tr-TR" sz="5400" dirty="0" smtClean="0">
                <a:cs typeface="Times New Roman" panose="02020603050405020304" pitchFamily="18" charset="0"/>
              </a:rPr>
              <a:t>düşünceler/anılar</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Kendini </a:t>
            </a:r>
            <a:r>
              <a:rPr lang="tr-TR" sz="5400" dirty="0" smtClean="0">
                <a:cs typeface="Times New Roman" panose="02020603050405020304" pitchFamily="18" charset="0"/>
              </a:rPr>
              <a:t>suçlama</a:t>
            </a:r>
            <a:endParaRPr lang="tr-TR" sz="5400" dirty="0">
              <a:cs typeface="Times New Roman" panose="02020603050405020304" pitchFamily="18" charset="0"/>
            </a:endParaRP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BİLİŞSEL </a:t>
            </a:r>
            <a:r>
              <a:rPr lang="tr-TR" sz="4800" b="1" dirty="0">
                <a:solidFill>
                  <a:schemeClr val="bg1"/>
                </a:solidFill>
                <a:cs typeface="Times New Roman" panose="02020603050405020304" pitchFamily="18" charset="0"/>
              </a:rPr>
              <a:t>TEPKİLER</a:t>
            </a:r>
          </a:p>
        </p:txBody>
      </p:sp>
    </p:spTree>
    <p:extLst>
      <p:ext uri="{BB962C8B-B14F-4D97-AF65-F5344CB8AC3E}">
        <p14:creationId xmlns:p14="http://schemas.microsoft.com/office/powerpoint/2010/main" val="146116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757268" y="3565304"/>
            <a:ext cx="13145495" cy="5685908"/>
          </a:xfrm>
        </p:spPr>
        <p:txBody>
          <a:bodyPr>
            <a:noAutofit/>
          </a:bodyPr>
          <a:lstStyle/>
          <a:p>
            <a:pPr marL="342900" indent="-342900">
              <a:lnSpc>
                <a:spcPct val="100000"/>
              </a:lnSpc>
              <a:buClr>
                <a:srgbClr val="FF0000"/>
              </a:buClr>
              <a:defRPr/>
            </a:pPr>
            <a:r>
              <a:rPr lang="tr-TR" sz="5400" dirty="0">
                <a:cs typeface="Times New Roman" panose="02020603050405020304" pitchFamily="18" charset="0"/>
              </a:rPr>
              <a:t>İçe kapanma, kendini toplumdan </a:t>
            </a:r>
            <a:r>
              <a:rPr lang="tr-TR" sz="5400" dirty="0" smtClean="0">
                <a:cs typeface="Times New Roman" panose="02020603050405020304" pitchFamily="18" charset="0"/>
              </a:rPr>
              <a:t>soyutlama</a:t>
            </a:r>
            <a:endParaRPr lang="tr-TR" sz="5400" dirty="0">
              <a:cs typeface="Times New Roman" panose="02020603050405020304" pitchFamily="18" charset="0"/>
            </a:endParaRPr>
          </a:p>
          <a:p>
            <a:pPr marL="342900" indent="-342900">
              <a:lnSpc>
                <a:spcPct val="100000"/>
              </a:lnSpc>
              <a:buClr>
                <a:srgbClr val="FF0000"/>
              </a:buClr>
              <a:defRPr/>
            </a:pPr>
            <a:r>
              <a:rPr lang="tr-TR" sz="5400" dirty="0">
                <a:cs typeface="Times New Roman" panose="02020603050405020304" pitchFamily="18" charset="0"/>
              </a:rPr>
              <a:t>İlişkilerde yaşanan çatışmaların </a:t>
            </a:r>
            <a:r>
              <a:rPr lang="tr-TR" sz="5400" dirty="0" smtClean="0">
                <a:cs typeface="Times New Roman" panose="02020603050405020304" pitchFamily="18" charset="0"/>
              </a:rPr>
              <a:t>artması</a:t>
            </a:r>
            <a:endParaRPr lang="tr-TR" sz="5400" dirty="0">
              <a:cs typeface="Times New Roman" panose="02020603050405020304" pitchFamily="18" charset="0"/>
            </a:endParaRPr>
          </a:p>
          <a:p>
            <a:pPr marL="342900" indent="-342900">
              <a:lnSpc>
                <a:spcPct val="100000"/>
              </a:lnSpc>
              <a:buClr>
                <a:srgbClr val="FF0000"/>
              </a:buClr>
              <a:defRPr/>
            </a:pPr>
            <a:r>
              <a:rPr lang="tr-TR" sz="5400" dirty="0">
                <a:cs typeface="Times New Roman" panose="02020603050405020304" pitchFamily="18" charset="0"/>
              </a:rPr>
              <a:t>Mesleki sorunlar, performans </a:t>
            </a:r>
            <a:r>
              <a:rPr lang="tr-TR" sz="5400" dirty="0" smtClean="0">
                <a:cs typeface="Times New Roman" panose="02020603050405020304" pitchFamily="18" charset="0"/>
              </a:rPr>
              <a:t>düşüklüğü</a:t>
            </a:r>
            <a:endParaRPr lang="tr-TR" sz="5400" dirty="0">
              <a:cs typeface="Times New Roman" panose="02020603050405020304" pitchFamily="18" charset="0"/>
            </a:endParaRPr>
          </a:p>
          <a:p>
            <a:pPr marL="342900" indent="-342900">
              <a:lnSpc>
                <a:spcPct val="100000"/>
              </a:lnSpc>
              <a:buClr>
                <a:srgbClr val="FF0000"/>
              </a:buClr>
              <a:defRPr/>
            </a:pPr>
            <a:r>
              <a:rPr lang="tr-TR" sz="5400" dirty="0">
                <a:cs typeface="Times New Roman" panose="02020603050405020304" pitchFamily="18" charset="0"/>
              </a:rPr>
              <a:t>Akrabalık ve aile ilişkilerinde </a:t>
            </a:r>
            <a:r>
              <a:rPr lang="tr-TR" sz="5400" dirty="0" smtClean="0">
                <a:cs typeface="Times New Roman" panose="02020603050405020304" pitchFamily="18" charset="0"/>
              </a:rPr>
              <a:t>bozulmalar</a:t>
            </a:r>
            <a:endParaRPr lang="tr-TR" sz="5400" dirty="0">
              <a:cs typeface="Times New Roman" panose="02020603050405020304" pitchFamily="18" charset="0"/>
            </a:endParaRPr>
          </a:p>
          <a:p>
            <a:pPr marL="342900" indent="-342900">
              <a:lnSpc>
                <a:spcPct val="100000"/>
              </a:lnSpc>
              <a:buClr>
                <a:srgbClr val="FF0000"/>
              </a:buClr>
              <a:defRPr/>
            </a:pPr>
            <a:r>
              <a:rPr lang="tr-TR" sz="5400" dirty="0">
                <a:cs typeface="Times New Roman" panose="02020603050405020304" pitchFamily="18" charset="0"/>
              </a:rPr>
              <a:t>Okul sorunları, </a:t>
            </a:r>
            <a:r>
              <a:rPr lang="tr-TR" sz="5400" dirty="0" smtClean="0">
                <a:cs typeface="Times New Roman" panose="02020603050405020304" pitchFamily="18" charset="0"/>
              </a:rPr>
              <a:t>başarısızlık</a:t>
            </a:r>
            <a:endParaRPr lang="tr-TR" sz="5400" dirty="0">
              <a:cs typeface="Times New Roman" panose="02020603050405020304" pitchFamily="18" charset="0"/>
            </a:endParaRP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8799285" cy="1569660"/>
          </a:xfrm>
          <a:prstGeom prst="rect">
            <a:avLst/>
          </a:prstGeom>
          <a:noFill/>
        </p:spPr>
        <p:txBody>
          <a:bodyPr wrap="square" rtlCol="0">
            <a:spAutoFit/>
          </a:bodyPr>
          <a:lstStyle/>
          <a:p>
            <a:r>
              <a:rPr lang="tr-TR" sz="4800" b="1" dirty="0" smtClean="0">
                <a:solidFill>
                  <a:schemeClr val="bg1"/>
                </a:solidFill>
                <a:cs typeface="Times New Roman" panose="02020603050405020304" pitchFamily="18" charset="0"/>
              </a:rPr>
              <a:t>YETİŞKİNLERDE</a:t>
            </a:r>
            <a:endParaRPr lang="tr-TR" sz="4800" b="1" dirty="0">
              <a:solidFill>
                <a:schemeClr val="bg1"/>
              </a:solidFill>
              <a:cs typeface="Times New Roman" panose="02020603050405020304" pitchFamily="18" charset="0"/>
            </a:endParaRPr>
          </a:p>
          <a:p>
            <a:r>
              <a:rPr lang="tr-TR" sz="4800" b="1" dirty="0" smtClean="0">
                <a:solidFill>
                  <a:schemeClr val="bg1"/>
                </a:solidFill>
                <a:cs typeface="Times New Roman" panose="02020603050405020304" pitchFamily="18" charset="0"/>
              </a:rPr>
              <a:t>KİŞİLER </a:t>
            </a:r>
            <a:r>
              <a:rPr lang="tr-TR" sz="4800" b="1" dirty="0">
                <a:solidFill>
                  <a:schemeClr val="bg1"/>
                </a:solidFill>
                <a:cs typeface="Times New Roman" panose="02020603050405020304" pitchFamily="18" charset="0"/>
              </a:rPr>
              <a:t>ARASI İLİŞKİLERE ETKİLERİ</a:t>
            </a:r>
          </a:p>
        </p:txBody>
      </p:sp>
    </p:spTree>
    <p:extLst>
      <p:ext uri="{BB962C8B-B14F-4D97-AF65-F5344CB8AC3E}">
        <p14:creationId xmlns:p14="http://schemas.microsoft.com/office/powerpoint/2010/main" val="3375288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749736" y="3554228"/>
            <a:ext cx="14676583" cy="7144252"/>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Yer ve düzen </a:t>
            </a:r>
            <a:r>
              <a:rPr lang="tr-TR" sz="5400" dirty="0" smtClean="0">
                <a:cs typeface="Times New Roman" panose="02020603050405020304" pitchFamily="18" charset="0"/>
              </a:rPr>
              <a:t>değişikliği</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Ev, iş ve okul alışkanlıklarında </a:t>
            </a:r>
            <a:r>
              <a:rPr lang="tr-TR" sz="5400" dirty="0" smtClean="0">
                <a:cs typeface="Times New Roman" panose="02020603050405020304" pitchFamily="18" charset="0"/>
              </a:rPr>
              <a:t>değişiklikler/kayıplar</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Komşuluk ve arkadaşlık </a:t>
            </a:r>
            <a:r>
              <a:rPr lang="tr-TR" sz="5400" dirty="0" smtClean="0">
                <a:cs typeface="Times New Roman" panose="02020603050405020304" pitchFamily="18" charset="0"/>
              </a:rPr>
              <a:t>kaybı</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Maddi </a:t>
            </a:r>
            <a:r>
              <a:rPr lang="tr-TR" sz="5400" dirty="0" smtClean="0">
                <a:cs typeface="Times New Roman" panose="02020603050405020304" pitchFamily="18" charset="0"/>
              </a:rPr>
              <a:t>kayıplar</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Alışkanlıkların </a:t>
            </a:r>
            <a:r>
              <a:rPr lang="tr-TR" sz="5400" dirty="0" smtClean="0">
                <a:cs typeface="Times New Roman" panose="02020603050405020304" pitchFamily="18" charset="0"/>
              </a:rPr>
              <a:t>kaybı</a:t>
            </a:r>
            <a:endParaRPr lang="tr-TR" sz="5400" dirty="0">
              <a:cs typeface="Times New Roman" panose="02020603050405020304" pitchFamily="18" charset="0"/>
            </a:endParaRP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SOSYAL </a:t>
            </a:r>
            <a:r>
              <a:rPr lang="tr-TR" sz="4800" b="1" dirty="0">
                <a:solidFill>
                  <a:schemeClr val="bg1"/>
                </a:solidFill>
                <a:cs typeface="Times New Roman" panose="02020603050405020304" pitchFamily="18" charset="0"/>
              </a:rPr>
              <a:t>ETKİLER</a:t>
            </a:r>
          </a:p>
        </p:txBody>
      </p:sp>
    </p:spTree>
    <p:extLst>
      <p:ext uri="{BB962C8B-B14F-4D97-AF65-F5344CB8AC3E}">
        <p14:creationId xmlns:p14="http://schemas.microsoft.com/office/powerpoint/2010/main" val="1314509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4" y="381000"/>
            <a:ext cx="12812485" cy="830997"/>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İNANÇ SİSTEMİNDEKİ DEĞİŞİKLİKLER</a:t>
            </a:r>
          </a:p>
        </p:txBody>
      </p:sp>
      <p:sp>
        <p:nvSpPr>
          <p:cNvPr id="6" name="Metin kutusu 17">
            <a:extLst>
              <a:ext uri="{FF2B5EF4-FFF2-40B4-BE49-F238E27FC236}">
                <a16:creationId xmlns:a16="http://schemas.microsoft.com/office/drawing/2014/main" id="{9074867C-8015-534E-8A10-9CE6606058CB}"/>
              </a:ext>
            </a:extLst>
          </p:cNvPr>
          <p:cNvSpPr txBox="1"/>
          <p:nvPr/>
        </p:nvSpPr>
        <p:spPr>
          <a:xfrm>
            <a:off x="4503188" y="5400029"/>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Dünya güvenli bir yerdir.</a:t>
            </a:r>
          </a:p>
        </p:txBody>
      </p:sp>
      <p:sp>
        <p:nvSpPr>
          <p:cNvPr id="7" name="Metin kutusu 19">
            <a:extLst>
              <a:ext uri="{FF2B5EF4-FFF2-40B4-BE49-F238E27FC236}">
                <a16:creationId xmlns:a16="http://schemas.microsoft.com/office/drawing/2014/main" id="{149CAB52-7AE0-A94C-8FAB-5B53108123C3}"/>
              </a:ext>
            </a:extLst>
          </p:cNvPr>
          <p:cNvSpPr txBox="1"/>
          <p:nvPr/>
        </p:nvSpPr>
        <p:spPr>
          <a:xfrm>
            <a:off x="4520829" y="6266580"/>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İnsanlar adildir.</a:t>
            </a:r>
          </a:p>
        </p:txBody>
      </p:sp>
      <p:sp>
        <p:nvSpPr>
          <p:cNvPr id="8" name="Metin kutusu 14">
            <a:extLst>
              <a:ext uri="{FF2B5EF4-FFF2-40B4-BE49-F238E27FC236}">
                <a16:creationId xmlns:a16="http://schemas.microsoft.com/office/drawing/2014/main" id="{CD98E33F-A40F-504F-B37B-62243D94C428}"/>
              </a:ext>
            </a:extLst>
          </p:cNvPr>
          <p:cNvSpPr txBox="1"/>
          <p:nvPr/>
        </p:nvSpPr>
        <p:spPr>
          <a:xfrm>
            <a:off x="4522541" y="7098309"/>
            <a:ext cx="10237198" cy="769441"/>
          </a:xfrm>
          <a:prstGeom prst="rect">
            <a:avLst/>
          </a:prstGeom>
          <a:noFill/>
        </p:spPr>
        <p:txBody>
          <a:bodyPr wrap="square" rtlCol="0">
            <a:spAutoFit/>
          </a:bodyPr>
          <a:lstStyle/>
          <a:p>
            <a:pPr>
              <a:defRPr/>
            </a:pPr>
            <a:r>
              <a:rPr lang="tr-TR" sz="4400" dirty="0">
                <a:cs typeface="Times New Roman" panose="02020603050405020304" pitchFamily="18" charset="0"/>
              </a:rPr>
              <a:t>Annem/Babam beni </a:t>
            </a:r>
            <a:r>
              <a:rPr lang="tr-TR" sz="4400" dirty="0" smtClean="0">
                <a:cs typeface="Times New Roman" panose="02020603050405020304" pitchFamily="18" charset="0"/>
              </a:rPr>
              <a:t>korur. </a:t>
            </a:r>
            <a:r>
              <a:rPr lang="tr-TR" sz="3600" dirty="0">
                <a:cs typeface="Times New Roman" panose="02020603050405020304" pitchFamily="18" charset="0"/>
              </a:rPr>
              <a:t>(çocuklarda)</a:t>
            </a:r>
          </a:p>
        </p:txBody>
      </p:sp>
      <p:sp>
        <p:nvSpPr>
          <p:cNvPr id="9" name="Metin kutusu 16">
            <a:extLst>
              <a:ext uri="{FF2B5EF4-FFF2-40B4-BE49-F238E27FC236}">
                <a16:creationId xmlns:a16="http://schemas.microsoft.com/office/drawing/2014/main" id="{5793D24A-911A-8147-A63E-14E82EEBAEAD}"/>
              </a:ext>
            </a:extLst>
          </p:cNvPr>
          <p:cNvSpPr txBox="1"/>
          <p:nvPr/>
        </p:nvSpPr>
        <p:spPr>
          <a:xfrm>
            <a:off x="4520828" y="7995481"/>
            <a:ext cx="8426411" cy="769441"/>
          </a:xfrm>
          <a:prstGeom prst="rect">
            <a:avLst/>
          </a:prstGeom>
          <a:noFill/>
        </p:spPr>
        <p:txBody>
          <a:bodyPr wrap="square" rtlCol="0">
            <a:spAutoFit/>
          </a:bodyPr>
          <a:lstStyle/>
          <a:p>
            <a:pPr>
              <a:defRPr/>
            </a:pPr>
            <a:r>
              <a:rPr lang="tr-TR" sz="4400" dirty="0">
                <a:cs typeface="Times New Roman" panose="02020603050405020304" pitchFamily="18" charset="0"/>
              </a:rPr>
              <a:t>Kötü olaylar benim başıma gelmez.</a:t>
            </a:r>
          </a:p>
        </p:txBody>
      </p:sp>
      <p:sp>
        <p:nvSpPr>
          <p:cNvPr id="10" name="Metin kutusu 21">
            <a:extLst>
              <a:ext uri="{FF2B5EF4-FFF2-40B4-BE49-F238E27FC236}">
                <a16:creationId xmlns:a16="http://schemas.microsoft.com/office/drawing/2014/main" id="{1B548D7D-5C38-6E41-A91A-0B25FAFA0125}"/>
              </a:ext>
            </a:extLst>
          </p:cNvPr>
          <p:cNvSpPr txBox="1"/>
          <p:nvPr/>
        </p:nvSpPr>
        <p:spPr>
          <a:xfrm>
            <a:off x="4520829" y="9770463"/>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 değerliyim.</a:t>
            </a:r>
          </a:p>
        </p:txBody>
      </p:sp>
      <p:sp>
        <p:nvSpPr>
          <p:cNvPr id="11" name="Metin kutusu 22">
            <a:extLst>
              <a:ext uri="{FF2B5EF4-FFF2-40B4-BE49-F238E27FC236}">
                <a16:creationId xmlns:a16="http://schemas.microsoft.com/office/drawing/2014/main" id="{D8A3C3D5-B9AE-9145-AC53-2CAAF4461A2E}"/>
              </a:ext>
            </a:extLst>
          </p:cNvPr>
          <p:cNvSpPr txBox="1"/>
          <p:nvPr/>
        </p:nvSpPr>
        <p:spPr>
          <a:xfrm>
            <a:off x="4520829" y="8883533"/>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Benimle </a:t>
            </a:r>
            <a:r>
              <a:rPr lang="tr-TR" sz="4400" dirty="0" smtClean="0">
                <a:cs typeface="Times New Roman" panose="02020603050405020304" pitchFamily="18" charset="0"/>
              </a:rPr>
              <a:t>ilgilenirler. </a:t>
            </a:r>
            <a:r>
              <a:rPr lang="tr-TR" sz="3600" dirty="0">
                <a:cs typeface="Times New Roman" panose="02020603050405020304" pitchFamily="18" charset="0"/>
              </a:rPr>
              <a:t>(çocuklarda</a:t>
            </a:r>
            <a:r>
              <a:rPr lang="tr-TR" sz="3600" dirty="0" smtClean="0">
                <a:cs typeface="Times New Roman" panose="02020603050405020304" pitchFamily="18" charset="0"/>
              </a:rPr>
              <a:t>)</a:t>
            </a:r>
            <a:endParaRPr lang="tr-TR" sz="3600" dirty="0">
              <a:cs typeface="Times New Roman" panose="02020603050405020304" pitchFamily="18" charset="0"/>
            </a:endParaRPr>
          </a:p>
        </p:txBody>
      </p:sp>
      <p:sp>
        <p:nvSpPr>
          <p:cNvPr id="14" name="Metin kutusu 31">
            <a:extLst>
              <a:ext uri="{FF2B5EF4-FFF2-40B4-BE49-F238E27FC236}">
                <a16:creationId xmlns:a16="http://schemas.microsoft.com/office/drawing/2014/main" id="{2DD8E2A6-FCC0-6347-AEDF-2C3656087EFF}"/>
              </a:ext>
            </a:extLst>
          </p:cNvPr>
          <p:cNvSpPr txBox="1"/>
          <p:nvPr/>
        </p:nvSpPr>
        <p:spPr>
          <a:xfrm>
            <a:off x="15322287" y="5445105"/>
            <a:ext cx="4239840"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p>
        </p:txBody>
      </p:sp>
      <p:sp>
        <p:nvSpPr>
          <p:cNvPr id="15" name="Metin kutusu 33">
            <a:extLst>
              <a:ext uri="{FF2B5EF4-FFF2-40B4-BE49-F238E27FC236}">
                <a16:creationId xmlns:a16="http://schemas.microsoft.com/office/drawing/2014/main" id="{23DF5AE4-3BED-4143-A80B-A18E571795D8}"/>
              </a:ext>
            </a:extLst>
          </p:cNvPr>
          <p:cNvSpPr txBox="1"/>
          <p:nvPr/>
        </p:nvSpPr>
        <p:spPr>
          <a:xfrm>
            <a:off x="15331107" y="7977369"/>
            <a:ext cx="2494099" cy="769441"/>
          </a:xfrm>
          <a:prstGeom prst="rect">
            <a:avLst/>
          </a:prstGeom>
          <a:noFill/>
        </p:spPr>
        <p:txBody>
          <a:bodyPr wrap="square" rtlCol="0">
            <a:spAutoFit/>
          </a:bodyPr>
          <a:lstStyle/>
          <a:p>
            <a:pPr>
              <a:defRPr/>
            </a:pPr>
            <a:r>
              <a:rPr lang="tr-TR" sz="4400" dirty="0" smtClean="0">
                <a:cs typeface="Times New Roman" panose="02020603050405020304" pitchFamily="18" charset="0"/>
              </a:rPr>
              <a:t>GELİR.</a:t>
            </a:r>
            <a:endParaRPr lang="tr-TR" sz="4400" dirty="0">
              <a:cs typeface="Times New Roman" panose="02020603050405020304" pitchFamily="18" charset="0"/>
            </a:endParaRPr>
          </a:p>
        </p:txBody>
      </p:sp>
      <p:sp>
        <p:nvSpPr>
          <p:cNvPr id="16" name="Metin kutusu 34">
            <a:extLst>
              <a:ext uri="{FF2B5EF4-FFF2-40B4-BE49-F238E27FC236}">
                <a16:creationId xmlns:a16="http://schemas.microsoft.com/office/drawing/2014/main" id="{E2665E62-04D9-E04A-8F76-B6A9F2F25AF2}"/>
              </a:ext>
            </a:extLst>
          </p:cNvPr>
          <p:cNvSpPr txBox="1"/>
          <p:nvPr/>
        </p:nvSpPr>
        <p:spPr>
          <a:xfrm>
            <a:off x="15322287" y="8883533"/>
            <a:ext cx="5374970" cy="769441"/>
          </a:xfrm>
          <a:prstGeom prst="rect">
            <a:avLst/>
          </a:prstGeom>
          <a:noFill/>
        </p:spPr>
        <p:txBody>
          <a:bodyPr wrap="square" rtlCol="0">
            <a:spAutoFit/>
          </a:bodyPr>
          <a:lstStyle/>
          <a:p>
            <a:pPr>
              <a:defRPr/>
            </a:pPr>
            <a:r>
              <a:rPr lang="tr-TR" sz="4400" dirty="0" smtClean="0">
                <a:cs typeface="Times New Roman" panose="02020603050405020304" pitchFamily="18" charset="0"/>
              </a:rPr>
              <a:t>İLGİLENMEZLER.</a:t>
            </a:r>
            <a:endParaRPr lang="tr-TR" sz="4400" dirty="0">
              <a:cs typeface="Times New Roman" panose="02020603050405020304" pitchFamily="18" charset="0"/>
            </a:endParaRPr>
          </a:p>
        </p:txBody>
      </p:sp>
      <p:sp>
        <p:nvSpPr>
          <p:cNvPr id="17" name="Metin kutusu 35">
            <a:extLst>
              <a:ext uri="{FF2B5EF4-FFF2-40B4-BE49-F238E27FC236}">
                <a16:creationId xmlns:a16="http://schemas.microsoft.com/office/drawing/2014/main" id="{9A5B2206-DF37-0F4F-A5E5-D8E87AFDEBE6}"/>
              </a:ext>
            </a:extLst>
          </p:cNvPr>
          <p:cNvSpPr txBox="1"/>
          <p:nvPr/>
        </p:nvSpPr>
        <p:spPr>
          <a:xfrm>
            <a:off x="15331107" y="9789697"/>
            <a:ext cx="5366150" cy="769441"/>
          </a:xfrm>
          <a:prstGeom prst="rect">
            <a:avLst/>
          </a:prstGeom>
          <a:noFill/>
        </p:spPr>
        <p:txBody>
          <a:bodyPr wrap="square" rtlCol="0">
            <a:spAutoFit/>
          </a:bodyPr>
          <a:lstStyle/>
          <a:p>
            <a:pPr>
              <a:defRPr/>
            </a:pPr>
            <a:r>
              <a:rPr lang="tr-TR" sz="4400" dirty="0" smtClean="0">
                <a:cs typeface="Times New Roman" panose="02020603050405020304" pitchFamily="18" charset="0"/>
              </a:rPr>
              <a:t>DEĞERSİZİM.</a:t>
            </a:r>
            <a:endParaRPr lang="tr-TR" sz="4400" dirty="0">
              <a:cs typeface="Times New Roman" panose="02020603050405020304" pitchFamily="18" charset="0"/>
            </a:endParaRPr>
          </a:p>
        </p:txBody>
      </p:sp>
      <p:cxnSp>
        <p:nvCxnSpPr>
          <p:cNvPr id="18" name="Düz Bağlayıcı 5">
            <a:extLst>
              <a:ext uri="{FF2B5EF4-FFF2-40B4-BE49-F238E27FC236}">
                <a16:creationId xmlns:a16="http://schemas.microsoft.com/office/drawing/2014/main" id="{6564D89E-00FC-AF44-BBCD-3ACB462F2670}"/>
              </a:ext>
            </a:extLst>
          </p:cNvPr>
          <p:cNvCxnSpPr>
            <a:cxnSpLocks/>
          </p:cNvCxnSpPr>
          <p:nvPr/>
        </p:nvCxnSpPr>
        <p:spPr>
          <a:xfrm>
            <a:off x="14179473" y="5250797"/>
            <a:ext cx="0" cy="565072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Metin kutusu 31">
            <a:extLst>
              <a:ext uri="{FF2B5EF4-FFF2-40B4-BE49-F238E27FC236}">
                <a16:creationId xmlns:a16="http://schemas.microsoft.com/office/drawing/2014/main" id="{D612AD82-7771-8840-BFB1-CDC683827655}"/>
              </a:ext>
            </a:extLst>
          </p:cNvPr>
          <p:cNvSpPr txBox="1"/>
          <p:nvPr/>
        </p:nvSpPr>
        <p:spPr>
          <a:xfrm>
            <a:off x="15331106" y="6308541"/>
            <a:ext cx="3540435"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p>
        </p:txBody>
      </p:sp>
      <p:sp>
        <p:nvSpPr>
          <p:cNvPr id="20" name="Metin kutusu 32">
            <a:extLst>
              <a:ext uri="{FF2B5EF4-FFF2-40B4-BE49-F238E27FC236}">
                <a16:creationId xmlns:a16="http://schemas.microsoft.com/office/drawing/2014/main" id="{A27BAE35-052A-E34F-9383-4B9302C24564}"/>
              </a:ext>
            </a:extLst>
          </p:cNvPr>
          <p:cNvSpPr txBox="1"/>
          <p:nvPr/>
        </p:nvSpPr>
        <p:spPr>
          <a:xfrm>
            <a:off x="15322287" y="7113933"/>
            <a:ext cx="3549255" cy="769441"/>
          </a:xfrm>
          <a:prstGeom prst="rect">
            <a:avLst/>
          </a:prstGeom>
          <a:noFill/>
        </p:spPr>
        <p:txBody>
          <a:bodyPr wrap="square" rtlCol="0">
            <a:spAutoFit/>
          </a:bodyPr>
          <a:lstStyle/>
          <a:p>
            <a:pPr>
              <a:defRPr/>
            </a:pPr>
            <a:r>
              <a:rPr lang="tr-TR" sz="4400" dirty="0" smtClean="0">
                <a:cs typeface="Times New Roman" panose="02020603050405020304" pitchFamily="18" charset="0"/>
              </a:rPr>
              <a:t>KORUMAZ.</a:t>
            </a:r>
            <a:endParaRPr lang="tr-TR" sz="4400" dirty="0">
              <a:cs typeface="Times New Roman" panose="02020603050405020304" pitchFamily="18" charset="0"/>
            </a:endParaRPr>
          </a:p>
        </p:txBody>
      </p:sp>
      <p:sp>
        <p:nvSpPr>
          <p:cNvPr id="29" name="Alternatif İşlem 28">
            <a:extLst>
              <a:ext uri="{FF2B5EF4-FFF2-40B4-BE49-F238E27FC236}">
                <a16:creationId xmlns:a16="http://schemas.microsoft.com/office/drawing/2014/main" id="{8348468E-D563-3C49-844A-64836727E3EB}"/>
              </a:ext>
            </a:extLst>
          </p:cNvPr>
          <p:cNvSpPr/>
          <p:nvPr/>
        </p:nvSpPr>
        <p:spPr>
          <a:xfrm>
            <a:off x="4669996" y="3857916"/>
            <a:ext cx="6065787"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28">
            <a:extLst>
              <a:ext uri="{FF2B5EF4-FFF2-40B4-BE49-F238E27FC236}">
                <a16:creationId xmlns:a16="http://schemas.microsoft.com/office/drawing/2014/main" id="{9DB9ED3B-B05E-AE40-A4A2-D4E23A738C70}"/>
              </a:ext>
            </a:extLst>
          </p:cNvPr>
          <p:cNvSpPr txBox="1"/>
          <p:nvPr/>
        </p:nvSpPr>
        <p:spPr>
          <a:xfrm>
            <a:off x="4986051" y="3853042"/>
            <a:ext cx="6221699"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Temel Varsayımlar</a:t>
            </a:r>
          </a:p>
        </p:txBody>
      </p:sp>
      <p:sp>
        <p:nvSpPr>
          <p:cNvPr id="30" name="Alternatif İşlem 29">
            <a:extLst>
              <a:ext uri="{FF2B5EF4-FFF2-40B4-BE49-F238E27FC236}">
                <a16:creationId xmlns:a16="http://schemas.microsoft.com/office/drawing/2014/main" id="{102EAD2B-5523-384E-BCDA-816106CA63AE}"/>
              </a:ext>
            </a:extLst>
          </p:cNvPr>
          <p:cNvSpPr/>
          <p:nvPr/>
        </p:nvSpPr>
        <p:spPr>
          <a:xfrm>
            <a:off x="15073562" y="3857916"/>
            <a:ext cx="5239151"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29">
            <a:extLst>
              <a:ext uri="{FF2B5EF4-FFF2-40B4-BE49-F238E27FC236}">
                <a16:creationId xmlns:a16="http://schemas.microsoft.com/office/drawing/2014/main" id="{E6D9F2F1-BB64-AE46-8B9F-9B034F03ECFF}"/>
              </a:ext>
            </a:extLst>
          </p:cNvPr>
          <p:cNvSpPr txBox="1"/>
          <p:nvPr/>
        </p:nvSpPr>
        <p:spPr>
          <a:xfrm>
            <a:off x="15322287" y="3843197"/>
            <a:ext cx="7255691"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Travma Sonrası</a:t>
            </a:r>
          </a:p>
        </p:txBody>
      </p:sp>
    </p:spTree>
    <p:extLst>
      <p:ext uri="{BB962C8B-B14F-4D97-AF65-F5344CB8AC3E}">
        <p14:creationId xmlns:p14="http://schemas.microsoft.com/office/powerpoint/2010/main" val="140733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FA97B56C-A596-274D-83D8-44F26E1A0FA1}"/>
              </a:ext>
            </a:extLst>
          </p:cNvPr>
          <p:cNvSpPr txBox="1">
            <a:spLocks/>
          </p:cNvSpPr>
          <p:nvPr/>
        </p:nvSpPr>
        <p:spPr>
          <a:xfrm>
            <a:off x="8932530" y="2997262"/>
            <a:ext cx="6782390" cy="946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5400" b="1" dirty="0">
                <a:solidFill>
                  <a:srgbClr val="0070C0"/>
                </a:solidFill>
                <a:cs typeface="Times New Roman" panose="02020603050405020304" pitchFamily="18" charset="0"/>
              </a:rPr>
              <a:t>Gösterilen Tepkiler</a:t>
            </a:r>
          </a:p>
        </p:txBody>
      </p:sp>
      <p:sp>
        <p:nvSpPr>
          <p:cNvPr id="7" name="2 İçerik Yer Tutucusu">
            <a:extLst>
              <a:ext uri="{FF2B5EF4-FFF2-40B4-BE49-F238E27FC236}">
                <a16:creationId xmlns:a16="http://schemas.microsoft.com/office/drawing/2014/main" id="{ABBF1F8C-6BD9-2142-BD4D-23D31120B1FD}"/>
              </a:ext>
            </a:extLst>
          </p:cNvPr>
          <p:cNvSpPr txBox="1">
            <a:spLocks/>
          </p:cNvSpPr>
          <p:nvPr/>
        </p:nvSpPr>
        <p:spPr>
          <a:xfrm>
            <a:off x="8560391" y="8309350"/>
            <a:ext cx="7526669" cy="284445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10800" b="1" dirty="0">
                <a:solidFill>
                  <a:srgbClr val="FF0000"/>
                </a:solidFill>
                <a:effectLst>
                  <a:outerShdw blurRad="38100" dist="38100" dir="2700000" algn="tl">
                    <a:srgbClr val="FFFFFF"/>
                  </a:outerShdw>
                </a:effectLst>
                <a:cs typeface="Times New Roman" panose="02020603050405020304" pitchFamily="18" charset="0"/>
              </a:rPr>
              <a:t>NORMAL</a:t>
            </a:r>
            <a:r>
              <a:rPr lang="tr-TR" sz="9600" b="1" dirty="0">
                <a:solidFill>
                  <a:srgbClr val="FF0000"/>
                </a:solidFill>
                <a:effectLst>
                  <a:outerShdw blurRad="38100" dist="38100" dir="2700000" algn="tl">
                    <a:srgbClr val="FFFFFF"/>
                  </a:outerShdw>
                </a:effectLst>
                <a:cs typeface="Times New Roman" panose="02020603050405020304" pitchFamily="18" charset="0"/>
              </a:rPr>
              <a:t> </a:t>
            </a:r>
          </a:p>
          <a:p>
            <a:pPr algn="ctr">
              <a:buFont typeface="Arial" pitchFamily="34" charset="0"/>
              <a:buNone/>
              <a:defRPr/>
            </a:pPr>
            <a:r>
              <a:rPr lang="tr-TR" sz="9600" b="1" dirty="0" smtClean="0">
                <a:solidFill>
                  <a:srgbClr val="FF0000"/>
                </a:solidFill>
                <a:effectLst>
                  <a:outerShdw blurRad="38100" dist="38100" dir="2700000" algn="tl">
                    <a:srgbClr val="FFFFFF"/>
                  </a:outerShdw>
                </a:effectLst>
                <a:cs typeface="Times New Roman" panose="02020603050405020304" pitchFamily="18" charset="0"/>
              </a:rPr>
              <a:t>TEPKİLERDİR!</a:t>
            </a:r>
            <a:endParaRPr lang="tr-TR" sz="9600" b="1" dirty="0">
              <a:solidFill>
                <a:srgbClr val="FF0000"/>
              </a:solidFill>
              <a:effectLst>
                <a:outerShdw blurRad="38100" dist="38100" dir="2700000" algn="tl">
                  <a:srgbClr val="FFFFFF"/>
                </a:outerShdw>
              </a:effectLst>
              <a:cs typeface="Times New Roman" panose="02020603050405020304" pitchFamily="18" charset="0"/>
            </a:endParaRPr>
          </a:p>
          <a:p>
            <a:endParaRPr lang="tr-TR" b="1" dirty="0">
              <a:solidFill>
                <a:srgbClr val="FF0000"/>
              </a:solidFill>
              <a:cs typeface="Times New Roman" panose="02020603050405020304" pitchFamily="18" charset="0"/>
            </a:endParaRPr>
          </a:p>
        </p:txBody>
      </p:sp>
      <p:sp>
        <p:nvSpPr>
          <p:cNvPr id="8" name="2 İçerik Yer Tutucusu">
            <a:extLst>
              <a:ext uri="{FF2B5EF4-FFF2-40B4-BE49-F238E27FC236}">
                <a16:creationId xmlns:a16="http://schemas.microsoft.com/office/drawing/2014/main" id="{A9BBDD59-A177-5847-BC41-A8C016C7AB8A}"/>
              </a:ext>
            </a:extLst>
          </p:cNvPr>
          <p:cNvSpPr txBox="1">
            <a:spLocks/>
          </p:cNvSpPr>
          <p:nvPr/>
        </p:nvSpPr>
        <p:spPr>
          <a:xfrm>
            <a:off x="8932530" y="5236846"/>
            <a:ext cx="6782390" cy="229762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6600" b="1" dirty="0">
                <a:cs typeface="Times New Roman" panose="02020603050405020304" pitchFamily="18" charset="0"/>
              </a:rPr>
              <a:t>OLAĞANDIŞI BİR </a:t>
            </a:r>
          </a:p>
          <a:p>
            <a:pPr algn="ctr">
              <a:buFont typeface="Arial" pitchFamily="34" charset="0"/>
              <a:buNone/>
              <a:defRPr/>
            </a:pPr>
            <a:r>
              <a:rPr lang="tr-TR" sz="6600" b="1" dirty="0">
                <a:cs typeface="Times New Roman" panose="02020603050405020304" pitchFamily="18" charset="0"/>
              </a:rPr>
              <a:t>OLAYA VERİLEN</a:t>
            </a:r>
            <a:endParaRPr lang="tr-TR" b="1" dirty="0">
              <a:cs typeface="Times New Roman" panose="02020603050405020304" pitchFamily="18" charset="0"/>
            </a:endParaRPr>
          </a:p>
        </p:txBody>
      </p:sp>
    </p:spTree>
    <p:extLst>
      <p:ext uri="{BB962C8B-B14F-4D97-AF65-F5344CB8AC3E}">
        <p14:creationId xmlns:p14="http://schemas.microsoft.com/office/powerpoint/2010/main" val="82752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0E2B276-9CD7-1D48-980A-B56D6D37E891}"/>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SUNUM İÇERİĞİ</a:t>
            </a:r>
          </a:p>
        </p:txBody>
      </p:sp>
      <p:sp>
        <p:nvSpPr>
          <p:cNvPr id="6" name="İçerik Yer Tutucusu 2">
            <a:extLst>
              <a:ext uri="{FF2B5EF4-FFF2-40B4-BE49-F238E27FC236}">
                <a16:creationId xmlns:a16="http://schemas.microsoft.com/office/drawing/2014/main" id="{BC3E715D-AEDC-194B-AFDA-9E4B10AC0A43}"/>
              </a:ext>
            </a:extLst>
          </p:cNvPr>
          <p:cNvSpPr>
            <a:spLocks noGrp="1"/>
          </p:cNvSpPr>
          <p:nvPr>
            <p:ph idx="1"/>
          </p:nvPr>
        </p:nvSpPr>
        <p:spPr>
          <a:xfrm>
            <a:off x="2707821" y="3425191"/>
            <a:ext cx="12684135" cy="8481059"/>
          </a:xfrm>
        </p:spPr>
        <p:txBody>
          <a:bodyPr>
            <a:noAutofit/>
          </a:bodyPr>
          <a:lstStyle/>
          <a:p>
            <a:pPr marL="457200" indent="-457200">
              <a:lnSpc>
                <a:spcPct val="100000"/>
              </a:lnSpc>
              <a:buClr>
                <a:srgbClr val="FF0000"/>
              </a:buClr>
              <a:buFont typeface="+mj-lt"/>
              <a:buAutoNum type="arabicPeriod"/>
            </a:pPr>
            <a:r>
              <a:rPr lang="tr-TR" sz="4000" dirty="0" smtClean="0">
                <a:cs typeface="Times New Roman" panose="02020603050405020304" pitchFamily="18" charset="0"/>
              </a:rPr>
              <a:t>Giriş</a:t>
            </a:r>
            <a:endParaRPr lang="tr-TR" sz="4000" dirty="0">
              <a:cs typeface="Times New Roman" panose="02020603050405020304" pitchFamily="18" charset="0"/>
            </a:endParaRPr>
          </a:p>
          <a:p>
            <a:pPr marL="457200" indent="-457200">
              <a:lnSpc>
                <a:spcPct val="100000"/>
              </a:lnSpc>
              <a:buClr>
                <a:srgbClr val="FF0000"/>
              </a:buClr>
              <a:buFont typeface="+mj-lt"/>
              <a:buAutoNum type="arabicPeriod"/>
            </a:pPr>
            <a:r>
              <a:rPr lang="tr-TR" sz="4000" dirty="0" smtClean="0">
                <a:cs typeface="Times New Roman" panose="02020603050405020304" pitchFamily="18" charset="0"/>
              </a:rPr>
              <a:t>Travma/Zorlayıcı </a:t>
            </a:r>
            <a:r>
              <a:rPr lang="tr-TR" sz="4000" dirty="0">
                <a:cs typeface="Times New Roman" panose="02020603050405020304" pitchFamily="18" charset="0"/>
              </a:rPr>
              <a:t>Yaşam Olayları</a:t>
            </a:r>
          </a:p>
          <a:p>
            <a:pPr marL="457200" indent="-457200">
              <a:lnSpc>
                <a:spcPct val="100000"/>
              </a:lnSpc>
              <a:buClr>
                <a:srgbClr val="FF0000"/>
              </a:buClr>
              <a:buFont typeface="+mj-lt"/>
              <a:buAutoNum type="arabicPeriod"/>
            </a:pPr>
            <a:r>
              <a:rPr lang="tr-TR" sz="4000" dirty="0" smtClean="0">
                <a:cs typeface="Times New Roman" panose="02020603050405020304" pitchFamily="18" charset="0"/>
              </a:rPr>
              <a:t>Zorlayıcı </a:t>
            </a:r>
            <a:r>
              <a:rPr lang="tr-TR" sz="4000" dirty="0">
                <a:cs typeface="Times New Roman" panose="02020603050405020304" pitchFamily="18" charset="0"/>
              </a:rPr>
              <a:t>Yaşam Olayları Sonrasında Görülebilecek Tepkiler</a:t>
            </a:r>
          </a:p>
          <a:p>
            <a:pPr marL="457200" indent="-457200">
              <a:lnSpc>
                <a:spcPct val="100000"/>
              </a:lnSpc>
              <a:buClr>
                <a:srgbClr val="FF0000"/>
              </a:buClr>
              <a:buFont typeface="+mj-lt"/>
              <a:buAutoNum type="arabicPeriod"/>
            </a:pPr>
            <a:r>
              <a:rPr lang="tr-TR" sz="4000" dirty="0">
                <a:cs typeface="Times New Roman" panose="02020603050405020304" pitchFamily="18" charset="0"/>
              </a:rPr>
              <a:t>Ne Zaman Destek Almalıyız?</a:t>
            </a:r>
          </a:p>
          <a:p>
            <a:pPr marL="457200" indent="-457200">
              <a:lnSpc>
                <a:spcPct val="100000"/>
              </a:lnSpc>
              <a:buClr>
                <a:srgbClr val="FF0000"/>
              </a:buClr>
              <a:buFont typeface="+mj-lt"/>
              <a:buAutoNum type="arabicPeriod"/>
            </a:pPr>
            <a:r>
              <a:rPr lang="tr-TR" sz="4000" dirty="0">
                <a:cs typeface="Times New Roman" panose="02020603050405020304" pitchFamily="18" charset="0"/>
              </a:rPr>
              <a:t>Nerelerden Destek Alabiliriz?</a:t>
            </a:r>
          </a:p>
          <a:p>
            <a:pPr marL="457200" indent="-457200">
              <a:lnSpc>
                <a:spcPct val="100000"/>
              </a:lnSpc>
              <a:buClr>
                <a:srgbClr val="FF0000"/>
              </a:buClr>
              <a:buFont typeface="+mj-lt"/>
              <a:buAutoNum type="arabicPeriod"/>
            </a:pPr>
            <a:r>
              <a:rPr lang="tr-TR" sz="4000" dirty="0">
                <a:cs typeface="Times New Roman" panose="02020603050405020304" pitchFamily="18" charset="0"/>
              </a:rPr>
              <a:t>Yaş Gruplarına Göre Çocuklarda Görülebilecek Tepkiler</a:t>
            </a:r>
          </a:p>
          <a:p>
            <a:pPr marL="457200" indent="-457200">
              <a:lnSpc>
                <a:spcPct val="100000"/>
              </a:lnSpc>
              <a:buClr>
                <a:srgbClr val="FF0000"/>
              </a:buClr>
              <a:buFont typeface="+mj-lt"/>
              <a:buAutoNum type="arabicPeriod"/>
            </a:pPr>
            <a:r>
              <a:rPr lang="tr-TR" sz="4000" dirty="0" smtClean="0">
                <a:cs typeface="Times New Roman" panose="02020603050405020304" pitchFamily="18" charset="0"/>
              </a:rPr>
              <a:t>Zorlayıcı </a:t>
            </a:r>
            <a:r>
              <a:rPr lang="tr-TR" sz="4000" dirty="0">
                <a:cs typeface="Times New Roman" panose="02020603050405020304" pitchFamily="18" charset="0"/>
              </a:rPr>
              <a:t>Yaşam Olaylarında Okulun Önemi</a:t>
            </a:r>
          </a:p>
          <a:p>
            <a:pPr marL="457200" indent="-457200">
              <a:lnSpc>
                <a:spcPct val="100000"/>
              </a:lnSpc>
              <a:buClr>
                <a:srgbClr val="FF0000"/>
              </a:buClr>
              <a:buFont typeface="+mj-lt"/>
              <a:buAutoNum type="arabicPeriod"/>
            </a:pPr>
            <a:r>
              <a:rPr lang="tr-TR" sz="4000" dirty="0">
                <a:cs typeface="Times New Roman" panose="02020603050405020304" pitchFamily="18" charset="0"/>
              </a:rPr>
              <a:t>Kendimize Nasıl Yardımcı Olabiliriz?</a:t>
            </a:r>
          </a:p>
          <a:p>
            <a:pPr marL="457200" indent="-457200">
              <a:lnSpc>
                <a:spcPct val="100000"/>
              </a:lnSpc>
              <a:buClr>
                <a:srgbClr val="FF0000"/>
              </a:buClr>
              <a:buFont typeface="+mj-lt"/>
              <a:buAutoNum type="arabicPeriod"/>
            </a:pPr>
            <a:r>
              <a:rPr lang="tr-TR" sz="4000" dirty="0">
                <a:cs typeface="Times New Roman" panose="02020603050405020304" pitchFamily="18" charset="0"/>
              </a:rPr>
              <a:t>Çocuklara Nasıl Yardımcı Olabiliriz?</a:t>
            </a:r>
          </a:p>
          <a:p>
            <a:pPr>
              <a:lnSpc>
                <a:spcPct val="100000"/>
              </a:lnSpc>
              <a:buClr>
                <a:srgbClr val="FF0000"/>
              </a:buClr>
            </a:pPr>
            <a:endParaRPr lang="tr-TR" sz="4000" dirty="0">
              <a:cs typeface="Times New Roman" panose="02020603050405020304" pitchFamily="18" charset="0"/>
            </a:endParaRPr>
          </a:p>
        </p:txBody>
      </p:sp>
    </p:spTree>
    <p:extLst>
      <p:ext uri="{BB962C8B-B14F-4D97-AF65-F5344CB8AC3E}">
        <p14:creationId xmlns:p14="http://schemas.microsoft.com/office/powerpoint/2010/main" val="216031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838342" y="3536950"/>
            <a:ext cx="19315998" cy="4787900"/>
          </a:xfrm>
        </p:spPr>
        <p:txBody>
          <a:bodyPr>
            <a:noAutofit/>
          </a:bodyPr>
          <a:lstStyle/>
          <a:p>
            <a:pPr marL="0" indent="0" algn="just">
              <a:lnSpc>
                <a:spcPct val="150000"/>
              </a:lnSpc>
              <a:buClr>
                <a:schemeClr val="tx2">
                  <a:lumMod val="60000"/>
                  <a:lumOff val="40000"/>
                </a:schemeClr>
              </a:buClr>
              <a:buNone/>
              <a:defRPr sz="3800"/>
            </a:pPr>
            <a:r>
              <a:rPr lang="tr-TR" sz="4800" dirty="0" smtClean="0">
                <a:cs typeface="Times New Roman" panose="02020603050405020304" pitchFamily="18" charset="0"/>
              </a:rPr>
              <a:t>Salgın </a:t>
            </a:r>
            <a:r>
              <a:rPr lang="tr-TR" sz="4800" dirty="0">
                <a:cs typeface="Times New Roman" panose="02020603050405020304" pitchFamily="18" charset="0"/>
              </a:rPr>
              <a:t>hastalık karşısında insanlar, kendilerini güvende hissetmek ve her şeyin kontrol altında olduğunu bilmek ister</a:t>
            </a:r>
            <a:r>
              <a:rPr lang="tr-TR" sz="4800" dirty="0" smtClean="0">
                <a:cs typeface="Times New Roman" panose="02020603050405020304" pitchFamily="18" charset="0"/>
              </a:rPr>
              <a:t>. </a:t>
            </a:r>
            <a:r>
              <a:rPr lang="tr-TR" sz="4800" dirty="0">
                <a:cs typeface="Times New Roman" panose="02020603050405020304" pitchFamily="18" charset="0"/>
              </a:rPr>
              <a:t>Bu dönemde kendimize ve sevdiklerimize iyi gelen etkinliklere odaklanmak psikolojik sağlamlığımızın güçlenmesine yardımcı olacaktır.</a:t>
            </a: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Tree>
    <p:extLst>
      <p:ext uri="{BB962C8B-B14F-4D97-AF65-F5344CB8AC3E}">
        <p14:creationId xmlns:p14="http://schemas.microsoft.com/office/powerpoint/2010/main" val="236229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7" name="Alternatif İşlem 6">
            <a:extLst>
              <a:ext uri="{FF2B5EF4-FFF2-40B4-BE49-F238E27FC236}">
                <a16:creationId xmlns:a16="http://schemas.microsoft.com/office/drawing/2014/main" id="{9EC925D6-1CF8-2741-99AB-CFFC0FE0FEDF}"/>
              </a:ext>
            </a:extLst>
          </p:cNvPr>
          <p:cNvSpPr/>
          <p:nvPr/>
        </p:nvSpPr>
        <p:spPr>
          <a:xfrm>
            <a:off x="2629677" y="3559398"/>
            <a:ext cx="8318314" cy="95693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629678" y="3359889"/>
            <a:ext cx="19506422"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cs typeface="Times New Roman" panose="02020603050405020304" pitchFamily="18" charset="0"/>
              </a:rPr>
              <a:t>	</a:t>
            </a:r>
            <a:r>
              <a:rPr lang="tr-TR" sz="4800" b="1" dirty="0">
                <a:solidFill>
                  <a:schemeClr val="bg1"/>
                </a:solidFill>
                <a:cs typeface="Times New Roman" panose="02020603050405020304" pitchFamily="18" charset="0"/>
              </a:rPr>
              <a:t>SAĞLIĞINIZI İHMAL ETMEYİN</a:t>
            </a:r>
          </a:p>
          <a:p>
            <a:pPr algn="just">
              <a:lnSpc>
                <a:spcPct val="150000"/>
              </a:lnSpc>
              <a:buClr>
                <a:srgbClr val="FF0000"/>
              </a:buClr>
            </a:pPr>
            <a:r>
              <a:rPr lang="tr-TR" sz="4800" dirty="0">
                <a:cs typeface="Times New Roman" panose="02020603050405020304" pitchFamily="18"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a:t>
            </a:r>
            <a:r>
              <a:rPr lang="tr-TR" sz="4800" dirty="0" smtClean="0">
                <a:cs typeface="Times New Roman" panose="02020603050405020304" pitchFamily="18" charset="0"/>
              </a:rPr>
              <a:t>nedenle </a:t>
            </a:r>
            <a:r>
              <a:rPr lang="tr-TR" sz="4800" dirty="0">
                <a:cs typeface="Times New Roman" panose="02020603050405020304" pitchFamily="18" charset="0"/>
              </a:rPr>
              <a:t>normal zamanda aldığınızdan daha fazla çay, kahve, asitli içecekler, şeker ve nikotin </a:t>
            </a:r>
            <a:r>
              <a:rPr lang="tr-TR" sz="4800" dirty="0" smtClean="0">
                <a:cs typeface="Times New Roman" panose="02020603050405020304" pitchFamily="18" charset="0"/>
              </a:rPr>
              <a:t>tüketmeyin, </a:t>
            </a:r>
            <a:r>
              <a:rPr lang="tr-TR" sz="4800" dirty="0">
                <a:cs typeface="Times New Roman" panose="02020603050405020304" pitchFamily="18" charset="0"/>
              </a:rPr>
              <a:t>çünkü bunlar bedeninizde var olan stresi, gerilimi ve kaygıyı </a:t>
            </a:r>
            <a:r>
              <a:rPr lang="tr-TR" sz="4800" dirty="0" smtClean="0">
                <a:cs typeface="Times New Roman" panose="02020603050405020304" pitchFamily="18" charset="0"/>
              </a:rPr>
              <a:t>artırır.</a:t>
            </a:r>
            <a:endParaRPr lang="tr-TR" sz="4800" dirty="0">
              <a:cs typeface="Times New Roman" panose="02020603050405020304" pitchFamily="18" charset="0"/>
            </a:endParaRPr>
          </a:p>
        </p:txBody>
      </p:sp>
    </p:spTree>
    <p:extLst>
      <p:ext uri="{BB962C8B-B14F-4D97-AF65-F5344CB8AC3E}">
        <p14:creationId xmlns:p14="http://schemas.microsoft.com/office/powerpoint/2010/main" val="202714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174C033F-1FF3-E346-AB27-5102E82F862D}"/>
              </a:ext>
            </a:extLst>
          </p:cNvPr>
          <p:cNvSpPr/>
          <p:nvPr/>
        </p:nvSpPr>
        <p:spPr>
          <a:xfrm>
            <a:off x="2838341" y="3550831"/>
            <a:ext cx="7446443" cy="97819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3033253" y="3372588"/>
            <a:ext cx="18828598"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KENDİNİZE ZAMAN VERİN</a:t>
            </a:r>
          </a:p>
          <a:p>
            <a:pPr algn="just">
              <a:lnSpc>
                <a:spcPct val="150000"/>
              </a:lnSpc>
              <a:buClr>
                <a:srgbClr val="FF0000"/>
              </a:buClr>
            </a:pPr>
            <a:r>
              <a:rPr lang="tr-TR" sz="4800" dirty="0">
                <a:cs typeface="Times New Roman" panose="02020603050405020304" pitchFamily="18"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Tree>
    <p:extLst>
      <p:ext uri="{BB962C8B-B14F-4D97-AF65-F5344CB8AC3E}">
        <p14:creationId xmlns:p14="http://schemas.microsoft.com/office/powerpoint/2010/main" val="4187468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830A84E1-2735-474A-BCE1-C6B220ADA8A2}"/>
              </a:ext>
            </a:extLst>
          </p:cNvPr>
          <p:cNvSpPr/>
          <p:nvPr/>
        </p:nvSpPr>
        <p:spPr>
          <a:xfrm>
            <a:off x="2616513" y="3610196"/>
            <a:ext cx="12892845" cy="999460"/>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95491" y="3431953"/>
            <a:ext cx="18973909"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GÜNLÜK YAŞANTINIZA DEVAM ETMEYE ÇALIŞIN</a:t>
            </a:r>
          </a:p>
          <a:p>
            <a:pPr algn="just">
              <a:lnSpc>
                <a:spcPct val="150000"/>
              </a:lnSpc>
              <a:buClr>
                <a:srgbClr val="FF0000"/>
              </a:buClr>
            </a:pPr>
            <a:r>
              <a:rPr lang="tr-TR" sz="4800" dirty="0">
                <a:cs typeface="Times New Roman" panose="02020603050405020304" pitchFamily="18"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Tree>
    <p:extLst>
      <p:ext uri="{BB962C8B-B14F-4D97-AF65-F5344CB8AC3E}">
        <p14:creationId xmlns:p14="http://schemas.microsoft.com/office/powerpoint/2010/main" val="1314850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6B65137D-4647-C342-AA1E-88B9D92E98DD}"/>
              </a:ext>
            </a:extLst>
          </p:cNvPr>
          <p:cNvSpPr/>
          <p:nvPr/>
        </p:nvSpPr>
        <p:spPr>
          <a:xfrm>
            <a:off x="2540313" y="3677093"/>
            <a:ext cx="12956640" cy="935665"/>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19291" y="3498850"/>
            <a:ext cx="19050109"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AİLENİZ VE ARKADAŞLARINIZLA ZAMAN GEÇİRİN</a:t>
            </a:r>
          </a:p>
          <a:p>
            <a:pPr algn="just">
              <a:lnSpc>
                <a:spcPct val="150000"/>
              </a:lnSpc>
              <a:buClr>
                <a:srgbClr val="FF0000"/>
              </a:buClr>
            </a:pPr>
            <a:r>
              <a:rPr lang="tr-TR" sz="4800" dirty="0">
                <a:cs typeface="Times New Roman" panose="02020603050405020304" pitchFamily="18"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Tree>
    <p:extLst>
      <p:ext uri="{BB962C8B-B14F-4D97-AF65-F5344CB8AC3E}">
        <p14:creationId xmlns:p14="http://schemas.microsoft.com/office/powerpoint/2010/main" val="4195584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AD76B4E8-0FE2-0C4F-8D1A-F0E56FE7DF44}"/>
              </a:ext>
            </a:extLst>
          </p:cNvPr>
          <p:cNvSpPr/>
          <p:nvPr/>
        </p:nvSpPr>
        <p:spPr>
          <a:xfrm>
            <a:off x="2635564" y="3529565"/>
            <a:ext cx="11574408" cy="956929"/>
          </a:xfrm>
          <a:prstGeom prst="flowChartAlternateProcess">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914541" y="3351322"/>
            <a:ext cx="1855724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t>	</a:t>
            </a:r>
            <a:r>
              <a:rPr lang="tr-TR" sz="4800" b="1" dirty="0">
                <a:solidFill>
                  <a:schemeClr val="bg1"/>
                </a:solidFill>
              </a:rPr>
              <a:t>DUYGU VE DÜŞÜNCELERİNİZİ PAYLAŞIN</a:t>
            </a:r>
          </a:p>
          <a:p>
            <a:pPr algn="just">
              <a:lnSpc>
                <a:spcPct val="150000"/>
              </a:lnSpc>
              <a:buClr>
                <a:srgbClr val="FF0000"/>
              </a:buClr>
            </a:pPr>
            <a:r>
              <a:rPr lang="tr-TR" sz="4800" dirty="0"/>
              <a:t>Sizi anlayabildiğini düşündüğünüz diğer insanlara yaşadıklarınızı anlatın. Yaşadıklarınız hakkında </a:t>
            </a:r>
            <a:r>
              <a:rPr lang="tr-TR" sz="4800" dirty="0" smtClean="0"/>
              <a:t>konuşurken </a:t>
            </a:r>
            <a:r>
              <a:rPr lang="tr-TR" sz="4800" dirty="0"/>
              <a:t>olaylarla birlikte, izlenimlerinizden, düşüncelerinizden ve duygularınızdan da bahsedin. Birileriyle konuşmak, toparlanmaya ve olup biteni daha iyi anlamanıza yardımcı olur.</a:t>
            </a:r>
          </a:p>
        </p:txBody>
      </p:sp>
    </p:spTree>
    <p:extLst>
      <p:ext uri="{BB962C8B-B14F-4D97-AF65-F5344CB8AC3E}">
        <p14:creationId xmlns:p14="http://schemas.microsoft.com/office/powerpoint/2010/main" val="545864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4F61189D-0F69-594E-888E-0FA62467517E}"/>
              </a:ext>
            </a:extLst>
          </p:cNvPr>
          <p:cNvSpPr/>
          <p:nvPr/>
        </p:nvSpPr>
        <p:spPr>
          <a:xfrm>
            <a:off x="2616514" y="3607981"/>
            <a:ext cx="10766333" cy="97819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95490" y="3429738"/>
            <a:ext cx="18840559"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800" b="1" dirty="0"/>
              <a:t>	</a:t>
            </a:r>
            <a:r>
              <a:rPr lang="tr-TR" sz="4800" b="1" dirty="0">
                <a:solidFill>
                  <a:schemeClr val="bg1"/>
                </a:solidFill>
              </a:rPr>
              <a:t>YAŞADIKLARINIZI YAZMAYI DENEYİN</a:t>
            </a:r>
          </a:p>
          <a:p>
            <a:pPr algn="just">
              <a:lnSpc>
                <a:spcPct val="150000"/>
              </a:lnSpc>
              <a:buClr>
                <a:srgbClr val="FF0000"/>
              </a:buClr>
            </a:pPr>
            <a:r>
              <a:rPr lang="tr-TR" sz="4800" dirty="0"/>
              <a:t>Şayet yaşadıklarınızı birileriyle konuşmaya hazır </a:t>
            </a:r>
            <a:r>
              <a:rPr lang="tr-TR" sz="4800" dirty="0" smtClean="0"/>
              <a:t>değilseniz </a:t>
            </a:r>
            <a:r>
              <a:rPr lang="tr-TR" sz="4800" dirty="0"/>
              <a:t>bunları kaleme almanın da oldukça yararlı olduğu bilinmektedir. Yaşadıklarınızı yazarken sadece olayları değil, duygu ve düşüncelerinizi de yazmak size iyi gelecektir.</a:t>
            </a:r>
          </a:p>
        </p:txBody>
      </p:sp>
    </p:spTree>
    <p:extLst>
      <p:ext uri="{BB962C8B-B14F-4D97-AF65-F5344CB8AC3E}">
        <p14:creationId xmlns:p14="http://schemas.microsoft.com/office/powerpoint/2010/main" val="1308888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66A029CB-B2F4-134B-A6E9-D3A6CCFEA93A}"/>
              </a:ext>
            </a:extLst>
          </p:cNvPr>
          <p:cNvSpPr/>
          <p:nvPr/>
        </p:nvSpPr>
        <p:spPr>
          <a:xfrm>
            <a:off x="2711764" y="3559398"/>
            <a:ext cx="7151263" cy="999460"/>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990741" y="3381154"/>
            <a:ext cx="19164409"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ANİ KARARLAR ALMAYIN</a:t>
            </a:r>
          </a:p>
          <a:p>
            <a:pPr algn="just">
              <a:lnSpc>
                <a:spcPct val="150000"/>
              </a:lnSpc>
              <a:buClr>
                <a:srgbClr val="FF0000"/>
              </a:buClr>
            </a:pPr>
            <a:r>
              <a:rPr lang="tr-TR" sz="4800" dirty="0"/>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Tree>
    <p:extLst>
      <p:ext uri="{BB962C8B-B14F-4D97-AF65-F5344CB8AC3E}">
        <p14:creationId xmlns:p14="http://schemas.microsoft.com/office/powerpoint/2010/main" val="414967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78758954-D59F-714E-95B4-599140B23D85}"/>
              </a:ext>
            </a:extLst>
          </p:cNvPr>
          <p:cNvSpPr/>
          <p:nvPr/>
        </p:nvSpPr>
        <p:spPr>
          <a:xfrm>
            <a:off x="2502213" y="3591145"/>
            <a:ext cx="8129459" cy="999459"/>
          </a:xfrm>
          <a:prstGeom prst="flowChartAlternateProcess">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781191" y="3412902"/>
            <a:ext cx="1900471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MEDYAYI SAĞLIKLI KULLANIN</a:t>
            </a:r>
          </a:p>
          <a:p>
            <a:pPr algn="just">
              <a:lnSpc>
                <a:spcPct val="150000"/>
              </a:lnSpc>
              <a:buClr>
                <a:srgbClr val="FF0000"/>
              </a:buClr>
            </a:pPr>
            <a:r>
              <a:rPr lang="tr-TR" sz="4800" dirty="0"/>
              <a:t>Medya ya da sosyal medya üzerinden salgın hastalık sürecinde ne olup bittiğini öğrenmek istemeniz oldukça doğaldır. Ancak ilgili haberleri aşırı şekilde takip etmekten, sürekli tekrarlayan zorlayıcı görüntüleri izlemekten vb. kaçının. Salgın hastalıkla ilgili görüntü, resim, haber ve tartışmalara gereğinden fazla odaklanmak tepkilerinizin artmasına neden olabilir.</a:t>
            </a:r>
          </a:p>
        </p:txBody>
      </p:sp>
    </p:spTree>
    <p:extLst>
      <p:ext uri="{BB962C8B-B14F-4D97-AF65-F5344CB8AC3E}">
        <p14:creationId xmlns:p14="http://schemas.microsoft.com/office/powerpoint/2010/main" val="2012450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666891" y="3511550"/>
            <a:ext cx="1896580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pPr>
            <a:r>
              <a:rPr lang="tr-TR" sz="4800" dirty="0"/>
              <a:t>Zamanla </a:t>
            </a:r>
            <a:r>
              <a:rPr lang="tr-TR" sz="4800" i="1" dirty="0"/>
              <a:t>bu tepkilerin yoğunluğunun azalması </a:t>
            </a:r>
            <a:r>
              <a:rPr lang="tr-TR" sz="4800" dirty="0"/>
              <a:t>beklenir. </a:t>
            </a:r>
            <a:endParaRPr lang="tr-TR" sz="9600" dirty="0"/>
          </a:p>
          <a:p>
            <a:pPr algn="just">
              <a:lnSpc>
                <a:spcPct val="150000"/>
              </a:lnSpc>
              <a:buClr>
                <a:srgbClr val="FF0000"/>
              </a:buClr>
            </a:pPr>
            <a:r>
              <a:rPr lang="tr-TR" sz="4800" dirty="0"/>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extLst>
      <p:ext uri="{BB962C8B-B14F-4D97-AF65-F5344CB8AC3E}">
        <p14:creationId xmlns:p14="http://schemas.microsoft.com/office/powerpoint/2010/main" val="370560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552591" y="3409950"/>
            <a:ext cx="19526359" cy="8702676"/>
          </a:xfrm>
        </p:spPr>
        <p:txBody>
          <a:bodyPr>
            <a:normAutofit/>
          </a:bodyPr>
          <a:lstStyle/>
          <a:p>
            <a:pPr marL="457200" indent="-457200">
              <a:lnSpc>
                <a:spcPct val="150000"/>
              </a:lnSpc>
              <a:buClr>
                <a:srgbClr val="FF0000"/>
              </a:buClr>
            </a:pPr>
            <a:r>
              <a:rPr lang="tr-TR" sz="4800" dirty="0">
                <a:ea typeface="Calibri" panose="020F0502020204030204" pitchFamily="34" charset="0"/>
              </a:rPr>
              <a:t>Salgın </a:t>
            </a:r>
            <a:r>
              <a:rPr lang="tr-TR" sz="4800" dirty="0"/>
              <a:t>hastalık sürecinin çocuklar  ve aileleri üzerinde yarattığı olumsuz etkileri azaltmak </a:t>
            </a:r>
          </a:p>
          <a:p>
            <a:pPr marL="457200" indent="-457200">
              <a:lnSpc>
                <a:spcPct val="150000"/>
              </a:lnSpc>
              <a:buClr>
                <a:srgbClr val="FF0000"/>
              </a:buClr>
            </a:pPr>
            <a:r>
              <a:rPr lang="tr-TR" sz="4800" dirty="0"/>
              <a:t>Salgın hastalık sonrasında çocuk ve ailelerin uyum sürecine destek olmak</a:t>
            </a:r>
          </a:p>
          <a:p>
            <a:pPr marL="457200" indent="-457200">
              <a:lnSpc>
                <a:spcPct val="150000"/>
              </a:lnSpc>
              <a:buClr>
                <a:srgbClr val="FF0000"/>
              </a:buClr>
            </a:pPr>
            <a:r>
              <a:rPr lang="tr-TR" sz="4800" dirty="0"/>
              <a:t>Salgın hastalığı sonrasında ailelerin çocuklarına nasıl destek olacakları hakkında bilgi vermek</a:t>
            </a:r>
          </a:p>
          <a:p>
            <a:pPr marL="457200" indent="-457200">
              <a:lnSpc>
                <a:spcPct val="150000"/>
              </a:lnSpc>
              <a:buClr>
                <a:srgbClr val="FF0000"/>
              </a:buClr>
            </a:pPr>
            <a:r>
              <a:rPr lang="tr-TR" sz="4800" dirty="0"/>
              <a:t>Okullarda salgın hastalıkla ile ilgili </a:t>
            </a:r>
            <a:r>
              <a:rPr lang="tr-TR" sz="4800" dirty="0" err="1"/>
              <a:t>psikososyal</a:t>
            </a:r>
            <a:r>
              <a:rPr lang="tr-TR" sz="4800" dirty="0"/>
              <a:t> destek çalışmalarını gerçekleştirmek</a:t>
            </a:r>
          </a:p>
          <a:p>
            <a:pPr>
              <a:lnSpc>
                <a:spcPct val="150000"/>
              </a:lnSpc>
              <a:buClr>
                <a:srgbClr val="FF0000"/>
              </a:buClr>
            </a:pPr>
            <a:endParaRPr lang="tr-TR" sz="4800" dirty="0"/>
          </a:p>
        </p:txBody>
      </p:sp>
      <p:sp>
        <p:nvSpPr>
          <p:cNvPr id="4" name="TextBox 6">
            <a:extLst>
              <a:ext uri="{FF2B5EF4-FFF2-40B4-BE49-F238E27FC236}">
                <a16:creationId xmlns:a16="http://schemas.microsoft.com/office/drawing/2014/main" id="{F17277F8-69C7-F049-9DFD-12282B1AE89C}"/>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AMAÇ VE HEDEFLER</a:t>
            </a:r>
            <a:endParaRPr lang="tr-TR" sz="6000" dirty="0">
              <a:solidFill>
                <a:schemeClr val="bg1"/>
              </a:solidFill>
            </a:endParaRPr>
          </a:p>
        </p:txBody>
      </p:sp>
    </p:spTree>
    <p:extLst>
      <p:ext uri="{BB962C8B-B14F-4D97-AF65-F5344CB8AC3E}">
        <p14:creationId xmlns:p14="http://schemas.microsoft.com/office/powerpoint/2010/main" val="3822802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B810AA6A-02BD-604B-86E6-AFCE48A054F2}"/>
              </a:ext>
            </a:extLst>
          </p:cNvPr>
          <p:cNvSpPr/>
          <p:nvPr/>
        </p:nvSpPr>
        <p:spPr>
          <a:xfrm>
            <a:off x="4369228" y="11981564"/>
            <a:ext cx="16146408" cy="850605"/>
          </a:xfrm>
          <a:prstGeom prst="flowChartAlternate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628791" y="3403600"/>
            <a:ext cx="1962728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a:t>Bu süreçte yaşadığınız yoğun stres ve kaygı ile başa çıkamadığınızı düşünüyorsanız psikolojik yardım almak uygun bir yaklaşım olacaktır. </a:t>
            </a:r>
          </a:p>
          <a:p>
            <a:pPr marL="0" indent="0" algn="just">
              <a:buClr>
                <a:srgbClr val="FF0000"/>
              </a:buClr>
              <a:buNone/>
            </a:pPr>
            <a:r>
              <a:rPr lang="tr-TR" sz="4400" dirty="0"/>
              <a:t>Özellikle; </a:t>
            </a:r>
          </a:p>
          <a:p>
            <a:pPr algn="just">
              <a:buClr>
                <a:srgbClr val="FF0000"/>
              </a:buClr>
            </a:pPr>
            <a:r>
              <a:rPr lang="tr-TR" sz="4400" dirty="0"/>
              <a:t>Duygusal, fiziksel, bilişsel tepkilerinizde zamanla herhangi bir azalma olmuyorsa, </a:t>
            </a:r>
          </a:p>
          <a:p>
            <a:pPr algn="just">
              <a:buClr>
                <a:srgbClr val="FF0000"/>
              </a:buClr>
            </a:pPr>
            <a:r>
              <a:rPr lang="tr-TR" sz="4400" dirty="0"/>
              <a:t>Bu tepkilerin sıklığı ve yoğunluğu giderek artıyorsa, </a:t>
            </a:r>
          </a:p>
          <a:p>
            <a:pPr algn="just">
              <a:buClr>
                <a:srgbClr val="FF0000"/>
              </a:buClr>
            </a:pPr>
            <a:r>
              <a:rPr lang="tr-TR" sz="4400" dirty="0"/>
              <a:t>Bu tepkiler sizin günlük hayatınızı (ailenizi, işinizi ve arkadaşlık ilişkilerinizi) ciddi şekilde olumsuz etkiliyorsa, </a:t>
            </a:r>
          </a:p>
          <a:p>
            <a:pPr algn="just">
              <a:buClr>
                <a:srgbClr val="FF0000"/>
              </a:buClr>
            </a:pPr>
            <a:r>
              <a:rPr lang="tr-TR" sz="4400" dirty="0"/>
              <a:t>Bir nedeni olmaksızın, çok yoğun korku ve endişe yaşıyorsanız,</a:t>
            </a:r>
          </a:p>
          <a:p>
            <a:pPr algn="just">
              <a:buClr>
                <a:srgbClr val="FF0000"/>
              </a:buClr>
            </a:pPr>
            <a:r>
              <a:rPr lang="tr-TR" sz="4400" dirty="0"/>
              <a:t>Aşırı kaygı ve panik belirtileri gösteriyorsanız (nefessiz kalma, sürekli titreme ve baş dönmesi, kalp atışının sürekli hızlanması, yüksek tansiyon, aşırı irkilme tepkileri vb.), </a:t>
            </a:r>
          </a:p>
          <a:p>
            <a:pPr algn="just">
              <a:buClr>
                <a:srgbClr val="FF0000"/>
              </a:buClr>
            </a:pPr>
            <a:r>
              <a:rPr lang="tr-TR" sz="4400" dirty="0"/>
              <a:t>Geleceğe ve sevdiklerinize dair yoğun endişe ve umutsuzluk </a:t>
            </a:r>
            <a:r>
              <a:rPr lang="tr-TR" sz="4400" dirty="0" smtClean="0"/>
              <a:t>hissediyorsanız</a:t>
            </a:r>
            <a:endParaRPr lang="tr-TR" sz="4400" dirty="0"/>
          </a:p>
          <a:p>
            <a:pPr marL="0" indent="0" algn="ctr">
              <a:buClr>
                <a:srgbClr val="FF0000"/>
              </a:buClr>
              <a:buNone/>
            </a:pPr>
            <a:r>
              <a:rPr lang="tr-TR" sz="4400" b="1" dirty="0">
                <a:solidFill>
                  <a:srgbClr val="FFFF00"/>
                </a:solidFill>
              </a:rPr>
              <a:t>HİÇ ZAMAN KAYBETMEDEN MUTLAKA BİR UZMANA BAŞVURUN.</a:t>
            </a:r>
          </a:p>
        </p:txBody>
      </p:sp>
    </p:spTree>
    <p:extLst>
      <p:ext uri="{BB962C8B-B14F-4D97-AF65-F5344CB8AC3E}">
        <p14:creationId xmlns:p14="http://schemas.microsoft.com/office/powerpoint/2010/main" val="1072133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FA97B56C-A596-274D-83D8-44F26E1A0FA1}"/>
              </a:ext>
            </a:extLst>
          </p:cNvPr>
          <p:cNvSpPr txBox="1">
            <a:spLocks/>
          </p:cNvSpPr>
          <p:nvPr/>
        </p:nvSpPr>
        <p:spPr>
          <a:xfrm>
            <a:off x="2895093" y="4632588"/>
            <a:ext cx="17780000" cy="78651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8800" b="1" dirty="0"/>
              <a:t>Salgın </a:t>
            </a:r>
            <a:r>
              <a:rPr lang="tr-TR" sz="8800" b="1" dirty="0" smtClean="0"/>
              <a:t>Hastalığa </a:t>
            </a:r>
            <a:r>
              <a:rPr lang="tr-TR" sz="8800" b="1" dirty="0"/>
              <a:t>Bağlı </a:t>
            </a:r>
          </a:p>
          <a:p>
            <a:pPr marL="0" indent="0" algn="ctr">
              <a:buNone/>
            </a:pPr>
            <a:r>
              <a:rPr lang="tr-TR" sz="8800" b="1" dirty="0"/>
              <a:t>Olarak Çocuklarda </a:t>
            </a:r>
          </a:p>
          <a:p>
            <a:pPr marL="0" indent="0" algn="ctr">
              <a:buNone/>
            </a:pPr>
            <a:r>
              <a:rPr lang="tr-TR" sz="8800" b="1" dirty="0"/>
              <a:t>Görülebilecek Tepkiler </a:t>
            </a:r>
            <a:endParaRPr lang="tr-TR" sz="8800" dirty="0"/>
          </a:p>
        </p:txBody>
      </p:sp>
    </p:spTree>
    <p:extLst>
      <p:ext uri="{BB962C8B-B14F-4D97-AF65-F5344CB8AC3E}">
        <p14:creationId xmlns:p14="http://schemas.microsoft.com/office/powerpoint/2010/main" val="1635066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0-5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577084" y="3225800"/>
            <a:ext cx="920125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smtClean="0"/>
              <a:t>Ebeveynin </a:t>
            </a:r>
            <a:r>
              <a:rPr lang="tr-TR" sz="4400" dirty="0"/>
              <a:t>yanından ayrılmak </a:t>
            </a:r>
            <a:r>
              <a:rPr lang="tr-TR" sz="4400" dirty="0" smtClean="0"/>
              <a:t>istememe</a:t>
            </a:r>
            <a:endParaRPr lang="tr-TR" sz="4400" dirty="0"/>
          </a:p>
          <a:p>
            <a:pPr>
              <a:lnSpc>
                <a:spcPct val="100000"/>
              </a:lnSpc>
              <a:buClr>
                <a:srgbClr val="FF0000"/>
              </a:buClr>
              <a:defRPr/>
            </a:pPr>
            <a:r>
              <a:rPr lang="tr-TR" sz="4400" dirty="0"/>
              <a:t>Sürekli ağlama ya da ağlamaklı </a:t>
            </a:r>
            <a:r>
              <a:rPr lang="tr-TR" sz="4400" dirty="0" smtClean="0"/>
              <a:t>olma</a:t>
            </a:r>
            <a:endParaRPr lang="tr-TR" sz="4400" dirty="0"/>
          </a:p>
          <a:p>
            <a:pPr>
              <a:lnSpc>
                <a:spcPct val="100000"/>
              </a:lnSpc>
              <a:buClr>
                <a:srgbClr val="FF0000"/>
              </a:buClr>
              <a:defRPr/>
            </a:pPr>
            <a:r>
              <a:rPr lang="tr-TR" sz="4400" dirty="0"/>
              <a:t>Huzursuzluk hissetme, huysuz ve sinirli </a:t>
            </a:r>
            <a:r>
              <a:rPr lang="tr-TR" sz="4400" dirty="0" smtClean="0"/>
              <a:t>olma</a:t>
            </a:r>
            <a:endParaRPr lang="tr-TR" sz="4400" dirty="0"/>
          </a:p>
          <a:p>
            <a:pPr>
              <a:lnSpc>
                <a:spcPct val="100000"/>
              </a:lnSpc>
              <a:buClr>
                <a:srgbClr val="FF0000"/>
              </a:buClr>
              <a:defRPr/>
            </a:pPr>
            <a:r>
              <a:rPr lang="tr-TR" sz="4400" dirty="0"/>
              <a:t>Öfke nöbetleri </a:t>
            </a:r>
            <a:r>
              <a:rPr lang="tr-TR" sz="4400" dirty="0" smtClean="0"/>
              <a:t>geçirme</a:t>
            </a:r>
            <a:endParaRPr lang="tr-TR" sz="4400" dirty="0"/>
          </a:p>
          <a:p>
            <a:pPr>
              <a:lnSpc>
                <a:spcPct val="100000"/>
              </a:lnSpc>
              <a:buClr>
                <a:srgbClr val="FF0000"/>
              </a:buClr>
              <a:defRPr/>
            </a:pPr>
            <a:r>
              <a:rPr lang="tr-TR" sz="4400" dirty="0"/>
              <a:t>Karın ağrısı ya da baş ağrısı gibi fiziksel </a:t>
            </a:r>
            <a:r>
              <a:rPr lang="tr-TR" sz="4400" dirty="0" smtClean="0"/>
              <a:t>şikâyetler</a:t>
            </a:r>
            <a:endParaRPr lang="tr-TR" sz="4400" dirty="0"/>
          </a:p>
        </p:txBody>
      </p:sp>
      <p:sp>
        <p:nvSpPr>
          <p:cNvPr id="6" name="Content Placeholder 2">
            <a:extLst>
              <a:ext uri="{FF2B5EF4-FFF2-40B4-BE49-F238E27FC236}">
                <a16:creationId xmlns:a16="http://schemas.microsoft.com/office/drawing/2014/main" id="{884B0143-35BF-314C-A2C5-7DEFFFEE0219}"/>
              </a:ext>
            </a:extLst>
          </p:cNvPr>
          <p:cNvSpPr txBox="1">
            <a:spLocks/>
          </p:cNvSpPr>
          <p:nvPr/>
        </p:nvSpPr>
        <p:spPr>
          <a:xfrm>
            <a:off x="12997435" y="3194050"/>
            <a:ext cx="864336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Parmak emme ya da alt </a:t>
            </a:r>
            <a:r>
              <a:rPr lang="tr-TR" sz="4400" dirty="0" smtClean="0"/>
              <a:t>ıslatma</a:t>
            </a:r>
            <a:endParaRPr lang="tr-TR" sz="4400" dirty="0"/>
          </a:p>
          <a:p>
            <a:pPr>
              <a:lnSpc>
                <a:spcPct val="100000"/>
              </a:lnSpc>
              <a:buClr>
                <a:srgbClr val="FF0000"/>
              </a:buClr>
              <a:defRPr/>
            </a:pPr>
            <a:r>
              <a:rPr lang="tr-TR" sz="4400" dirty="0"/>
              <a:t>Aşırı ürkeklik ya da korkuların başlaması (yalnız kalma, </a:t>
            </a:r>
            <a:r>
              <a:rPr lang="tr-TR" sz="4400" dirty="0" smtClean="0"/>
              <a:t>karanlık vb</a:t>
            </a:r>
            <a:r>
              <a:rPr lang="tr-TR" sz="4400" dirty="0" smtClean="0"/>
              <a:t>.)</a:t>
            </a:r>
            <a:endParaRPr lang="tr-TR" sz="4400" dirty="0"/>
          </a:p>
          <a:p>
            <a:pPr>
              <a:lnSpc>
                <a:spcPct val="100000"/>
              </a:lnSpc>
              <a:buClr>
                <a:srgbClr val="FF0000"/>
              </a:buClr>
              <a:defRPr/>
            </a:pPr>
            <a:r>
              <a:rPr lang="tr-TR" sz="4400" dirty="0"/>
              <a:t>Oyunlarda sürekli salgın hastalığı </a:t>
            </a:r>
            <a:r>
              <a:rPr lang="tr-TR" sz="4400" dirty="0" smtClean="0"/>
              <a:t>canlandırma/yaşama</a:t>
            </a:r>
            <a:endParaRPr lang="tr-TR" sz="4400" dirty="0"/>
          </a:p>
          <a:p>
            <a:pPr>
              <a:lnSpc>
                <a:spcPct val="100000"/>
              </a:lnSpc>
              <a:buClr>
                <a:srgbClr val="FF0000"/>
              </a:buClr>
              <a:defRPr/>
            </a:pPr>
            <a:r>
              <a:rPr lang="tr-TR" sz="4400" dirty="0"/>
              <a:t>Konuşma zorluğu yaşamaya </a:t>
            </a:r>
            <a:r>
              <a:rPr lang="tr-TR" sz="4400" dirty="0" smtClean="0"/>
              <a:t>başlama</a:t>
            </a:r>
            <a:endParaRPr lang="tr-TR" sz="4400" dirty="0"/>
          </a:p>
        </p:txBody>
      </p:sp>
    </p:spTree>
    <p:extLst>
      <p:ext uri="{BB962C8B-B14F-4D97-AF65-F5344CB8AC3E}">
        <p14:creationId xmlns:p14="http://schemas.microsoft.com/office/powerpoint/2010/main" val="2404475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6-11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456994" y="3689350"/>
            <a:ext cx="9356728"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Ders başarısının </a:t>
            </a:r>
            <a:r>
              <a:rPr lang="tr-TR" sz="4400" dirty="0" smtClean="0"/>
              <a:t>düşmesi</a:t>
            </a:r>
            <a:endParaRPr lang="tr-TR" sz="4400" dirty="0"/>
          </a:p>
          <a:p>
            <a:pPr>
              <a:lnSpc>
                <a:spcPct val="100000"/>
              </a:lnSpc>
              <a:buClr>
                <a:srgbClr val="FF0000"/>
              </a:buClr>
              <a:defRPr/>
            </a:pPr>
            <a:r>
              <a:rPr lang="tr-TR" sz="4400" dirty="0"/>
              <a:t>Herkesten </a:t>
            </a:r>
            <a:r>
              <a:rPr lang="tr-TR" sz="4400" dirty="0" smtClean="0"/>
              <a:t>uzaklaşma/içine </a:t>
            </a:r>
            <a:r>
              <a:rPr lang="tr-TR" sz="4400" dirty="0" smtClean="0"/>
              <a:t>kapanma</a:t>
            </a:r>
            <a:endParaRPr lang="tr-TR" sz="4400" dirty="0"/>
          </a:p>
          <a:p>
            <a:pPr>
              <a:lnSpc>
                <a:spcPct val="100000"/>
              </a:lnSpc>
              <a:buClr>
                <a:srgbClr val="FF0000"/>
              </a:buClr>
              <a:defRPr/>
            </a:pPr>
            <a:r>
              <a:rPr lang="tr-TR" sz="4400" dirty="0"/>
              <a:t>Kâbus görme, uyumak istememe ya da uyku </a:t>
            </a:r>
            <a:r>
              <a:rPr lang="tr-TR" sz="4400" dirty="0" smtClean="0"/>
              <a:t>problemleri</a:t>
            </a:r>
            <a:endParaRPr lang="tr-TR" sz="4400" dirty="0"/>
          </a:p>
          <a:p>
            <a:pPr>
              <a:lnSpc>
                <a:spcPct val="100000"/>
              </a:lnSpc>
              <a:buClr>
                <a:srgbClr val="FF0000"/>
              </a:buClr>
              <a:defRPr/>
            </a:pPr>
            <a:r>
              <a:rPr lang="tr-TR" sz="4400" dirty="0"/>
              <a:t>Karın ağrısı ya da baş ağrısı gibi fiziksel </a:t>
            </a:r>
            <a:r>
              <a:rPr lang="tr-TR" sz="4400" dirty="0" smtClean="0"/>
              <a:t>şikâyetler</a:t>
            </a:r>
            <a:endParaRPr lang="tr-TR" sz="4400" dirty="0"/>
          </a:p>
          <a:p>
            <a:pPr>
              <a:lnSpc>
                <a:spcPct val="100000"/>
              </a:lnSpc>
              <a:buClr>
                <a:srgbClr val="FF0000"/>
              </a:buClr>
              <a:defRPr/>
            </a:pPr>
            <a:r>
              <a:rPr lang="tr-TR" sz="4400" dirty="0"/>
              <a:t>Aşırı alıngan, sinirli ya da kavgacı </a:t>
            </a:r>
            <a:r>
              <a:rPr lang="tr-TR" sz="4400" dirty="0" smtClean="0"/>
              <a:t>olma</a:t>
            </a:r>
            <a:endParaRPr lang="tr-TR" sz="4400" dirty="0"/>
          </a:p>
          <a:p>
            <a:pPr>
              <a:lnSpc>
                <a:spcPct val="100000"/>
              </a:lnSpc>
              <a:buClr>
                <a:srgbClr val="FF0000"/>
              </a:buClr>
              <a:defRPr/>
            </a:pPr>
            <a:endParaRPr lang="tr-TR" sz="4400" dirty="0"/>
          </a:p>
        </p:txBody>
      </p:sp>
      <p:sp>
        <p:nvSpPr>
          <p:cNvPr id="6" name="Content Placeholder 2">
            <a:extLst>
              <a:ext uri="{FF2B5EF4-FFF2-40B4-BE49-F238E27FC236}">
                <a16:creationId xmlns:a16="http://schemas.microsoft.com/office/drawing/2014/main" id="{884B0143-35BF-314C-A2C5-7DEFFFEE0219}"/>
              </a:ext>
            </a:extLst>
          </p:cNvPr>
          <p:cNvSpPr txBox="1">
            <a:spLocks/>
          </p:cNvSpPr>
          <p:nvPr/>
        </p:nvSpPr>
        <p:spPr>
          <a:xfrm>
            <a:off x="13416535" y="3683000"/>
            <a:ext cx="894816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Dikkatini toplamada güçlük </a:t>
            </a:r>
            <a:r>
              <a:rPr lang="tr-TR" sz="4400" dirty="0" smtClean="0"/>
              <a:t>çekme</a:t>
            </a:r>
            <a:endParaRPr lang="tr-TR" sz="4400" dirty="0"/>
          </a:p>
          <a:p>
            <a:pPr>
              <a:lnSpc>
                <a:spcPct val="100000"/>
              </a:lnSpc>
              <a:buClr>
                <a:srgbClr val="FF0000"/>
              </a:buClr>
              <a:defRPr/>
            </a:pPr>
            <a:r>
              <a:rPr lang="tr-TR" sz="4400" dirty="0"/>
              <a:t>Korkular geliştirme ve hep bu korkulardan söz </a:t>
            </a:r>
            <a:r>
              <a:rPr lang="tr-TR" sz="4400" dirty="0" smtClean="0"/>
              <a:t>etme</a:t>
            </a:r>
            <a:endParaRPr lang="tr-TR" sz="4400" dirty="0"/>
          </a:p>
          <a:p>
            <a:pPr>
              <a:lnSpc>
                <a:spcPct val="100000"/>
              </a:lnSpc>
              <a:buClr>
                <a:srgbClr val="FF0000"/>
              </a:buClr>
              <a:defRPr/>
            </a:pPr>
            <a:r>
              <a:rPr lang="tr-TR" sz="4400" dirty="0"/>
              <a:t>Sevdiği şeylerden artık zevk </a:t>
            </a:r>
            <a:r>
              <a:rPr lang="tr-TR" sz="4400" dirty="0" smtClean="0"/>
              <a:t>alamama</a:t>
            </a:r>
            <a:endParaRPr lang="tr-TR" sz="4400" dirty="0"/>
          </a:p>
          <a:p>
            <a:pPr>
              <a:lnSpc>
                <a:spcPct val="100000"/>
              </a:lnSpc>
              <a:buClr>
                <a:srgbClr val="FF0000"/>
              </a:buClr>
              <a:defRPr/>
            </a:pPr>
            <a:r>
              <a:rPr lang="tr-TR" sz="4400" dirty="0"/>
              <a:t>Daha fazla ya da daha az yemek </a:t>
            </a:r>
            <a:r>
              <a:rPr lang="tr-TR" sz="4400" dirty="0" smtClean="0"/>
              <a:t>yeme</a:t>
            </a:r>
            <a:endParaRPr lang="tr-TR" sz="4400" dirty="0"/>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val="4283922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12-18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329327" y="3651250"/>
            <a:ext cx="9005424"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Uyku problemleri (uykusuzluk, kabus vb.) </a:t>
            </a:r>
            <a:r>
              <a:rPr lang="tr-TR" sz="4400" dirty="0" smtClean="0"/>
              <a:t>yaşama</a:t>
            </a:r>
            <a:endParaRPr lang="tr-TR" sz="4400" dirty="0"/>
          </a:p>
          <a:p>
            <a:pPr>
              <a:lnSpc>
                <a:spcPct val="100000"/>
              </a:lnSpc>
              <a:buClr>
                <a:srgbClr val="FF0000"/>
              </a:buClr>
              <a:defRPr/>
            </a:pPr>
            <a:r>
              <a:rPr lang="tr-TR" sz="4400" dirty="0"/>
              <a:t>Salgın hastalığı hatırlatıcı yerlerden ya da kişilerden </a:t>
            </a:r>
            <a:r>
              <a:rPr lang="tr-TR" sz="4400" dirty="0" smtClean="0"/>
              <a:t>kaçma</a:t>
            </a:r>
            <a:endParaRPr lang="tr-TR" sz="4400" dirty="0"/>
          </a:p>
          <a:p>
            <a:pPr>
              <a:lnSpc>
                <a:spcPct val="100000"/>
              </a:lnSpc>
              <a:buClr>
                <a:srgbClr val="FF0000"/>
              </a:buClr>
              <a:defRPr/>
            </a:pPr>
            <a:r>
              <a:rPr lang="tr-TR" sz="4400" dirty="0"/>
              <a:t>Salgın hastalık hakkında konuşmaktan </a:t>
            </a:r>
            <a:r>
              <a:rPr lang="tr-TR" sz="4400" dirty="0" smtClean="0"/>
              <a:t>kaçınma</a:t>
            </a:r>
            <a:endParaRPr lang="tr-TR" sz="4400" dirty="0"/>
          </a:p>
          <a:p>
            <a:pPr>
              <a:lnSpc>
                <a:spcPct val="100000"/>
              </a:lnSpc>
              <a:buClr>
                <a:srgbClr val="FF0000"/>
              </a:buClr>
              <a:defRPr/>
            </a:pPr>
            <a:r>
              <a:rPr lang="tr-TR" sz="4400" dirty="0"/>
              <a:t>Zararlı alışkanlıklara yönelme </a:t>
            </a:r>
            <a:r>
              <a:rPr lang="tr-TR" sz="4400" dirty="0" smtClean="0"/>
              <a:t>(tütün</a:t>
            </a:r>
            <a:r>
              <a:rPr lang="tr-TR" sz="4400" dirty="0"/>
              <a:t>, alkol, madde vb</a:t>
            </a:r>
            <a:r>
              <a:rPr lang="tr-TR" sz="4400" dirty="0" smtClean="0"/>
              <a:t>.)</a:t>
            </a:r>
            <a:endParaRPr lang="tr-TR" sz="4400" dirty="0"/>
          </a:p>
          <a:p>
            <a:pPr>
              <a:lnSpc>
                <a:spcPct val="100000"/>
              </a:lnSpc>
              <a:buClr>
                <a:srgbClr val="FF0000"/>
              </a:buClr>
              <a:buNone/>
              <a:defRPr/>
            </a:pPr>
            <a:endParaRPr lang="tr-TR" sz="4400" dirty="0"/>
          </a:p>
        </p:txBody>
      </p:sp>
      <p:sp>
        <p:nvSpPr>
          <p:cNvPr id="6" name="Content Placeholder 2">
            <a:extLst>
              <a:ext uri="{FF2B5EF4-FFF2-40B4-BE49-F238E27FC236}">
                <a16:creationId xmlns:a16="http://schemas.microsoft.com/office/drawing/2014/main" id="{884B0143-35BF-314C-A2C5-7DEFFFEE0219}"/>
              </a:ext>
            </a:extLst>
          </p:cNvPr>
          <p:cNvSpPr txBox="1">
            <a:spLocks/>
          </p:cNvSpPr>
          <p:nvPr/>
        </p:nvSpPr>
        <p:spPr>
          <a:xfrm>
            <a:off x="12997435" y="3651250"/>
            <a:ext cx="9473460"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Aile ve arkadaşlardan uzaklaşma, sürekli yalnız kalma </a:t>
            </a:r>
            <a:r>
              <a:rPr lang="tr-TR" sz="4400" dirty="0" smtClean="0"/>
              <a:t>isteği</a:t>
            </a:r>
            <a:endParaRPr lang="tr-TR" sz="4400" dirty="0"/>
          </a:p>
          <a:p>
            <a:pPr>
              <a:lnSpc>
                <a:spcPct val="100000"/>
              </a:lnSpc>
              <a:buClr>
                <a:srgbClr val="FF0000"/>
              </a:buClr>
              <a:defRPr/>
            </a:pPr>
            <a:r>
              <a:rPr lang="tr-TR" sz="4400" dirty="0"/>
              <a:t>Aşırı alıngan ya da öfkeli </a:t>
            </a:r>
            <a:r>
              <a:rPr lang="tr-TR" sz="4400" dirty="0" smtClean="0"/>
              <a:t>olma</a:t>
            </a:r>
            <a:endParaRPr lang="tr-TR" sz="4400" dirty="0"/>
          </a:p>
          <a:p>
            <a:pPr>
              <a:lnSpc>
                <a:spcPct val="100000"/>
              </a:lnSpc>
              <a:buClr>
                <a:srgbClr val="FF0000"/>
              </a:buClr>
              <a:defRPr/>
            </a:pPr>
            <a:r>
              <a:rPr lang="tr-TR" sz="4400" dirty="0"/>
              <a:t>Sevdiği şeylerden artık zevk </a:t>
            </a:r>
            <a:r>
              <a:rPr lang="tr-TR" sz="4400" dirty="0" smtClean="0"/>
              <a:t>almama </a:t>
            </a:r>
            <a:endParaRPr lang="tr-TR" sz="4400" dirty="0"/>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val="155282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10043885" cy="1569660"/>
          </a:xfrm>
          <a:prstGeom prst="rect">
            <a:avLst/>
          </a:prstGeom>
          <a:noFill/>
        </p:spPr>
        <p:txBody>
          <a:bodyPr wrap="square" rtlCol="0">
            <a:spAutoFit/>
          </a:bodyPr>
          <a:lstStyle/>
          <a:p>
            <a:r>
              <a:rPr lang="tr-TR" sz="4800" b="1" dirty="0">
                <a:solidFill>
                  <a:schemeClr val="bg1"/>
                </a:solidFill>
              </a:rPr>
              <a:t>ÇOCUKLARIN TOPARLANMA SÜRECİNDE OKULLARIN ÖNEMİ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462784" y="3606800"/>
            <a:ext cx="1949294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smtClean="0"/>
              <a:t>Okullar </a:t>
            </a:r>
            <a:r>
              <a:rPr lang="tr-TR" sz="4400" dirty="0"/>
              <a:t>normalliği temsil eden ve eğitim yoluyla normal yaşama geri dönmeyi kolaylaştıran önemli kurumlardır.</a:t>
            </a:r>
          </a:p>
          <a:p>
            <a:pPr marL="0" indent="0" algn="just">
              <a:buClr>
                <a:srgbClr val="FF0000"/>
              </a:buClr>
              <a:buNone/>
            </a:pPr>
            <a:r>
              <a:rPr lang="tr-TR" sz="4400" dirty="0"/>
              <a:t>Okulda bulunmak;</a:t>
            </a:r>
          </a:p>
          <a:p>
            <a:pPr algn="just">
              <a:buClr>
                <a:srgbClr val="FF0000"/>
              </a:buClr>
            </a:pPr>
            <a:r>
              <a:rPr lang="tr-TR" sz="4400" dirty="0"/>
              <a:t>Oyun ve diğer okul etkinliklerine </a:t>
            </a:r>
            <a:r>
              <a:rPr lang="tr-TR" sz="4400" dirty="0" smtClean="0"/>
              <a:t>katılmak </a:t>
            </a:r>
            <a:r>
              <a:rPr lang="tr-TR" sz="4400" dirty="0"/>
              <a:t>özellikle çocukların ihtiyaç duydukları, süreklilik, değişmezlik ve normallik hissinin oluşmasına yardımcı olur.</a:t>
            </a:r>
          </a:p>
          <a:p>
            <a:pPr algn="just">
              <a:buClr>
                <a:srgbClr val="FF0000"/>
              </a:buClr>
            </a:pPr>
            <a:r>
              <a:rPr lang="tr-TR" sz="4400" dirty="0"/>
              <a:t>Çocukların ihtiyaçlarını daha kolay ifade etmelerini sağlar.</a:t>
            </a:r>
          </a:p>
          <a:p>
            <a:pPr algn="just">
              <a:buClr>
                <a:srgbClr val="FF0000"/>
              </a:buClr>
            </a:pPr>
            <a:r>
              <a:rPr lang="tr-TR" sz="4400" dirty="0">
                <a:cs typeface="Times New Roman" panose="02020603050405020304" pitchFamily="18" charset="0"/>
              </a:rPr>
              <a:t>Salgın hastalık süreciyle ilgili normal </a:t>
            </a:r>
            <a:r>
              <a:rPr lang="tr-TR" sz="4400" dirty="0" smtClean="0">
                <a:cs typeface="Times New Roman" panose="02020603050405020304" pitchFamily="18" charset="0"/>
              </a:rPr>
              <a:t>tepkiler </a:t>
            </a:r>
            <a:r>
              <a:rPr lang="tr-TR" sz="4400" dirty="0">
                <a:cs typeface="Times New Roman" panose="02020603050405020304" pitchFamily="18" charset="0"/>
              </a:rPr>
              <a:t>hakkında çocukları bilgilendirerek süreci anlamlandırmalarına yardımcı olurlar.</a:t>
            </a:r>
          </a:p>
          <a:p>
            <a:pPr algn="just">
              <a:buClr>
                <a:srgbClr val="FF0000"/>
              </a:buClr>
            </a:pPr>
            <a:r>
              <a:rPr lang="tr-TR" sz="4400" dirty="0">
                <a:cs typeface="Times New Roman" panose="02020603050405020304" pitchFamily="18" charset="0"/>
              </a:rPr>
              <a:t>Çocukların iyileşme sürecine katkı sağlamak için okul ve aile arasındaki </a:t>
            </a:r>
            <a:r>
              <a:rPr lang="tr-TR" sz="4400" dirty="0" smtClean="0">
                <a:cs typeface="Times New Roman" panose="02020603050405020304" pitchFamily="18" charset="0"/>
              </a:rPr>
              <a:t>iş birliğini </a:t>
            </a:r>
            <a:r>
              <a:rPr lang="tr-TR" sz="4400" dirty="0">
                <a:cs typeface="Times New Roman" panose="02020603050405020304" pitchFamily="18" charset="0"/>
              </a:rPr>
              <a:t>güçlendirir.</a:t>
            </a:r>
          </a:p>
          <a:p>
            <a:pPr algn="just">
              <a:buClr>
                <a:srgbClr val="FF0000"/>
              </a:buClr>
            </a:pPr>
            <a:endParaRPr lang="tr-TR" sz="4400" dirty="0"/>
          </a:p>
        </p:txBody>
      </p:sp>
    </p:spTree>
    <p:extLst>
      <p:ext uri="{BB962C8B-B14F-4D97-AF65-F5344CB8AC3E}">
        <p14:creationId xmlns:p14="http://schemas.microsoft.com/office/powerpoint/2010/main" val="1424157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C06C01FE-55D6-B645-BBE8-75477BC7C4DF}"/>
              </a:ext>
            </a:extLst>
          </p:cNvPr>
          <p:cNvSpPr/>
          <p:nvPr/>
        </p:nvSpPr>
        <p:spPr>
          <a:xfrm>
            <a:off x="2560865" y="3637315"/>
            <a:ext cx="3280397" cy="89313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996184" y="3450212"/>
            <a:ext cx="1920111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DİNLEYİN</a:t>
            </a:r>
          </a:p>
          <a:p>
            <a:pPr marL="457200" indent="-457200" algn="just">
              <a:lnSpc>
                <a:spcPct val="150000"/>
              </a:lnSpc>
              <a:buClr>
                <a:srgbClr val="FF0000"/>
              </a:buClr>
            </a:pPr>
            <a:r>
              <a:rPr lang="tr-TR" sz="4400" dirty="0">
                <a:ea typeface="Calibri" panose="020F0502020204030204" pitchFamily="34" charset="0"/>
                <a:cs typeface="Times New Roman" panose="02020603050405020304" pitchFamily="18" charset="0"/>
              </a:rPr>
              <a:t>Çocuklar öncelikle sizin nasıl tepkiler gösterdiğinize dikkat ederler. </a:t>
            </a:r>
            <a:r>
              <a:rPr lang="tr-TR" sz="4400" dirty="0">
                <a:cs typeface="Times New Roman" panose="02020603050405020304" pitchFamily="18" charset="0"/>
              </a:rPr>
              <a:t>Bu nedenle çocuğunuzla sakin kalmaya çalışarak iletişimi kurun.</a:t>
            </a:r>
          </a:p>
          <a:p>
            <a:pPr marL="457200" indent="-457200" algn="just">
              <a:lnSpc>
                <a:spcPct val="150000"/>
              </a:lnSpc>
              <a:buClr>
                <a:srgbClr val="FF0000"/>
              </a:buClr>
            </a:pPr>
            <a:r>
              <a:rPr lang="tr-TR" sz="4400" dirty="0"/>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a:t>
            </a:r>
            <a:r>
              <a:rPr lang="tr-TR" sz="4400" dirty="0" smtClean="0"/>
              <a:t>zorlayıcı </a:t>
            </a:r>
            <a:r>
              <a:rPr lang="tr-TR" sz="4400" dirty="0"/>
              <a:t>süreci atlatmaları için en sağlıklı ve doğal yoldur.</a:t>
            </a:r>
          </a:p>
        </p:txBody>
      </p:sp>
    </p:spTree>
    <p:extLst>
      <p:ext uri="{BB962C8B-B14F-4D97-AF65-F5344CB8AC3E}">
        <p14:creationId xmlns:p14="http://schemas.microsoft.com/office/powerpoint/2010/main" val="2214968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A43BFFB1-9821-704E-A7AD-02F4CA3FB098}"/>
              </a:ext>
            </a:extLst>
          </p:cNvPr>
          <p:cNvSpPr/>
          <p:nvPr/>
        </p:nvSpPr>
        <p:spPr>
          <a:xfrm>
            <a:off x="2408464" y="3743103"/>
            <a:ext cx="5258053" cy="82934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43785" y="3556000"/>
            <a:ext cx="1891131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NORMALLEŞTİRİN</a:t>
            </a:r>
          </a:p>
          <a:p>
            <a:pPr algn="just">
              <a:lnSpc>
                <a:spcPct val="150000"/>
              </a:lnSpc>
              <a:buClr>
                <a:srgbClr val="FF0000"/>
              </a:buClr>
            </a:pPr>
            <a:r>
              <a:rPr lang="tr-TR" sz="4400" dirty="0"/>
              <a:t>Çocuklarınızın kaygı ve korku gibi yaşadıkları duyguları size anlatmalarına izin verin. Ancak onları özellikle yaşananlar hakkında konuşmak için zorlamayın. Sadece dinleyin ve anlayış gösterin. Uygun bir zamanda, salgın hastalık sürecinde yaşanan duyguların normal olduğunu anlatın.</a:t>
            </a:r>
          </a:p>
        </p:txBody>
      </p:sp>
    </p:spTree>
    <p:extLst>
      <p:ext uri="{BB962C8B-B14F-4D97-AF65-F5344CB8AC3E}">
        <p14:creationId xmlns:p14="http://schemas.microsoft.com/office/powerpoint/2010/main" val="446214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40906B6C-2E94-F146-AF0A-8D8AAAF1F518}"/>
              </a:ext>
            </a:extLst>
          </p:cNvPr>
          <p:cNvSpPr/>
          <p:nvPr/>
        </p:nvSpPr>
        <p:spPr>
          <a:xfrm>
            <a:off x="2618014" y="3619056"/>
            <a:ext cx="4003412" cy="829340"/>
          </a:xfrm>
          <a:prstGeom prst="flowChartAlternateProcess">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3053334" y="3431953"/>
            <a:ext cx="1815053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RAHATLATIN</a:t>
            </a:r>
          </a:p>
          <a:p>
            <a:pPr algn="just">
              <a:lnSpc>
                <a:spcPct val="150000"/>
              </a:lnSpc>
              <a:buClr>
                <a:srgbClr val="FF0000"/>
              </a:buClr>
            </a:pPr>
            <a:r>
              <a:rPr lang="tr-TR" sz="4400" dirty="0"/>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verildiklerini hissettiklerinde çocuklar daha mutlu ve umutlu olurlar.</a:t>
            </a:r>
          </a:p>
        </p:txBody>
      </p:sp>
    </p:spTree>
    <p:extLst>
      <p:ext uri="{BB962C8B-B14F-4D97-AF65-F5344CB8AC3E}">
        <p14:creationId xmlns:p14="http://schemas.microsoft.com/office/powerpoint/2010/main" val="1640962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EE285662-D1BD-9241-93B4-EEB768EDAE97}"/>
              </a:ext>
            </a:extLst>
          </p:cNvPr>
          <p:cNvSpPr/>
          <p:nvPr/>
        </p:nvSpPr>
        <p:spPr>
          <a:xfrm>
            <a:off x="2706915" y="3787553"/>
            <a:ext cx="4322388" cy="829340"/>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3142234" y="3600450"/>
            <a:ext cx="1823440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GÜVEN VERİN</a:t>
            </a:r>
          </a:p>
          <a:p>
            <a:pPr algn="just">
              <a:lnSpc>
                <a:spcPct val="150000"/>
              </a:lnSpc>
              <a:buClr>
                <a:srgbClr val="FF0000"/>
              </a:buClr>
            </a:pPr>
            <a:r>
              <a:rPr lang="tr-TR" sz="4400" dirty="0"/>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p:txBody>
      </p:sp>
    </p:spTree>
    <p:extLst>
      <p:ext uri="{BB962C8B-B14F-4D97-AF65-F5344CB8AC3E}">
        <p14:creationId xmlns:p14="http://schemas.microsoft.com/office/powerpoint/2010/main" val="151036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4553C6-89BA-0244-9734-8598D8941960}"/>
              </a:ext>
            </a:extLst>
          </p:cNvPr>
          <p:cNvSpPr txBox="1"/>
          <p:nvPr/>
        </p:nvSpPr>
        <p:spPr>
          <a:xfrm>
            <a:off x="5548009" y="5208601"/>
            <a:ext cx="14139492" cy="2800767"/>
          </a:xfrm>
          <a:prstGeom prst="rect">
            <a:avLst/>
          </a:prstGeom>
          <a:noFill/>
        </p:spPr>
        <p:txBody>
          <a:bodyPr wrap="square" rtlCol="0">
            <a:spAutoFit/>
          </a:bodyPr>
          <a:lstStyle/>
          <a:p>
            <a:pPr algn="ctr"/>
            <a:r>
              <a:rPr lang="tr-TR" sz="8800" b="1" spc="300" dirty="0">
                <a:cs typeface="Times New Roman" panose="02020603050405020304" pitchFamily="18" charset="0"/>
              </a:rPr>
              <a:t>SALGIN</a:t>
            </a:r>
          </a:p>
          <a:p>
            <a:pPr algn="ctr"/>
            <a:r>
              <a:rPr lang="tr-TR" sz="8800" b="1" spc="300" dirty="0">
                <a:cs typeface="Times New Roman" panose="02020603050405020304" pitchFamily="18" charset="0"/>
              </a:rPr>
              <a:t>HASTALIKLAR </a:t>
            </a:r>
            <a:r>
              <a:rPr lang="tr-TR" sz="8800" b="1" spc="300" dirty="0" smtClean="0">
                <a:cs typeface="Times New Roman" panose="02020603050405020304" pitchFamily="18" charset="0"/>
              </a:rPr>
              <a:t>VE</a:t>
            </a:r>
            <a:r>
              <a:rPr lang="tr-TR" sz="8800" b="1" spc="300" dirty="0" smtClean="0">
                <a:cs typeface="Times New Roman" panose="02020603050405020304" pitchFamily="18" charset="0"/>
              </a:rPr>
              <a:t> </a:t>
            </a:r>
            <a:r>
              <a:rPr lang="tr-TR" sz="8800" b="1" spc="300" dirty="0">
                <a:cs typeface="Times New Roman" panose="02020603050405020304" pitchFamily="18" charset="0"/>
              </a:rPr>
              <a:t>ETKİLERİ </a:t>
            </a:r>
            <a:endParaRPr lang="tr-TR" sz="8800" dirty="0"/>
          </a:p>
        </p:txBody>
      </p:sp>
    </p:spTree>
    <p:extLst>
      <p:ext uri="{BB962C8B-B14F-4D97-AF65-F5344CB8AC3E}">
        <p14:creationId xmlns:p14="http://schemas.microsoft.com/office/powerpoint/2010/main" val="1732309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DF311BED-9F1D-B946-B219-BF9DD1E060ED}"/>
              </a:ext>
            </a:extLst>
          </p:cNvPr>
          <p:cNvSpPr/>
          <p:nvPr/>
        </p:nvSpPr>
        <p:spPr>
          <a:xfrm>
            <a:off x="2564674" y="3568254"/>
            <a:ext cx="4109737" cy="850605"/>
          </a:xfrm>
          <a:prstGeom prst="flowChartAlternateProcess">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999995" y="3381152"/>
            <a:ext cx="1851888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TAKDİR EDİN</a:t>
            </a:r>
          </a:p>
          <a:p>
            <a:pPr algn="just">
              <a:lnSpc>
                <a:spcPct val="150000"/>
              </a:lnSpc>
              <a:buClr>
                <a:srgbClr val="FF0000"/>
              </a:buClr>
            </a:pPr>
            <a:r>
              <a:rPr lang="tr-TR" sz="4400" dirty="0" smtClean="0"/>
              <a:t>Zorlayıcı </a:t>
            </a:r>
            <a:r>
              <a:rPr lang="tr-TR" sz="4400" dirty="0"/>
              <a:t>süreçlerde çocuklar, dikkatli ve düşünceli davranma, cesaretli olma ve umut gibi güçlü yönlerini açığa çıkarırlar. Özellikle çocuklarınızın olumlu davranışlarını gördükçe bu davranışlar için onları takdir edin. Çocuklarınızı övmeniz, onları </a:t>
            </a:r>
            <a:r>
              <a:rPr lang="tr-TR" sz="4400" dirty="0" smtClean="0"/>
              <a:t>şımartmaz </a:t>
            </a:r>
            <a:r>
              <a:rPr lang="tr-TR" sz="4400" dirty="0"/>
              <a:t>tam tersine bu iyi ve olumlu davranışları yeniden yapmak için onları cesaretlendirir ve kendilerine olan güvenin artmasını sağlar.</a:t>
            </a:r>
          </a:p>
        </p:txBody>
      </p:sp>
    </p:spTree>
    <p:extLst>
      <p:ext uri="{BB962C8B-B14F-4D97-AF65-F5344CB8AC3E}">
        <p14:creationId xmlns:p14="http://schemas.microsoft.com/office/powerpoint/2010/main" val="1809684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41F957DA-51D5-D841-8489-1A3DA682EC9E}"/>
              </a:ext>
            </a:extLst>
          </p:cNvPr>
          <p:cNvSpPr/>
          <p:nvPr/>
        </p:nvSpPr>
        <p:spPr>
          <a:xfrm>
            <a:off x="2724770" y="3572066"/>
            <a:ext cx="5082363" cy="87187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78074" y="3384963"/>
            <a:ext cx="1807271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	OYUN OYNAYIN</a:t>
            </a:r>
          </a:p>
          <a:p>
            <a:pPr algn="just">
              <a:lnSpc>
                <a:spcPct val="150000"/>
              </a:lnSpc>
              <a:buClr>
                <a:srgbClr val="FF0000"/>
              </a:buClr>
            </a:pPr>
            <a:r>
              <a:rPr lang="tr-TR" sz="4400" dirty="0"/>
              <a:t>Çocuklarla birlikte eğlenceli bir şeyler yapmak ya da onlarla oyunlar oynamak size öncelikli ihtiyaç olarak gelmeyebilir. Ancak çocukların (özellikle </a:t>
            </a:r>
            <a:r>
              <a:rPr lang="tr-TR" sz="4400" dirty="0" smtClean="0"/>
              <a:t>ergenlik çağındaki çocuklar </a:t>
            </a:r>
            <a:r>
              <a:rPr lang="tr-TR" sz="4400" dirty="0"/>
              <a:t>daha isteksiz görünse de) yeniden toparlanmaları için onlarla birlikte hoşça vakit geçirecek aktiviteler yapmak oldukça önemli ve gereklidir.</a:t>
            </a:r>
          </a:p>
        </p:txBody>
      </p:sp>
    </p:spTree>
    <p:extLst>
      <p:ext uri="{BB962C8B-B14F-4D97-AF65-F5344CB8AC3E}">
        <p14:creationId xmlns:p14="http://schemas.microsoft.com/office/powerpoint/2010/main" val="589924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8DB27E73-4C89-2F4C-90B1-602062060DEE}"/>
              </a:ext>
            </a:extLst>
          </p:cNvPr>
          <p:cNvSpPr/>
          <p:nvPr/>
        </p:nvSpPr>
        <p:spPr>
          <a:xfrm>
            <a:off x="2776474" y="3594276"/>
            <a:ext cx="4312371" cy="78681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776474" y="3385908"/>
            <a:ext cx="1939567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MODEL OLUN</a:t>
            </a:r>
          </a:p>
          <a:p>
            <a:pPr algn="just">
              <a:lnSpc>
                <a:spcPct val="150000"/>
              </a:lnSpc>
              <a:buClr>
                <a:srgbClr val="FF0000"/>
              </a:buClr>
            </a:pPr>
            <a:r>
              <a:rPr lang="tr-TR" sz="4400" dirty="0"/>
              <a:t>Çocuklar için günlük rutinleri korumak çok önemlidir. Bu nedenle çocuklarınızın yemek, oyun, ders, kurs ya da uyku saatlerinin değişmemesine mümkün olduğunca özen gösterin ve model olmak için rutinlerinizi koruyun.</a:t>
            </a:r>
          </a:p>
          <a:p>
            <a:pPr algn="just">
              <a:lnSpc>
                <a:spcPct val="150000"/>
              </a:lnSpc>
              <a:buClr>
                <a:srgbClr val="FF0000"/>
              </a:buClr>
            </a:pPr>
            <a:r>
              <a:rPr lang="tr-TR" sz="4400" dirty="0">
                <a:ea typeface="Calibri" panose="020F0502020204030204" pitchFamily="34" charset="0"/>
                <a:cs typeface="Times New Roman" panose="02020603050405020304" pitchFamily="18" charset="0"/>
              </a:rPr>
              <a:t>Ayrıca yetişkinlerin ergenlere esnek düşünebilme konusunda model olması ve onlarla farklı başa çıkma yolları hakkında da konuşması etkili olacaktır.</a:t>
            </a:r>
          </a:p>
          <a:p>
            <a:pPr algn="just">
              <a:lnSpc>
                <a:spcPct val="150000"/>
              </a:lnSpc>
              <a:buClr>
                <a:srgbClr val="FF0000"/>
              </a:buClr>
            </a:pPr>
            <a:endParaRPr lang="tr-TR" sz="4400" dirty="0"/>
          </a:p>
        </p:txBody>
      </p:sp>
    </p:spTree>
    <p:extLst>
      <p:ext uri="{BB962C8B-B14F-4D97-AF65-F5344CB8AC3E}">
        <p14:creationId xmlns:p14="http://schemas.microsoft.com/office/powerpoint/2010/main" val="2675770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87581F75-8AA8-8B4B-8765-B6CF014F6B10}"/>
              </a:ext>
            </a:extLst>
          </p:cNvPr>
          <p:cNvSpPr/>
          <p:nvPr/>
        </p:nvSpPr>
        <p:spPr>
          <a:xfrm>
            <a:off x="2674874" y="3545875"/>
            <a:ext cx="10457989" cy="850605"/>
          </a:xfrm>
          <a:prstGeom prst="flowChartAlternateProcess">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23730" y="3380036"/>
            <a:ext cx="19121870" cy="9531291"/>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SORUMLULUK ALMALARINA İZİN VERİN</a:t>
            </a:r>
          </a:p>
          <a:p>
            <a:pPr algn="just">
              <a:lnSpc>
                <a:spcPct val="150000"/>
              </a:lnSpc>
              <a:buClr>
                <a:srgbClr val="FF0000"/>
              </a:buClr>
            </a:pPr>
            <a:r>
              <a:rPr lang="tr-TR" sz="4400" dirty="0"/>
              <a:t>Çocukların size ve </a:t>
            </a:r>
            <a:r>
              <a:rPr lang="tr-TR" sz="4400" dirty="0" smtClean="0"/>
              <a:t>çevrenizdekilere, </a:t>
            </a:r>
            <a:r>
              <a:rPr lang="tr-TR" sz="4400" dirty="0"/>
              <a:t>alınan önlemlere </a:t>
            </a:r>
            <a:r>
              <a:rPr lang="tr-TR" sz="4400" dirty="0" smtClean="0"/>
              <a:t>uyarak ve gönüllü bir şekilde </a:t>
            </a:r>
            <a:r>
              <a:rPr lang="tr-TR" sz="4400" dirty="0"/>
              <a:t>yardım etmelerine izin verin. Özellikle çocukların “her şey kontrol altında” algısının zarar görmemesi için sizin gözetiminizde yaşlarına ve gelişimlerine uygun bazı işlerde size yardımcı olmaları çok önemlidir.</a:t>
            </a:r>
          </a:p>
          <a:p>
            <a:pPr algn="just">
              <a:lnSpc>
                <a:spcPct val="150000"/>
              </a:lnSpc>
              <a:buClr>
                <a:srgbClr val="FF0000"/>
              </a:buClr>
            </a:pPr>
            <a:r>
              <a:rPr lang="tr-TR" sz="4400" dirty="0"/>
              <a:t>Sorumluklarıyla ilgili farklılık olabileceğini de göz önünde bulundurun. </a:t>
            </a:r>
            <a:r>
              <a:rPr lang="tr-TR" sz="4400" dirty="0" smtClean="0"/>
              <a:t>Örneğin </a:t>
            </a:r>
            <a:r>
              <a:rPr lang="tr-TR" sz="4400" dirty="0"/>
              <a:t>odasını düzenli bir alışkanlıkla toplayan çocuğun odasını toplamak istememesi, okul başarısındaki farklılıklar, gelecekle </a:t>
            </a:r>
            <a:r>
              <a:rPr lang="tr-TR" sz="4400" dirty="0" smtClean="0"/>
              <a:t>ilgili </a:t>
            </a:r>
            <a:r>
              <a:rPr lang="tr-TR" sz="4400" dirty="0"/>
              <a:t>beklentilerinde </a:t>
            </a:r>
            <a:r>
              <a:rPr lang="tr-TR" sz="4400" dirty="0" smtClean="0"/>
              <a:t>farklılıklar, </a:t>
            </a:r>
            <a:r>
              <a:rPr lang="tr-TR" sz="4400" dirty="0"/>
              <a:t>motivasyon </a:t>
            </a:r>
            <a:r>
              <a:rPr lang="tr-TR" sz="4400" dirty="0" smtClean="0"/>
              <a:t>eksikliği gibi.</a:t>
            </a:r>
            <a:endParaRPr lang="tr-TR" sz="4400" dirty="0"/>
          </a:p>
        </p:txBody>
      </p:sp>
    </p:spTree>
    <p:extLst>
      <p:ext uri="{BB962C8B-B14F-4D97-AF65-F5344CB8AC3E}">
        <p14:creationId xmlns:p14="http://schemas.microsoft.com/office/powerpoint/2010/main" val="2930806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A8C46259-7877-D443-B4E0-7EF974E80872}"/>
              </a:ext>
            </a:extLst>
          </p:cNvPr>
          <p:cNvSpPr/>
          <p:nvPr/>
        </p:nvSpPr>
        <p:spPr>
          <a:xfrm>
            <a:off x="2704275" y="3545633"/>
            <a:ext cx="5062218" cy="825057"/>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37435" y="3375511"/>
            <a:ext cx="19087846" cy="10121033"/>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400" b="1" dirty="0"/>
              <a:t>	</a:t>
            </a:r>
            <a:r>
              <a:rPr lang="tr-TR" sz="4400" b="1" dirty="0">
                <a:solidFill>
                  <a:schemeClr val="bg1"/>
                </a:solidFill>
              </a:rPr>
              <a:t>İHMAL ETMEYİN</a:t>
            </a:r>
          </a:p>
          <a:p>
            <a:pPr algn="just">
              <a:lnSpc>
                <a:spcPct val="150000"/>
              </a:lnSpc>
              <a:buClr>
                <a:srgbClr val="FF0000"/>
              </a:buClr>
            </a:pPr>
            <a:r>
              <a:rPr lang="tr-TR" sz="4400" dirty="0"/>
              <a:t>Öncelikle sizin toparlanmanız çocuklar için en önemli yardımlardan biridir. Yaşadıklarınızla baş etmek için mümkünse kendinize de zaman ayırın ve sağlığınıza dikkat edin. Yaşadıklarınızı yakınlarınızla paylaşın ya da diğer yetişkinlerle konuşun, gerekirse bir uzmandan yardım alın. </a:t>
            </a:r>
          </a:p>
          <a:p>
            <a:pPr>
              <a:lnSpc>
                <a:spcPct val="150000"/>
              </a:lnSpc>
              <a:buClr>
                <a:srgbClr val="FF0000"/>
              </a:buClr>
            </a:pPr>
            <a:r>
              <a:rPr lang="tr-TR" sz="4400" dirty="0">
                <a:ea typeface="Calibri" panose="020F0502020204030204" pitchFamily="34" charset="0"/>
                <a:cs typeface="Times New Roman" panose="02020603050405020304" pitchFamily="18" charset="0"/>
              </a:rPr>
              <a:t>Kişisel bakım ve sağlık tedbirlerini ihmal etmeyin. </a:t>
            </a:r>
            <a:r>
              <a:rPr lang="tr-TR" sz="4400" dirty="0">
                <a:cs typeface="Times New Roman" panose="02020603050405020304" pitchFamily="18" charset="0"/>
              </a:rPr>
              <a:t>Elleri yıkamak, </a:t>
            </a:r>
            <a:r>
              <a:rPr lang="tr-TR" sz="4400" dirty="0" smtClean="0">
                <a:cs typeface="Times New Roman" panose="02020603050405020304" pitchFamily="18" charset="0"/>
              </a:rPr>
              <a:t>maske </a:t>
            </a:r>
            <a:r>
              <a:rPr lang="tr-TR" sz="4400" dirty="0">
                <a:cs typeface="Times New Roman" panose="02020603050405020304" pitchFamily="18" charset="0"/>
              </a:rPr>
              <a:t>takmak ya da kıyafetine özen göstermek, saçını taramak gibi tedbirler basit olsa da çocukların </a:t>
            </a:r>
            <a:r>
              <a:rPr lang="tr-TR" sz="4400" dirty="0">
                <a:ea typeface="Calibri" panose="020F0502020204030204" pitchFamily="34" charset="0"/>
                <a:cs typeface="Times New Roman" panose="02020603050405020304" pitchFamily="18" charset="0"/>
              </a:rPr>
              <a:t>biraz daha iyi hissetmelerine yardımcı olacak ve çok belirsiz bir zamanda onlara bir kontrol hissi verecektir. </a:t>
            </a:r>
            <a:endParaRPr lang="tr-TR" sz="4400" dirty="0">
              <a:cs typeface="Times New Roman" panose="02020603050405020304" pitchFamily="18" charset="0"/>
            </a:endParaRPr>
          </a:p>
          <a:p>
            <a:pPr>
              <a:lnSpc>
                <a:spcPct val="150000"/>
              </a:lnSpc>
              <a:buClr>
                <a:srgbClr val="FF0000"/>
              </a:buClr>
              <a:buNone/>
            </a:pPr>
            <a:endParaRPr lang="tr-TR" sz="4400" dirty="0"/>
          </a:p>
        </p:txBody>
      </p:sp>
    </p:spTree>
    <p:extLst>
      <p:ext uri="{BB962C8B-B14F-4D97-AF65-F5344CB8AC3E}">
        <p14:creationId xmlns:p14="http://schemas.microsoft.com/office/powerpoint/2010/main" val="1915748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A7DD8B1E-8726-454B-B029-92FCEBB49659}"/>
              </a:ext>
            </a:extLst>
          </p:cNvPr>
          <p:cNvSpPr/>
          <p:nvPr/>
        </p:nvSpPr>
        <p:spPr>
          <a:xfrm>
            <a:off x="2683184" y="3474718"/>
            <a:ext cx="4079235" cy="871871"/>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57754" y="3314789"/>
            <a:ext cx="19778725" cy="9401208"/>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BİLGİ EDİNİN</a:t>
            </a:r>
          </a:p>
          <a:p>
            <a:pPr algn="just">
              <a:lnSpc>
                <a:spcPct val="150000"/>
              </a:lnSpc>
              <a:buClr>
                <a:srgbClr val="FF0000"/>
              </a:buClr>
            </a:pPr>
            <a:r>
              <a:rPr lang="tr-TR" sz="4400" dirty="0"/>
              <a:t>Kendinize ve çocuklarınıza yardımcı olmak için yapabileceğiniz en iyi şeylerden biri de doğru kaynaklardan bilgi almaktır. Özellikle yapabileceklerinizle ilgili olarak çocuğunuzun okulunda sizlere verilecek bilgileri lütfen uygulayın. </a:t>
            </a:r>
          </a:p>
          <a:p>
            <a:pPr algn="just">
              <a:lnSpc>
                <a:spcPct val="150000"/>
              </a:lnSpc>
              <a:buClr>
                <a:srgbClr val="FF0000"/>
              </a:buClr>
            </a:pPr>
            <a:r>
              <a:rPr lang="tr-TR" sz="4400" dirty="0">
                <a:cs typeface="Times New Roman" panose="02020603050405020304" pitchFamily="18" charset="0"/>
              </a:rPr>
              <a:t>Çocukların salgını kavramaları (virüs, karantina, mutasyon vb</a:t>
            </a:r>
            <a:r>
              <a:rPr lang="tr-TR" sz="4400" dirty="0" smtClean="0">
                <a:cs typeface="Times New Roman" panose="02020603050405020304" pitchFamily="18" charset="0"/>
              </a:rPr>
              <a:t>.), ailede</a:t>
            </a:r>
            <a:r>
              <a:rPr lang="tr-TR" sz="4400" dirty="0">
                <a:cs typeface="Times New Roman" panose="02020603050405020304" pitchFamily="18" charset="0"/>
              </a:rPr>
              <a:t>, </a:t>
            </a:r>
            <a:r>
              <a:rPr lang="tr-TR" sz="4400" dirty="0" smtClean="0">
                <a:cs typeface="Times New Roman" panose="02020603050405020304" pitchFamily="18" charset="0"/>
              </a:rPr>
              <a:t>okulda </a:t>
            </a:r>
            <a:r>
              <a:rPr lang="tr-TR" sz="4400" dirty="0">
                <a:cs typeface="Times New Roman" panose="02020603050405020304" pitchFamily="18" charset="0"/>
              </a:rPr>
              <a:t>ve </a:t>
            </a:r>
            <a:r>
              <a:rPr lang="tr-TR" sz="4400" dirty="0" smtClean="0">
                <a:cs typeface="Times New Roman" panose="02020603050405020304" pitchFamily="18" charset="0"/>
              </a:rPr>
              <a:t>mahallede </a:t>
            </a:r>
            <a:r>
              <a:rPr lang="tr-TR" sz="4400" dirty="0">
                <a:cs typeface="Times New Roman" panose="02020603050405020304" pitchFamily="18" charset="0"/>
              </a:rPr>
              <a:t>meydana gelen değişiklikleri anlamaları için temel bilgiler sağlayın.</a:t>
            </a:r>
          </a:p>
          <a:p>
            <a:pPr algn="just">
              <a:lnSpc>
                <a:spcPct val="150000"/>
              </a:lnSpc>
              <a:buClr>
                <a:srgbClr val="FF0000"/>
              </a:buClr>
            </a:pPr>
            <a:r>
              <a:rPr lang="tr-TR" sz="4400" dirty="0"/>
              <a:t>Çocuklarınızla ilgili danışmak istediğiniz bir konu olduğunda yine okul rehberlik ve psikolojik danışma servisinden ve rehberlik ve araştırma merkezlerinden yardım alın.</a:t>
            </a:r>
          </a:p>
          <a:p>
            <a:pPr algn="just">
              <a:lnSpc>
                <a:spcPct val="150000"/>
              </a:lnSpc>
              <a:buClr>
                <a:srgbClr val="FF0000"/>
              </a:buClr>
            </a:pPr>
            <a:endParaRPr lang="tr-TR" sz="4400" dirty="0"/>
          </a:p>
        </p:txBody>
      </p:sp>
    </p:spTree>
    <p:extLst>
      <p:ext uri="{BB962C8B-B14F-4D97-AF65-F5344CB8AC3E}">
        <p14:creationId xmlns:p14="http://schemas.microsoft.com/office/powerpoint/2010/main" val="4206126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08A06940-6A88-584E-A09F-882BB3ECBE6F}"/>
              </a:ext>
            </a:extLst>
          </p:cNvPr>
          <p:cNvSpPr/>
          <p:nvPr/>
        </p:nvSpPr>
        <p:spPr>
          <a:xfrm>
            <a:off x="2645954" y="3568256"/>
            <a:ext cx="9222958" cy="829340"/>
          </a:xfrm>
          <a:prstGeom prst="flowChartAlternate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3081274" y="3381153"/>
            <a:ext cx="1880336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MEDYA KULLANIMINI GÖZLEMLEYİN</a:t>
            </a:r>
          </a:p>
          <a:p>
            <a:pPr algn="just">
              <a:lnSpc>
                <a:spcPct val="150000"/>
              </a:lnSpc>
              <a:buClr>
                <a:srgbClr val="FF0000"/>
              </a:buClr>
            </a:pPr>
            <a:r>
              <a:rPr lang="tr-TR" sz="4400" dirty="0">
                <a:ea typeface="Calibri" panose="020F0502020204030204" pitchFamily="34" charset="0"/>
              </a:rPr>
              <a:t>Çocukların televizyondan, radyodan veya </a:t>
            </a:r>
            <a:r>
              <a:rPr lang="tr-TR" sz="4400" dirty="0" smtClean="0">
                <a:ea typeface="Calibri" panose="020F0502020204030204" pitchFamily="34" charset="0"/>
              </a:rPr>
              <a:t>çevrim içi </a:t>
            </a:r>
            <a:r>
              <a:rPr lang="tr-TR" sz="4400" dirty="0">
                <a:ea typeface="Calibri" panose="020F0502020204030204" pitchFamily="34" charset="0"/>
              </a:rPr>
              <a:t>olarak gördüklerine veya duyduklarına dikkat edin. Bir konu hakkında çok fazla bilgi endişeye (ergen yaştaki çocuklar için gelecek kaygısına) yol açabilir. </a:t>
            </a:r>
          </a:p>
          <a:p>
            <a:pPr algn="just">
              <a:lnSpc>
                <a:spcPct val="150000"/>
              </a:lnSpc>
              <a:buClr>
                <a:srgbClr val="FF0000"/>
              </a:buClr>
            </a:pPr>
            <a:r>
              <a:rPr lang="tr-TR" sz="4400" dirty="0">
                <a:ea typeface="Calibri" panose="020F0502020204030204" pitchFamily="34" charset="0"/>
              </a:rPr>
              <a:t>İnternette ve sosyal medyada salgın ile ilgili bazı </a:t>
            </a:r>
            <a:r>
              <a:rPr lang="tr-TR" sz="4400" dirty="0" smtClean="0">
                <a:ea typeface="Calibri" panose="020F0502020204030204" pitchFamily="34" charset="0"/>
              </a:rPr>
              <a:t>hikâyelerin </a:t>
            </a:r>
            <a:r>
              <a:rPr lang="tr-TR" sz="4400" dirty="0">
                <a:ea typeface="Calibri" panose="020F0502020204030204" pitchFamily="34" charset="0"/>
              </a:rPr>
              <a:t>söylentiye ve yanlış bilgilere dayanabileceği hakkında çocuklarla konuşun. Özellikle ergen yaştaki çocukların bu konu hakkındaki konuşmaya ve tartışmaya daha çok ihtiyaç duyabileceğinin farkında olun.</a:t>
            </a:r>
          </a:p>
          <a:p>
            <a:pPr algn="just">
              <a:buClr>
                <a:srgbClr val="FF0000"/>
              </a:buClr>
            </a:pPr>
            <a:endParaRPr lang="tr-TR" sz="4400" dirty="0"/>
          </a:p>
        </p:txBody>
      </p:sp>
    </p:spTree>
    <p:extLst>
      <p:ext uri="{BB962C8B-B14F-4D97-AF65-F5344CB8AC3E}">
        <p14:creationId xmlns:p14="http://schemas.microsoft.com/office/powerpoint/2010/main" val="2502381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15E43A21-CCB1-9942-9172-EDACBA8157E1}"/>
              </a:ext>
            </a:extLst>
          </p:cNvPr>
          <p:cNvSpPr/>
          <p:nvPr/>
        </p:nvSpPr>
        <p:spPr>
          <a:xfrm>
            <a:off x="2661920" y="3572066"/>
            <a:ext cx="6401189" cy="85060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57754" y="3384963"/>
            <a:ext cx="1918944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UZMANA BAŞVURUN</a:t>
            </a:r>
          </a:p>
          <a:p>
            <a:pPr algn="just">
              <a:lnSpc>
                <a:spcPct val="150000"/>
              </a:lnSpc>
              <a:buClr>
                <a:srgbClr val="FF0000"/>
              </a:buClr>
            </a:pPr>
            <a:r>
              <a:rPr lang="tr-TR" sz="4400" dirty="0"/>
              <a:t>Çocuğunuz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p:txBody>
      </p:sp>
    </p:spTree>
    <p:extLst>
      <p:ext uri="{BB962C8B-B14F-4D97-AF65-F5344CB8AC3E}">
        <p14:creationId xmlns:p14="http://schemas.microsoft.com/office/powerpoint/2010/main" val="2405634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395515" y="0"/>
            <a:ext cx="13142685" cy="1569660"/>
          </a:xfrm>
          <a:prstGeom prst="rect">
            <a:avLst/>
          </a:prstGeom>
          <a:noFill/>
        </p:spPr>
        <p:txBody>
          <a:bodyPr wrap="square" rtlCol="0">
            <a:spAutoFit/>
          </a:bodyPr>
          <a:lstStyle/>
          <a:p>
            <a:pPr lvl="0"/>
            <a:r>
              <a:rPr lang="tr-TR" sz="4800" b="1" dirty="0">
                <a:solidFill>
                  <a:schemeClr val="bg1"/>
                </a:solidFill>
              </a:rPr>
              <a:t>OKULLARDA ÖĞRENCİLERE UYGULANACAK PSİKOEĞİTİM PROGRAMIN GENEL AMAÇLARI-1</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796794" y="3498850"/>
            <a:ext cx="1848127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gn="just">
              <a:lnSpc>
                <a:spcPct val="100000"/>
              </a:lnSpc>
              <a:buClr>
                <a:srgbClr val="FF0000"/>
              </a:buClr>
              <a:buFont typeface="+mj-lt"/>
              <a:buAutoNum type="arabicPeriod"/>
            </a:pPr>
            <a:r>
              <a:rPr lang="tr-TR" sz="4400" dirty="0" smtClean="0"/>
              <a:t> Öğrencileri </a:t>
            </a:r>
            <a:r>
              <a:rPr lang="tr-TR" sz="4400" dirty="0"/>
              <a:t>salgın hastalık zamanlarında yaşanabilecek normal psikolojik etkiler hakkında bilgilendirmek ve onların bu konuya ilişkin farkındalıklarını </a:t>
            </a:r>
            <a:r>
              <a:rPr lang="tr-TR" sz="4400" dirty="0" smtClean="0"/>
              <a:t>artırmak </a:t>
            </a:r>
            <a:endParaRPr lang="tr-TR" sz="4400" dirty="0"/>
          </a:p>
          <a:p>
            <a:pPr marL="457200" indent="-457200" algn="just">
              <a:lnSpc>
                <a:spcPct val="100000"/>
              </a:lnSpc>
              <a:buClr>
                <a:srgbClr val="FF0000"/>
              </a:buClr>
              <a:buFont typeface="+mj-lt"/>
              <a:buAutoNum type="arabicPeriod"/>
            </a:pPr>
            <a:r>
              <a:rPr lang="tr-TR" sz="4400" dirty="0" smtClean="0"/>
              <a:t> Öğrencilere </a:t>
            </a:r>
            <a:r>
              <a:rPr lang="tr-TR" sz="4400" dirty="0"/>
              <a:t>kendi tepkilerini anlama ve paylaşma olanağı vererek tepkilerinin doğal olduğunu göstermek ve öğrencilerin tepkilerini </a:t>
            </a:r>
            <a:r>
              <a:rPr lang="tr-TR" sz="4400" dirty="0" smtClean="0"/>
              <a:t>normalleştirmek</a:t>
            </a:r>
            <a:endParaRPr lang="tr-TR" sz="4400" dirty="0"/>
          </a:p>
          <a:p>
            <a:pPr marL="457200" indent="-457200" algn="just">
              <a:lnSpc>
                <a:spcPct val="100000"/>
              </a:lnSpc>
              <a:buClr>
                <a:srgbClr val="FF0000"/>
              </a:buClr>
              <a:buFont typeface="+mj-lt"/>
              <a:buAutoNum type="arabicPeriod"/>
            </a:pPr>
            <a:r>
              <a:rPr lang="tr-TR" sz="4400" dirty="0" smtClean="0"/>
              <a:t> Okul </a:t>
            </a:r>
            <a:r>
              <a:rPr lang="tr-TR" sz="4400" dirty="0"/>
              <a:t>sistemi ile öğrenciler arasında yaşantıların paylaşılmasını </a:t>
            </a:r>
            <a:r>
              <a:rPr lang="tr-TR" sz="4400" dirty="0" smtClean="0"/>
              <a:t>sağlayarak </a:t>
            </a:r>
            <a:r>
              <a:rPr lang="tr-TR" sz="4400" dirty="0"/>
              <a:t>öğrencilerin okul ile iletişimini </a:t>
            </a:r>
            <a:r>
              <a:rPr lang="tr-TR" sz="4400" dirty="0" smtClean="0"/>
              <a:t>güçlendirmek </a:t>
            </a:r>
            <a:endParaRPr lang="tr-TR" sz="4400" dirty="0"/>
          </a:p>
          <a:p>
            <a:pPr marL="457200" indent="-457200" algn="just">
              <a:lnSpc>
                <a:spcPct val="100000"/>
              </a:lnSpc>
              <a:buClr>
                <a:srgbClr val="FF0000"/>
              </a:buClr>
              <a:buFont typeface="+mj-lt"/>
              <a:buAutoNum type="arabicPeriod"/>
            </a:pPr>
            <a:r>
              <a:rPr lang="tr-TR" sz="4400" dirty="0" smtClean="0"/>
              <a:t> Öğrencilerin </a:t>
            </a:r>
            <a:r>
              <a:rPr lang="tr-TR" sz="4400" dirty="0"/>
              <a:t>olumlu başa çıkma yöntemlerini fark etmelerini </a:t>
            </a:r>
            <a:r>
              <a:rPr lang="tr-TR" sz="4400" dirty="0" smtClean="0"/>
              <a:t>sağlamak </a:t>
            </a:r>
            <a:endParaRPr lang="tr-TR" sz="4400" dirty="0"/>
          </a:p>
          <a:p>
            <a:pPr marL="457200" indent="-457200" algn="just">
              <a:lnSpc>
                <a:spcPct val="100000"/>
              </a:lnSpc>
              <a:buClr>
                <a:srgbClr val="FF0000"/>
              </a:buClr>
              <a:buFont typeface="+mj-lt"/>
              <a:buAutoNum type="arabicPeriod"/>
            </a:pPr>
            <a:r>
              <a:rPr lang="tr-TR" sz="4400" dirty="0" smtClean="0"/>
              <a:t> Öğrencilerin </a:t>
            </a:r>
            <a:r>
              <a:rPr lang="tr-TR" sz="4400" dirty="0"/>
              <a:t>güçlü yanlarını fark etmelerini </a:t>
            </a:r>
            <a:r>
              <a:rPr lang="tr-TR" sz="4400" dirty="0" smtClean="0"/>
              <a:t>sağlamak</a:t>
            </a:r>
            <a:endParaRPr lang="tr-TR" sz="4400" dirty="0"/>
          </a:p>
          <a:p>
            <a:pPr marL="0" indent="0" algn="just">
              <a:lnSpc>
                <a:spcPct val="100000"/>
              </a:lnSpc>
              <a:buClr>
                <a:srgbClr val="FF0000"/>
              </a:buClr>
              <a:buNone/>
            </a:pPr>
            <a:endParaRPr lang="tr-TR" sz="4400" dirty="0"/>
          </a:p>
          <a:p>
            <a:pPr marL="457200" indent="-457200" algn="just">
              <a:lnSpc>
                <a:spcPct val="100000"/>
              </a:lnSpc>
              <a:buClr>
                <a:srgbClr val="FF0000"/>
              </a:buClr>
              <a:buFont typeface="+mj-lt"/>
              <a:buAutoNum type="arabicPeriod"/>
            </a:pPr>
            <a:endParaRPr lang="tr-TR" sz="4400" dirty="0"/>
          </a:p>
        </p:txBody>
      </p:sp>
    </p:spTree>
    <p:extLst>
      <p:ext uri="{BB962C8B-B14F-4D97-AF65-F5344CB8AC3E}">
        <p14:creationId xmlns:p14="http://schemas.microsoft.com/office/powerpoint/2010/main" val="1663057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395515" y="0"/>
            <a:ext cx="13142685" cy="1569660"/>
          </a:xfrm>
          <a:prstGeom prst="rect">
            <a:avLst/>
          </a:prstGeom>
          <a:noFill/>
        </p:spPr>
        <p:txBody>
          <a:bodyPr wrap="square" rtlCol="0">
            <a:spAutoFit/>
          </a:bodyPr>
          <a:lstStyle/>
          <a:p>
            <a:pPr lvl="0"/>
            <a:r>
              <a:rPr lang="tr-TR" sz="4800" b="1" dirty="0">
                <a:solidFill>
                  <a:schemeClr val="bg1"/>
                </a:solidFill>
              </a:rPr>
              <a:t>OKULLARDA ÖĞRENCİLERE UYGULANACAK PSİKOEĞİTİM PROGRAMIN GENEL AMAÇLARI-2</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268474" y="3864610"/>
            <a:ext cx="2159736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nSpc>
                <a:spcPct val="100000"/>
              </a:lnSpc>
              <a:buClr>
                <a:srgbClr val="FF0000"/>
              </a:buClr>
              <a:buFont typeface="+mj-lt"/>
              <a:buAutoNum type="arabicPeriod" startAt="6"/>
            </a:pPr>
            <a:r>
              <a:rPr lang="tr-TR" sz="4400" dirty="0" smtClean="0"/>
              <a:t> Öğrencilerin </a:t>
            </a:r>
            <a:r>
              <a:rPr lang="tr-TR" sz="4400" dirty="0"/>
              <a:t>sosyal destek kaynaklarını fark etmelerini </a:t>
            </a:r>
            <a:r>
              <a:rPr lang="tr-TR" sz="4400" dirty="0" smtClean="0"/>
              <a:t>sağlamak</a:t>
            </a:r>
            <a:endParaRPr lang="tr-TR" sz="4400" dirty="0"/>
          </a:p>
          <a:p>
            <a:pPr marL="457200" indent="-457200">
              <a:lnSpc>
                <a:spcPct val="100000"/>
              </a:lnSpc>
              <a:buClr>
                <a:srgbClr val="FF0000"/>
              </a:buClr>
              <a:buFont typeface="+mj-lt"/>
              <a:buAutoNum type="arabicPeriod" startAt="6"/>
            </a:pPr>
            <a:r>
              <a:rPr lang="tr-TR" sz="4400" dirty="0" smtClean="0"/>
              <a:t> Öğrencilere </a:t>
            </a:r>
            <a:r>
              <a:rPr lang="tr-TR" sz="4400" dirty="0"/>
              <a:t>geleceğe ilişkin olumlu bakış açısı </a:t>
            </a:r>
            <a:r>
              <a:rPr lang="tr-TR" sz="4400" dirty="0" smtClean="0"/>
              <a:t>kazandırmak</a:t>
            </a:r>
            <a:endParaRPr lang="tr-TR" sz="4400" dirty="0"/>
          </a:p>
          <a:p>
            <a:pPr marL="457200" indent="-457200">
              <a:lnSpc>
                <a:spcPct val="100000"/>
              </a:lnSpc>
              <a:buClr>
                <a:srgbClr val="FF0000"/>
              </a:buClr>
              <a:buFont typeface="+mj-lt"/>
              <a:buAutoNum type="arabicPeriod" startAt="6"/>
            </a:pPr>
            <a:r>
              <a:rPr lang="tr-TR" sz="4400" dirty="0" smtClean="0"/>
              <a:t> Öğrencilerin </a:t>
            </a:r>
            <a:r>
              <a:rPr lang="tr-TR" sz="4400" dirty="0"/>
              <a:t>duygu ve düşüncelerini ifade etmelerini </a:t>
            </a:r>
            <a:r>
              <a:rPr lang="tr-TR" sz="4400" dirty="0" smtClean="0"/>
              <a:t>sağlamak</a:t>
            </a:r>
            <a:endParaRPr lang="tr-TR" sz="4400" dirty="0"/>
          </a:p>
          <a:p>
            <a:pPr marL="457200" indent="-457200">
              <a:lnSpc>
                <a:spcPct val="100000"/>
              </a:lnSpc>
              <a:buClr>
                <a:srgbClr val="FF0000"/>
              </a:buClr>
              <a:buFont typeface="+mj-lt"/>
              <a:buAutoNum type="arabicPeriod" startAt="6"/>
            </a:pPr>
            <a:r>
              <a:rPr lang="tr-TR" sz="4400" dirty="0" smtClean="0"/>
              <a:t> Öğrencilerin </a:t>
            </a:r>
            <a:r>
              <a:rPr lang="tr-TR" sz="4400" dirty="0"/>
              <a:t>psikolojik sağlamlıklarını </a:t>
            </a:r>
            <a:r>
              <a:rPr lang="tr-TR" sz="4400" dirty="0" smtClean="0"/>
              <a:t>güçlendirmek</a:t>
            </a:r>
            <a:endParaRPr lang="tr-TR" sz="4400" dirty="0"/>
          </a:p>
          <a:p>
            <a:pPr marL="457200" indent="-457200">
              <a:lnSpc>
                <a:spcPct val="100000"/>
              </a:lnSpc>
              <a:buClr>
                <a:srgbClr val="FF0000"/>
              </a:buClr>
              <a:buFont typeface="+mj-lt"/>
              <a:buAutoNum type="arabicPeriod" startAt="6"/>
            </a:pPr>
            <a:r>
              <a:rPr lang="tr-TR" sz="4400" dirty="0" smtClean="0"/>
              <a:t> Öğrencilerin </a:t>
            </a:r>
            <a:r>
              <a:rPr lang="tr-TR" sz="4400" dirty="0"/>
              <a:t>öğrenme becerilerini ve gelişimlerini </a:t>
            </a:r>
            <a:r>
              <a:rPr lang="tr-TR" sz="4400" dirty="0" smtClean="0"/>
              <a:t>desteklemek</a:t>
            </a:r>
            <a:endParaRPr lang="tr-TR" sz="4400" dirty="0"/>
          </a:p>
          <a:p>
            <a:pPr marL="0" indent="0">
              <a:lnSpc>
                <a:spcPct val="100000"/>
              </a:lnSpc>
              <a:buClr>
                <a:srgbClr val="FF0000"/>
              </a:buClr>
              <a:buNone/>
            </a:pPr>
            <a:endParaRPr lang="tr-TR" sz="4400" dirty="0"/>
          </a:p>
          <a:p>
            <a:pPr marL="457200" indent="-457200">
              <a:lnSpc>
                <a:spcPct val="100000"/>
              </a:lnSpc>
              <a:buClr>
                <a:srgbClr val="FF0000"/>
              </a:buClr>
              <a:buFont typeface="+mj-lt"/>
              <a:buAutoNum type="arabicPeriod"/>
            </a:pPr>
            <a:endParaRPr lang="tr-TR" sz="4400" dirty="0"/>
          </a:p>
        </p:txBody>
      </p:sp>
    </p:spTree>
    <p:extLst>
      <p:ext uri="{BB962C8B-B14F-4D97-AF65-F5344CB8AC3E}">
        <p14:creationId xmlns:p14="http://schemas.microsoft.com/office/powerpoint/2010/main" val="2009591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781191" y="3517900"/>
            <a:ext cx="19069159" cy="6394450"/>
          </a:xfrm>
        </p:spPr>
        <p:txBody>
          <a:bodyPr>
            <a:normAutofit/>
          </a:bodyPr>
          <a:lstStyle/>
          <a:p>
            <a:pPr marL="457200" indent="-457200" algn="just">
              <a:lnSpc>
                <a:spcPct val="100000"/>
              </a:lnSpc>
              <a:buClr>
                <a:srgbClr val="FF0000"/>
              </a:buClr>
            </a:pPr>
            <a:r>
              <a:rPr lang="tr-TR" sz="5400" dirty="0">
                <a:ea typeface="Calibri" panose="020F0502020204030204" pitchFamily="34" charset="0"/>
              </a:rPr>
              <a:t>Salgın hastalıklar insan hayatının tehdit </a:t>
            </a:r>
            <a:r>
              <a:rPr lang="tr-TR" sz="5400" dirty="0" smtClean="0">
                <a:ea typeface="Calibri" panose="020F0502020204030204" pitchFamily="34" charset="0"/>
              </a:rPr>
              <a:t>altında, önemli </a:t>
            </a:r>
            <a:r>
              <a:rPr lang="tr-TR" sz="5400" dirty="0">
                <a:ea typeface="Calibri" panose="020F0502020204030204" pitchFamily="34" charset="0"/>
              </a:rPr>
              <a:t>sayıda hastanın olduğu ve ölümlerin yaşandığı acil sağlık durumlarıdır. </a:t>
            </a:r>
          </a:p>
          <a:p>
            <a:pPr marL="457200" indent="-457200" algn="just">
              <a:lnSpc>
                <a:spcPct val="100000"/>
              </a:lnSpc>
              <a:buClr>
                <a:srgbClr val="FF0000"/>
              </a:buClr>
            </a:pPr>
            <a:endParaRPr lang="tr-TR" sz="5400" dirty="0">
              <a:ea typeface="Calibri" panose="020F0502020204030204" pitchFamily="34" charset="0"/>
            </a:endParaRPr>
          </a:p>
          <a:p>
            <a:pPr marL="457200" indent="-457200" algn="just">
              <a:lnSpc>
                <a:spcPct val="100000"/>
              </a:lnSpc>
              <a:buClr>
                <a:srgbClr val="FF0000"/>
              </a:buClr>
            </a:pPr>
            <a:r>
              <a:rPr lang="tr-TR" sz="5400" dirty="0"/>
              <a:t>Salgın hastalıklar insanlık tarihi kadar eski </a:t>
            </a:r>
            <a:r>
              <a:rPr lang="tr-TR" sz="5400" dirty="0" smtClean="0"/>
              <a:t>olup </a:t>
            </a:r>
            <a:r>
              <a:rPr lang="tr-TR" sz="5400" dirty="0"/>
              <a:t>hastalık süreçleri </a:t>
            </a:r>
            <a:r>
              <a:rPr lang="tr-TR" sz="5400" dirty="0" smtClean="0"/>
              <a:t>yaşanmış, alınan </a:t>
            </a:r>
            <a:r>
              <a:rPr lang="tr-TR" sz="5400" dirty="0" smtClean="0"/>
              <a:t>önlemlerle </a:t>
            </a:r>
            <a:r>
              <a:rPr lang="tr-TR" sz="5400" dirty="0"/>
              <a:t>ve sonrasında yapılan tıbbi müdahalelerle salgın hastalıklar kontrol altına alınmış </a:t>
            </a:r>
            <a:r>
              <a:rPr lang="tr-TR" sz="5400" dirty="0" smtClean="0"/>
              <a:t>ve sonlanmıştır.</a:t>
            </a:r>
            <a:endParaRPr lang="tr-TR" sz="5400" dirty="0"/>
          </a:p>
          <a:p>
            <a:pPr algn="just">
              <a:lnSpc>
                <a:spcPct val="100000"/>
              </a:lnSpc>
              <a:buClr>
                <a:srgbClr val="FF0000"/>
              </a:buClr>
            </a:pPr>
            <a:endParaRPr lang="tr-TR" sz="5400" dirty="0"/>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p>
        </p:txBody>
      </p:sp>
    </p:spTree>
    <p:extLst>
      <p:ext uri="{BB962C8B-B14F-4D97-AF65-F5344CB8AC3E}">
        <p14:creationId xmlns:p14="http://schemas.microsoft.com/office/powerpoint/2010/main" val="619611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395515" y="406400"/>
            <a:ext cx="13142685" cy="830997"/>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715514" y="3559810"/>
            <a:ext cx="1795597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nSpc>
                <a:spcPct val="150000"/>
              </a:lnSpc>
              <a:buClr>
                <a:srgbClr val="FF0000"/>
              </a:buClr>
            </a:pPr>
            <a:r>
              <a:rPr lang="tr-TR" sz="4400" dirty="0">
                <a:ea typeface="Calibri" panose="020F0502020204030204" pitchFamily="34" charset="0"/>
              </a:rPr>
              <a:t>Her şeyden önce, çocuğunuza (ve kendinize!) çok zor bir zamanın ortasında olmamıza </a:t>
            </a:r>
            <a:r>
              <a:rPr lang="tr-TR" sz="4400" dirty="0" smtClean="0">
                <a:ea typeface="Calibri" panose="020F0502020204030204" pitchFamily="34" charset="0"/>
              </a:rPr>
              <a:t>rağmen </a:t>
            </a:r>
            <a:r>
              <a:rPr lang="tr-TR" sz="4400" dirty="0">
                <a:ea typeface="Calibri" panose="020F0502020204030204" pitchFamily="34" charset="0"/>
              </a:rPr>
              <a:t>bu durumun geçeceğini hatırlatın. </a:t>
            </a:r>
          </a:p>
          <a:p>
            <a:pPr marL="457200" indent="-457200">
              <a:lnSpc>
                <a:spcPct val="150000"/>
              </a:lnSpc>
              <a:buClr>
                <a:srgbClr val="FF0000"/>
              </a:buClr>
            </a:pPr>
            <a:r>
              <a:rPr lang="tr-TR" sz="4400" dirty="0" smtClean="0">
                <a:cs typeface="Times New Roman" panose="02020603050405020304" pitchFamily="18" charset="0"/>
              </a:rPr>
              <a:t>Unutmayın, </a:t>
            </a:r>
            <a:r>
              <a:rPr lang="tr-TR" sz="4400" b="1" dirty="0">
                <a:cs typeface="Times New Roman" panose="02020603050405020304" pitchFamily="18" charset="0"/>
              </a:rPr>
              <a:t>umut</a:t>
            </a:r>
            <a:r>
              <a:rPr lang="tr-TR" sz="4400" dirty="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val="2025587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Unvan 1"/>
          <p:cNvSpPr>
            <a:spLocks noGrp="1"/>
          </p:cNvSpPr>
          <p:nvPr>
            <p:ph type="title"/>
          </p:nvPr>
        </p:nvSpPr>
        <p:spPr>
          <a:xfrm>
            <a:off x="1793023" y="5487754"/>
            <a:ext cx="21029831" cy="2651126"/>
          </a:xfrm>
        </p:spPr>
        <p:txBody>
          <a:bodyPr>
            <a:noAutofit/>
          </a:bodyPr>
          <a:lstStyle/>
          <a:p>
            <a:pPr algn="ctr"/>
            <a:r>
              <a:rPr lang="tr-TR" sz="20000" dirty="0" smtClean="0"/>
              <a:t>TEŞEKKÜRLER</a:t>
            </a:r>
            <a:endParaRPr lang="tr-TR" sz="20000" dirty="0"/>
          </a:p>
        </p:txBody>
      </p:sp>
      <p:grpSp>
        <p:nvGrpSpPr>
          <p:cNvPr id="5" name="Grup 4"/>
          <p:cNvGrpSpPr/>
          <p:nvPr/>
        </p:nvGrpSpPr>
        <p:grpSpPr>
          <a:xfrm>
            <a:off x="2063729" y="9773063"/>
            <a:ext cx="20221960" cy="4836285"/>
            <a:chOff x="2063729" y="9773063"/>
            <a:chExt cx="20221960" cy="4836285"/>
          </a:xfrm>
        </p:grpSpPr>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729" y="10061407"/>
              <a:ext cx="5690063" cy="4024243"/>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692" y="10202930"/>
              <a:ext cx="5289850" cy="3741196"/>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7442" y="9773063"/>
              <a:ext cx="6838247" cy="4836285"/>
            </a:xfrm>
            <a:prstGeom prst="rect">
              <a:avLst/>
            </a:prstGeom>
          </p:spPr>
        </p:pic>
      </p:grpSp>
    </p:spTree>
    <p:extLst>
      <p:ext uri="{BB962C8B-B14F-4D97-AF65-F5344CB8AC3E}">
        <p14:creationId xmlns:p14="http://schemas.microsoft.com/office/powerpoint/2010/main" val="321619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724041" y="3552161"/>
            <a:ext cx="19126309" cy="7857903"/>
          </a:xfrm>
        </p:spPr>
        <p:txBody>
          <a:bodyPr>
            <a:normAutofit/>
          </a:bodyPr>
          <a:lstStyle/>
          <a:p>
            <a:pPr marL="457200" indent="-457200">
              <a:lnSpc>
                <a:spcPct val="100000"/>
              </a:lnSpc>
              <a:buClr>
                <a:srgbClr val="FF0000"/>
              </a:buClr>
            </a:pPr>
            <a:r>
              <a:rPr lang="tr-TR" sz="5400" dirty="0">
                <a:ea typeface="Calibri" panose="020F0502020204030204" pitchFamily="34" charset="0"/>
              </a:rPr>
              <a:t>Salgın zamanında herkes bu süreçten farklı şekillerde </a:t>
            </a:r>
            <a:r>
              <a:rPr lang="tr-TR" sz="5400" dirty="0" smtClean="0">
                <a:ea typeface="Calibri" panose="020F0502020204030204" pitchFamily="34" charset="0"/>
              </a:rPr>
              <a:t>etkilenir.</a:t>
            </a:r>
            <a:endParaRPr lang="tr-TR" sz="5400" dirty="0">
              <a:ea typeface="Calibri" panose="020F0502020204030204" pitchFamily="34" charset="0"/>
            </a:endParaRPr>
          </a:p>
          <a:p>
            <a:pPr marL="457200" indent="-457200">
              <a:lnSpc>
                <a:spcPct val="100000"/>
              </a:lnSpc>
              <a:buClr>
                <a:srgbClr val="FF0000"/>
              </a:buClr>
            </a:pPr>
            <a:endParaRPr lang="tr-TR" sz="5400" dirty="0">
              <a:ea typeface="Calibri" panose="020F0502020204030204" pitchFamily="34" charset="0"/>
            </a:endParaRPr>
          </a:p>
          <a:p>
            <a:pPr marL="457200" indent="-457200">
              <a:lnSpc>
                <a:spcPct val="100000"/>
              </a:lnSpc>
              <a:buClr>
                <a:srgbClr val="FF0000"/>
              </a:buClr>
            </a:pPr>
            <a:r>
              <a:rPr lang="tr-TR" sz="5400" dirty="0">
                <a:ea typeface="Calibri" panose="020F0502020204030204" pitchFamily="34" charset="0"/>
              </a:rPr>
              <a:t>Bazıları için ani iş kayıpları ve belirsizlikten dolayı ekonomik kayıplar söz konusu olabilir. </a:t>
            </a:r>
          </a:p>
          <a:p>
            <a:pPr marL="457200" indent="-457200">
              <a:lnSpc>
                <a:spcPct val="100000"/>
              </a:lnSpc>
              <a:buClr>
                <a:srgbClr val="FF0000"/>
              </a:buClr>
            </a:pPr>
            <a:endParaRPr lang="tr-TR" sz="5400" dirty="0">
              <a:ea typeface="Calibri" panose="020F0502020204030204" pitchFamily="34" charset="0"/>
            </a:endParaRPr>
          </a:p>
          <a:p>
            <a:pPr marL="457200" indent="-457200">
              <a:lnSpc>
                <a:spcPct val="100000"/>
              </a:lnSpc>
              <a:buClr>
                <a:srgbClr val="FF0000"/>
              </a:buClr>
            </a:pPr>
            <a:r>
              <a:rPr lang="tr-TR" sz="5400" dirty="0">
                <a:ea typeface="Calibri" panose="020F0502020204030204" pitchFamily="34" charset="0"/>
              </a:rPr>
              <a:t>Bazıları için okul ve iş rutinlerinin değişiminden dolayı günlük yaşamlarında belirsizlikler ve zorluklar ortaya çıkabilir.</a:t>
            </a:r>
            <a:endParaRPr lang="tr-TR" sz="5400" dirty="0"/>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p>
        </p:txBody>
      </p:sp>
    </p:spTree>
    <p:extLst>
      <p:ext uri="{BB962C8B-B14F-4D97-AF65-F5344CB8AC3E}">
        <p14:creationId xmlns:p14="http://schemas.microsoft.com/office/powerpoint/2010/main" val="266017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887698" y="3596217"/>
            <a:ext cx="18905502" cy="8702676"/>
          </a:xfrm>
        </p:spPr>
        <p:txBody>
          <a:bodyPr>
            <a:normAutofit/>
          </a:bodyPr>
          <a:lstStyle/>
          <a:p>
            <a:pPr marL="457200" indent="-457200" algn="just">
              <a:lnSpc>
                <a:spcPct val="100000"/>
              </a:lnSpc>
              <a:buClr>
                <a:srgbClr val="FF0000"/>
              </a:buClr>
            </a:pPr>
            <a:r>
              <a:rPr lang="tr-TR" sz="5400" dirty="0">
                <a:ea typeface="Calibri" panose="020F0502020204030204" pitchFamily="34" charset="0"/>
              </a:rPr>
              <a:t>Karantina önlemlerinden dolayı öğrenciler okullarına devam </a:t>
            </a:r>
            <a:r>
              <a:rPr lang="tr-TR" sz="5400" dirty="0" smtClean="0">
                <a:ea typeface="Calibri" panose="020F0502020204030204" pitchFamily="34" charset="0"/>
              </a:rPr>
              <a:t>edemezken yetişkinler de </a:t>
            </a:r>
            <a:r>
              <a:rPr lang="tr-TR" sz="5400" dirty="0">
                <a:ea typeface="Calibri" panose="020F0502020204030204" pitchFamily="34" charset="0"/>
              </a:rPr>
              <a:t>işlerine düzenli biçimde devam edemeyebilir. </a:t>
            </a:r>
          </a:p>
          <a:p>
            <a:pPr marL="457200" indent="-457200" algn="just">
              <a:lnSpc>
                <a:spcPct val="100000"/>
              </a:lnSpc>
              <a:buClr>
                <a:srgbClr val="FF0000"/>
              </a:buClr>
            </a:pPr>
            <a:endParaRPr lang="tr-TR" sz="5400" dirty="0">
              <a:ea typeface="Calibri" panose="020F0502020204030204" pitchFamily="34" charset="0"/>
            </a:endParaRPr>
          </a:p>
          <a:p>
            <a:pPr marL="457200" indent="-457200" algn="just">
              <a:lnSpc>
                <a:spcPct val="100000"/>
              </a:lnSpc>
              <a:buClr>
                <a:srgbClr val="FF0000"/>
              </a:buClr>
            </a:pPr>
            <a:r>
              <a:rPr lang="tr-TR" sz="5400" dirty="0">
                <a:ea typeface="Calibri" panose="020F0502020204030204" pitchFamily="34" charset="0"/>
              </a:rPr>
              <a:t>Bu süreç çocuklar, hastalar ve yaşlılar için daha çok stres ve endişeye neden olabilir.</a:t>
            </a:r>
          </a:p>
          <a:p>
            <a:pPr marL="457200" indent="-457200" algn="just">
              <a:lnSpc>
                <a:spcPct val="100000"/>
              </a:lnSpc>
              <a:buClr>
                <a:srgbClr val="FF0000"/>
              </a:buClr>
            </a:pPr>
            <a:endParaRPr lang="tr-TR" sz="5400" dirty="0">
              <a:ea typeface="Calibri" panose="020F0502020204030204" pitchFamily="34" charset="0"/>
            </a:endParaRPr>
          </a:p>
          <a:p>
            <a:pPr marL="457200" indent="-457200" algn="just">
              <a:lnSpc>
                <a:spcPct val="100000"/>
              </a:lnSpc>
              <a:buClr>
                <a:srgbClr val="FF0000"/>
              </a:buClr>
            </a:pPr>
            <a:r>
              <a:rPr lang="tr-TR" sz="5400" dirty="0">
                <a:ea typeface="Calibri" panose="020F0502020204030204" pitchFamily="34" charset="0"/>
              </a:rPr>
              <a:t>Enfeksiyon riski altında olan kişiler ayrıca hastalığı sevdiklerine bulaştırma konusunda da çok kaygı </a:t>
            </a:r>
            <a:r>
              <a:rPr lang="tr-TR" sz="5400" dirty="0" smtClean="0">
                <a:ea typeface="Calibri" panose="020F0502020204030204" pitchFamily="34" charset="0"/>
              </a:rPr>
              <a:t>yaşamaktadır.</a:t>
            </a:r>
            <a:endParaRPr lang="tr-TR" sz="5400" dirty="0"/>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p>
        </p:txBody>
      </p:sp>
    </p:spTree>
    <p:extLst>
      <p:ext uri="{BB962C8B-B14F-4D97-AF65-F5344CB8AC3E}">
        <p14:creationId xmlns:p14="http://schemas.microsoft.com/office/powerpoint/2010/main" val="322915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3028842" y="3429000"/>
            <a:ext cx="18897708" cy="7666517"/>
          </a:xfrm>
        </p:spPr>
        <p:txBody>
          <a:bodyPr>
            <a:normAutofit/>
          </a:bodyPr>
          <a:lstStyle/>
          <a:p>
            <a:pPr marL="0" indent="0">
              <a:lnSpc>
                <a:spcPct val="100000"/>
              </a:lnSpc>
              <a:spcAft>
                <a:spcPts val="0"/>
              </a:spcAft>
              <a:buNone/>
            </a:pPr>
            <a:r>
              <a:rPr lang="tr-TR" sz="5400" dirty="0">
                <a:ea typeface="Calibri" panose="020F0502020204030204" pitchFamily="34" charset="0"/>
                <a:cs typeface="Times New Roman" panose="02020603050405020304" pitchFamily="18" charset="0"/>
              </a:rPr>
              <a:t>Salgın dönemlerinde yaşanan stresin üç ana tetikleyicisi bulunmaktadır:</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1. </a:t>
            </a:r>
            <a:r>
              <a:rPr lang="tr-TR" sz="5400" dirty="0">
                <a:ea typeface="Calibri" panose="020F0502020204030204" pitchFamily="34" charset="0"/>
                <a:cs typeface="Times New Roman" panose="02020603050405020304" pitchFamily="18" charset="0"/>
              </a:rPr>
              <a:t>Daha önce bir salgın yaşanmamış olmasından kaynaklanan </a:t>
            </a:r>
            <a:r>
              <a:rPr lang="tr-TR" sz="5400" dirty="0" smtClean="0">
                <a:ea typeface="Calibri" panose="020F0502020204030204" pitchFamily="34" charset="0"/>
                <a:cs typeface="Times New Roman" panose="02020603050405020304" pitchFamily="18" charset="0"/>
              </a:rPr>
              <a:t>belirsizlik.</a:t>
            </a:r>
            <a:endParaRPr lang="tr-TR" sz="5400" dirty="0">
              <a:ea typeface="Calibri" panose="020F0502020204030204" pitchFamily="34" charset="0"/>
              <a:cs typeface="Times New Roman" panose="02020603050405020304" pitchFamily="18" charset="0"/>
            </a:endParaRP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2. </a:t>
            </a:r>
            <a:r>
              <a:rPr lang="tr-TR" sz="5400" dirty="0">
                <a:ea typeface="Calibri" panose="020F0502020204030204" pitchFamily="34" charset="0"/>
                <a:cs typeface="Times New Roman" panose="02020603050405020304" pitchFamily="18" charset="0"/>
              </a:rPr>
              <a:t>Salgının hastalığa ve ölüme neden olması ve bu durumun korkuyu </a:t>
            </a:r>
            <a:r>
              <a:rPr lang="tr-TR" sz="5400" dirty="0" smtClean="0">
                <a:ea typeface="Calibri" panose="020F0502020204030204" pitchFamily="34" charset="0"/>
                <a:cs typeface="Times New Roman" panose="02020603050405020304" pitchFamily="18" charset="0"/>
              </a:rPr>
              <a:t>artırması.</a:t>
            </a:r>
            <a:endParaRPr lang="tr-TR" sz="5400" dirty="0">
              <a:ea typeface="Calibri" panose="020F0502020204030204" pitchFamily="34" charset="0"/>
              <a:cs typeface="Times New Roman" panose="02020603050405020304" pitchFamily="18" charset="0"/>
            </a:endParaRP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3. </a:t>
            </a:r>
            <a:r>
              <a:rPr lang="tr-TR" sz="5400" dirty="0">
                <a:ea typeface="Calibri" panose="020F0502020204030204" pitchFamily="34" charset="0"/>
                <a:cs typeface="Times New Roman" panose="02020603050405020304" pitchFamily="18" charset="0"/>
              </a:rPr>
              <a:t>Salgının insanlar için büyük yaşam tarzı değişikliklerini beraberinde </a:t>
            </a:r>
            <a:r>
              <a:rPr lang="tr-TR" sz="5400" dirty="0" smtClean="0">
                <a:ea typeface="Calibri" panose="020F0502020204030204" pitchFamily="34" charset="0"/>
                <a:cs typeface="Times New Roman" panose="02020603050405020304" pitchFamily="18" charset="0"/>
              </a:rPr>
              <a:t>getirmesi.</a:t>
            </a:r>
            <a:endParaRPr lang="tr-TR" sz="5400" dirty="0"/>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p>
        </p:txBody>
      </p:sp>
    </p:spTree>
    <p:extLst>
      <p:ext uri="{BB962C8B-B14F-4D97-AF65-F5344CB8AC3E}">
        <p14:creationId xmlns:p14="http://schemas.microsoft.com/office/powerpoint/2010/main" val="147602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71736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p>
        </p:txBody>
      </p:sp>
      <p:sp>
        <p:nvSpPr>
          <p:cNvPr id="4" name="Alternatif İşlem 3">
            <a:extLst>
              <a:ext uri="{FF2B5EF4-FFF2-40B4-BE49-F238E27FC236}">
                <a16:creationId xmlns:a16="http://schemas.microsoft.com/office/drawing/2014/main" id="{34C0E7B8-1A10-824C-B0FC-78F8D55A108B}"/>
              </a:ext>
            </a:extLst>
          </p:cNvPr>
          <p:cNvSpPr/>
          <p:nvPr/>
        </p:nvSpPr>
        <p:spPr>
          <a:xfrm>
            <a:off x="2282806" y="3394256"/>
            <a:ext cx="16718017" cy="959213"/>
          </a:xfrm>
          <a:prstGeom prst="flowChartAlternateProcess">
            <a:avLst/>
          </a:prstGeom>
          <a:gradFill flip="none" rotWithShape="1">
            <a:gsLst>
              <a:gs pos="0">
                <a:schemeClr val="accent6">
                  <a:lumMod val="75000"/>
                  <a:shade val="30000"/>
                  <a:satMod val="115000"/>
                </a:schemeClr>
              </a:gs>
              <a:gs pos="53000">
                <a:schemeClr val="accent6">
                  <a:lumMod val="60000"/>
                  <a:lumOff val="40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571642" y="3428123"/>
            <a:ext cx="18051402" cy="8702676"/>
          </a:xfrm>
        </p:spPr>
        <p:txBody>
          <a:bodyPr>
            <a:noAutofit/>
          </a:bodyPr>
          <a:lstStyle/>
          <a:p>
            <a:pPr marL="457200" indent="-457200">
              <a:lnSpc>
                <a:spcPct val="100000"/>
              </a:lnSpc>
              <a:buClr>
                <a:srgbClr val="FF0000"/>
              </a:buClr>
              <a:buFont typeface="Wingdings" panose="05000000000000000000" pitchFamily="2" charset="2"/>
              <a:buChar char="§"/>
            </a:pPr>
            <a:r>
              <a:rPr lang="tr-TR" sz="5400" b="1" dirty="0">
                <a:solidFill>
                  <a:schemeClr val="bg1"/>
                </a:solidFill>
                <a:ea typeface="Calibri" panose="020F0502020204030204" pitchFamily="34" charset="0"/>
              </a:rPr>
              <a:t>Salgın sırasındaki zorluklardan bazıları şunlarla ilgilidir:</a:t>
            </a: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Rutinlerindeki değişiklikler </a:t>
            </a:r>
            <a:r>
              <a:rPr lang="tr-TR" sz="5400" dirty="0" smtClean="0">
                <a:ea typeface="Calibri" panose="020F0502020204030204" pitchFamily="34" charset="0"/>
                <a:cs typeface="Times New Roman" panose="02020603050405020304" pitchFamily="18" charset="0"/>
              </a:rPr>
              <a:t>(</a:t>
            </a:r>
            <a:r>
              <a:rPr lang="tr-TR" sz="5400" dirty="0">
                <a:ea typeface="Calibri" panose="020F0502020204030204" pitchFamily="34" charset="0"/>
                <a:cs typeface="Times New Roman" panose="02020603050405020304" pitchFamily="18" charset="0"/>
              </a:rPr>
              <a:t>ö</a:t>
            </a:r>
            <a:r>
              <a:rPr lang="tr-TR" sz="5400" dirty="0" smtClean="0">
                <a:ea typeface="Calibri" panose="020F0502020204030204" pitchFamily="34" charset="0"/>
                <a:cs typeface="Times New Roman" panose="02020603050405020304" pitchFamily="18" charset="0"/>
              </a:rPr>
              <a:t>rneğin </a:t>
            </a:r>
            <a:r>
              <a:rPr lang="tr-TR" sz="5400" dirty="0">
                <a:ea typeface="Calibri" panose="020F0502020204030204" pitchFamily="34" charset="0"/>
                <a:cs typeface="Times New Roman" panose="02020603050405020304" pitchFamily="18" charset="0"/>
              </a:rPr>
              <a:t>aileden, arkadaşlardan fiziksel olarak uzak durma </a:t>
            </a:r>
            <a:r>
              <a:rPr lang="tr-TR" sz="5400" dirty="0" smtClean="0">
                <a:ea typeface="Calibri" panose="020F0502020204030204" pitchFamily="34" charset="0"/>
                <a:cs typeface="Times New Roman" panose="02020603050405020304" pitchFamily="18" charset="0"/>
              </a:rPr>
              <a:t>zorunluluğu)</a:t>
            </a:r>
            <a:endParaRPr lang="tr-TR" sz="5400" dirty="0">
              <a:ea typeface="Calibri" panose="020F0502020204030204" pitchFamily="34" charset="0"/>
              <a:cs typeface="Times New Roman" panose="02020603050405020304" pitchFamily="18" charset="0"/>
            </a:endParaRP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Öğrenmenin sürekliliğindeki kırılmalar </a:t>
            </a:r>
            <a:r>
              <a:rPr lang="tr-TR" sz="5400" dirty="0" smtClean="0">
                <a:ea typeface="Calibri" panose="020F0502020204030204" pitchFamily="34" charset="0"/>
                <a:cs typeface="Times New Roman" panose="02020603050405020304" pitchFamily="18" charset="0"/>
              </a:rPr>
              <a:t>(</a:t>
            </a:r>
            <a:r>
              <a:rPr lang="tr-TR" sz="5400" dirty="0">
                <a:ea typeface="Calibri" panose="020F0502020204030204" pitchFamily="34" charset="0"/>
                <a:cs typeface="Times New Roman" panose="02020603050405020304" pitchFamily="18" charset="0"/>
              </a:rPr>
              <a:t>ö</a:t>
            </a:r>
            <a:r>
              <a:rPr lang="tr-TR" sz="5400" dirty="0" smtClean="0">
                <a:ea typeface="Calibri" panose="020F0502020204030204" pitchFamily="34" charset="0"/>
                <a:cs typeface="Times New Roman" panose="02020603050405020304" pitchFamily="18" charset="0"/>
              </a:rPr>
              <a:t>rneğin </a:t>
            </a:r>
            <a:r>
              <a:rPr lang="tr-TR" sz="5400" dirty="0">
                <a:ea typeface="Calibri" panose="020F0502020204030204" pitchFamily="34" charset="0"/>
                <a:cs typeface="Times New Roman" panose="02020603050405020304" pitchFamily="18" charset="0"/>
              </a:rPr>
              <a:t>s</a:t>
            </a:r>
            <a:r>
              <a:rPr lang="tr-TR" sz="5400" dirty="0" smtClean="0">
                <a:ea typeface="Calibri" panose="020F0502020204030204" pitchFamily="34" charset="0"/>
                <a:cs typeface="Times New Roman" panose="02020603050405020304" pitchFamily="18" charset="0"/>
              </a:rPr>
              <a:t>anal </a:t>
            </a:r>
            <a:r>
              <a:rPr lang="tr-TR" sz="5400" dirty="0">
                <a:ea typeface="Calibri" panose="020F0502020204030204" pitchFamily="34" charset="0"/>
                <a:cs typeface="Times New Roman" panose="02020603050405020304" pitchFamily="18" charset="0"/>
              </a:rPr>
              <a:t>öğrenme ortamları, teknoloji erişimi ve bağlantı sorunları)</a:t>
            </a:r>
          </a:p>
          <a:p>
            <a:pPr marL="457200" indent="-457200">
              <a:lnSpc>
                <a:spcPct val="100000"/>
              </a:lnSpc>
              <a:buClr>
                <a:srgbClr val="FF0000"/>
              </a:buClr>
              <a:buFont typeface="Wingdings" panose="05000000000000000000" pitchFamily="2" charset="2"/>
              <a:buChar char="ü"/>
            </a:pPr>
            <a:r>
              <a:rPr lang="tr-TR" sz="5400" dirty="0">
                <a:solidFill>
                  <a:prstClr val="black"/>
                </a:solidFill>
                <a:ea typeface="Calibri" panose="020F0502020204030204" pitchFamily="34" charset="0"/>
                <a:cs typeface="Times New Roman" panose="02020603050405020304" pitchFamily="18" charset="0"/>
              </a:rPr>
              <a:t>Sağlık hizmetlerinin sürekliliğindeki kesintiler </a:t>
            </a:r>
            <a:r>
              <a:rPr lang="tr-TR" sz="5400" dirty="0" smtClean="0">
                <a:solidFill>
                  <a:prstClr val="black"/>
                </a:solidFill>
                <a:ea typeface="Calibri" panose="020F0502020204030204" pitchFamily="34" charset="0"/>
                <a:cs typeface="Times New Roman" panose="02020603050405020304" pitchFamily="18" charset="0"/>
              </a:rPr>
              <a:t>(</a:t>
            </a:r>
            <a:r>
              <a:rPr lang="tr-TR" sz="5400" dirty="0" smtClean="0">
                <a:solidFill>
                  <a:prstClr val="black"/>
                </a:solidFill>
                <a:ea typeface="Calibri" panose="020F0502020204030204" pitchFamily="34" charset="0"/>
                <a:cs typeface="Times New Roman" panose="02020603050405020304" pitchFamily="18" charset="0"/>
              </a:rPr>
              <a:t>ö</a:t>
            </a:r>
            <a:r>
              <a:rPr lang="tr-TR" sz="5400" dirty="0" smtClean="0">
                <a:solidFill>
                  <a:prstClr val="black"/>
                </a:solidFill>
                <a:ea typeface="Calibri" panose="020F0502020204030204" pitchFamily="34" charset="0"/>
                <a:cs typeface="Times New Roman" panose="02020603050405020304" pitchFamily="18" charset="0"/>
              </a:rPr>
              <a:t>rneğin </a:t>
            </a:r>
            <a:r>
              <a:rPr lang="tr-TR" sz="5400" dirty="0">
                <a:solidFill>
                  <a:prstClr val="black"/>
                </a:solidFill>
                <a:ea typeface="Calibri" panose="020F0502020204030204" pitchFamily="34" charset="0"/>
                <a:cs typeface="Times New Roman" panose="02020603050405020304" pitchFamily="18" charset="0"/>
              </a:rPr>
              <a:t>aşı olma ve hastane kontrollerini </a:t>
            </a:r>
            <a:r>
              <a:rPr lang="tr-TR" sz="5400" dirty="0" smtClean="0">
                <a:solidFill>
                  <a:prstClr val="black"/>
                </a:solidFill>
                <a:ea typeface="Calibri" panose="020F0502020204030204" pitchFamily="34" charset="0"/>
                <a:cs typeface="Times New Roman" panose="02020603050405020304" pitchFamily="18" charset="0"/>
              </a:rPr>
              <a:t>erteleme)</a:t>
            </a:r>
            <a:endParaRPr lang="tr-TR" sz="54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730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955</TotalTime>
  <Words>2512</Words>
  <Application>Microsoft Office PowerPoint</Application>
  <PresentationFormat>Özel</PresentationFormat>
  <Paragraphs>263</Paragraphs>
  <Slides>51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51</vt:i4>
      </vt:variant>
    </vt:vector>
  </HeadingPairs>
  <TitlesOfParts>
    <vt:vector size="58" baseType="lpstr">
      <vt:lpstr>Arial</vt:lpstr>
      <vt:lpstr>Calibri</vt:lpstr>
      <vt:lpstr>Calibri Light</vt:lpstr>
      <vt:lpstr>Symbol</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Cnplt</cp:lastModifiedBy>
  <cp:revision>293</cp:revision>
  <dcterms:created xsi:type="dcterms:W3CDTF">2021-08-21T08:47:56Z</dcterms:created>
  <dcterms:modified xsi:type="dcterms:W3CDTF">2022-10-03T14:25:24Z</dcterms:modified>
</cp:coreProperties>
</file>