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306" r:id="rId5"/>
    <p:sldId id="260" r:id="rId6"/>
    <p:sldId id="259" r:id="rId7"/>
    <p:sldId id="261" r:id="rId8"/>
    <p:sldId id="262" r:id="rId9"/>
    <p:sldId id="263" r:id="rId10"/>
    <p:sldId id="264" r:id="rId11"/>
    <p:sldId id="31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315" r:id="rId34"/>
    <p:sldId id="316" r:id="rId35"/>
    <p:sldId id="317" r:id="rId36"/>
    <p:sldId id="290" r:id="rId37"/>
    <p:sldId id="307"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9" r:id="rId51"/>
    <p:sldId id="303" r:id="rId52"/>
    <p:sldId id="304" r:id="rId53"/>
    <p:sldId id="305" r:id="rId54"/>
    <p:sldId id="310" r:id="rId55"/>
    <p:sldId id="311" r:id="rId56"/>
    <p:sldId id="312" r:id="rId57"/>
    <p:sldId id="313" r:id="rId58"/>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2"/>
    <p:restoredTop sz="94807"/>
  </p:normalViewPr>
  <p:slideViewPr>
    <p:cSldViewPr snapToGrid="0" snapToObjects="1">
      <p:cViewPr varScale="1">
        <p:scale>
          <a:sx n="55" d="100"/>
          <a:sy n="55" d="100"/>
        </p:scale>
        <p:origin x="522" y="168"/>
      </p:cViewPr>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t>3.10.2022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t>3.10.2022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t>3.10.2022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t>3.10.2022</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t>‹#›</a:t>
            </a:fld>
            <a:endParaRPr lang="tr-TR"/>
          </a:p>
        </p:txBody>
      </p:sp>
    </p:spTree>
    <p:extLst>
      <p:ext uri="{BB962C8B-B14F-4D97-AF65-F5344CB8AC3E}">
        <p14:creationId xmlns:p14="http://schemas.microsoft.com/office/powerpoint/2010/main"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2 Alt Başlık">
            <a:extLst>
              <a:ext uri="{FF2B5EF4-FFF2-40B4-BE49-F238E27FC236}">
                <a16:creationId xmlns:a16="http://schemas.microsoft.com/office/drawing/2014/main" id="{34879695-6930-C544-948B-89FEA8A96C07}"/>
              </a:ext>
            </a:extLst>
          </p:cNvPr>
          <p:cNvSpPr txBox="1">
            <a:spLocks/>
          </p:cNvSpPr>
          <p:nvPr/>
        </p:nvSpPr>
        <p:spPr>
          <a:xfrm>
            <a:off x="4908761" y="7794149"/>
            <a:ext cx="14531896" cy="2716619"/>
          </a:xfrm>
          <a:prstGeom prst="rect">
            <a:avLst/>
          </a:prstGeom>
        </p:spPr>
        <p:txBody>
          <a:bodyPr vert="horz" lIns="91440" tIns="45720" rIns="91440" bIns="45720" rtlCol="0">
            <a:noAutofit/>
          </a:bodyPr>
          <a:lstStyle>
            <a:lvl1pPr marL="0" indent="0" algn="ctr" defTabSz="1828709"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354" indent="0" algn="ctr" defTabSz="1828709"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709" indent="0" algn="ctr" defTabSz="1828709"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063"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417"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1771"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126"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480"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4834"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r>
              <a:rPr lang="tr-TR" sz="6000" b="1" dirty="0" smtClean="0">
                <a:cs typeface="Times New Roman" panose="02020603050405020304" pitchFamily="18" charset="0"/>
              </a:rPr>
              <a:t>PSİKOEĞİTİM ÇALIŞMASI</a:t>
            </a:r>
          </a:p>
          <a:p>
            <a:r>
              <a:rPr lang="tr-TR" sz="6000" b="1" dirty="0" smtClean="0">
                <a:cs typeface="Times New Roman" panose="02020603050405020304" pitchFamily="18" charset="0"/>
              </a:rPr>
              <a:t>ÖĞRETMEN BİLGİLENDİRME OTURUMU</a:t>
            </a:r>
          </a:p>
          <a:p>
            <a:endParaRPr lang="tr-TR" sz="6000" b="1" dirty="0">
              <a:cs typeface="Times New Roman" panose="02020603050405020304" pitchFamily="18" charset="0"/>
            </a:endParaRPr>
          </a:p>
        </p:txBody>
      </p:sp>
      <p:sp>
        <p:nvSpPr>
          <p:cNvPr id="7" name="TextBox 5">
            <a:extLst>
              <a:ext uri="{FF2B5EF4-FFF2-40B4-BE49-F238E27FC236}">
                <a16:creationId xmlns:a16="http://schemas.microsoft.com/office/drawing/2014/main" id="{C74553C6-89BA-0244-9734-8598D8941960}"/>
              </a:ext>
            </a:extLst>
          </p:cNvPr>
          <p:cNvSpPr txBox="1"/>
          <p:nvPr/>
        </p:nvSpPr>
        <p:spPr>
          <a:xfrm>
            <a:off x="3611734" y="3423806"/>
            <a:ext cx="17125950" cy="3508653"/>
          </a:xfrm>
          <a:prstGeom prst="rect">
            <a:avLst/>
          </a:prstGeom>
          <a:noFill/>
        </p:spPr>
        <p:txBody>
          <a:bodyPr wrap="square" rtlCol="0">
            <a:spAutoFit/>
          </a:bodyPr>
          <a:lstStyle/>
          <a:p>
            <a:pPr algn="ctr"/>
            <a:r>
              <a:rPr lang="tr-TR" sz="15000" b="1" dirty="0">
                <a:solidFill>
                  <a:srgbClr val="FF0000"/>
                </a:solidFill>
                <a:cs typeface="Times New Roman" panose="02020603050405020304" pitchFamily="18" charset="0"/>
              </a:rPr>
              <a:t>PSİKOSOSYAL DESTEK</a:t>
            </a:r>
            <a:br>
              <a:rPr lang="tr-TR" sz="15000" b="1" dirty="0">
                <a:solidFill>
                  <a:srgbClr val="FF0000"/>
                </a:solidFill>
                <a:cs typeface="Times New Roman" panose="02020603050405020304" pitchFamily="18" charset="0"/>
              </a:rPr>
            </a:br>
            <a:r>
              <a:rPr lang="tr-TR" sz="7200" b="1" dirty="0" smtClean="0">
                <a:solidFill>
                  <a:srgbClr val="FF0000"/>
                </a:solidFill>
                <a:cs typeface="Times New Roman" panose="02020603050405020304" pitchFamily="18" charset="0"/>
              </a:rPr>
              <a:t>Salgın Hastalık</a:t>
            </a:r>
            <a:endParaRPr lang="tr-TR" sz="7200" dirty="0">
              <a:solidFill>
                <a:srgbClr val="FF0000"/>
              </a:solidFill>
            </a:endParaRPr>
          </a:p>
        </p:txBody>
      </p:sp>
      <p:grpSp>
        <p:nvGrpSpPr>
          <p:cNvPr id="12" name="Grup 11"/>
          <p:cNvGrpSpPr/>
          <p:nvPr/>
        </p:nvGrpSpPr>
        <p:grpSpPr>
          <a:xfrm>
            <a:off x="2063729" y="9773063"/>
            <a:ext cx="20221960" cy="4836285"/>
            <a:chOff x="2063729" y="9773063"/>
            <a:chExt cx="20221960" cy="4836285"/>
          </a:xfrm>
        </p:grpSpPr>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29" y="10061407"/>
              <a:ext cx="5690063" cy="4024243"/>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92" y="10202930"/>
              <a:ext cx="5289850" cy="3741196"/>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7442" y="9773063"/>
              <a:ext cx="6838247" cy="4836285"/>
            </a:xfrm>
            <a:prstGeom prst="rect">
              <a:avLst/>
            </a:prstGeom>
          </p:spPr>
        </p:pic>
      </p:grpSp>
    </p:spTree>
    <p:extLst>
      <p:ext uri="{BB962C8B-B14F-4D97-AF65-F5344CB8AC3E}">
        <p14:creationId xmlns:p14="http://schemas.microsoft.com/office/powerpoint/2010/main" val="2245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a16="http://schemas.microsoft.com/office/drawing/2014/main" id="{34C0E7B8-1A10-824C-B0FC-78F8D55A108B}"/>
              </a:ext>
            </a:extLst>
          </p:cNvPr>
          <p:cNvSpPr/>
          <p:nvPr/>
        </p:nvSpPr>
        <p:spPr>
          <a:xfrm>
            <a:off x="2569526" y="3577752"/>
            <a:ext cx="16369990"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571642" y="3563591"/>
            <a:ext cx="18051402" cy="8702676"/>
          </a:xfrm>
        </p:spPr>
        <p:txBody>
          <a:bodyPr>
            <a:noAutofit/>
          </a:bodyPr>
          <a:lstStyle/>
          <a:p>
            <a:pPr marL="457200" indent="-457200">
              <a:lnSpc>
                <a:spcPct val="100000"/>
              </a:lnSpc>
              <a:buClr>
                <a:srgbClr val="FF0000"/>
              </a:buClr>
              <a:buFont typeface="Wingdings" panose="05000000000000000000" pitchFamily="2" charset="2"/>
              <a:buChar char="§"/>
            </a:pPr>
            <a:r>
              <a:rPr lang="tr-TR" sz="5400" b="1" dirty="0">
                <a:solidFill>
                  <a:schemeClr val="bg1"/>
                </a:solidFill>
                <a:ea typeface="Calibri" panose="020F0502020204030204" pitchFamily="34" charset="0"/>
              </a:rPr>
              <a:t>Salgın sırasındaki zorluklardan bazıları şunlarla ilgilidir:</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a:t>
            </a:r>
            <a:r>
              <a:rPr lang="tr-TR" sz="5400" dirty="0" smtClean="0">
                <a:ea typeface="Calibri" panose="020F0502020204030204" pitchFamily="34" charset="0"/>
                <a:cs typeface="Times New Roman" panose="02020603050405020304" pitchFamily="18" charset="0"/>
              </a:rPr>
              <a:t>(örneğin </a:t>
            </a:r>
            <a:r>
              <a:rPr lang="tr-TR" sz="5400" dirty="0">
                <a:ea typeface="Calibri" panose="020F0502020204030204" pitchFamily="34" charset="0"/>
                <a:cs typeface="Times New Roman" panose="02020603050405020304" pitchFamily="18" charset="0"/>
              </a:rPr>
              <a:t>aileden, arkadaşlardan fiziksel olarak uzak durma zorunluluğu)</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a:t>
            </a:r>
            <a:r>
              <a:rPr lang="tr-TR" sz="5400" dirty="0" smtClean="0">
                <a:ea typeface="Calibri" panose="020F0502020204030204" pitchFamily="34" charset="0"/>
                <a:cs typeface="Times New Roman" panose="02020603050405020304" pitchFamily="18" charset="0"/>
              </a:rPr>
              <a:t>(örneğin </a:t>
            </a:r>
            <a:r>
              <a:rPr lang="tr-TR" sz="5400" dirty="0">
                <a:ea typeface="Calibri" panose="020F0502020204030204" pitchFamily="34" charset="0"/>
                <a:cs typeface="Times New Roman" panose="02020603050405020304" pitchFamily="18" charset="0"/>
              </a:rPr>
              <a:t>s</a:t>
            </a:r>
            <a:r>
              <a:rPr lang="tr-TR" sz="5400" dirty="0" smtClean="0">
                <a:ea typeface="Calibri" panose="020F0502020204030204" pitchFamily="34" charset="0"/>
                <a:cs typeface="Times New Roman" panose="02020603050405020304" pitchFamily="18" charset="0"/>
              </a:rPr>
              <a:t>anal </a:t>
            </a:r>
            <a:r>
              <a:rPr lang="tr-TR" sz="5400" dirty="0">
                <a:ea typeface="Calibri" panose="020F0502020204030204" pitchFamily="34" charset="0"/>
                <a:cs typeface="Times New Roman" panose="02020603050405020304" pitchFamily="18" charset="0"/>
              </a:rPr>
              <a:t>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a:t>
            </a:r>
            <a:r>
              <a:rPr lang="tr-TR" sz="5400" dirty="0" smtClean="0">
                <a:solidFill>
                  <a:prstClr val="black"/>
                </a:solidFill>
                <a:ea typeface="Calibri" panose="020F0502020204030204" pitchFamily="34" charset="0"/>
                <a:cs typeface="Times New Roman" panose="02020603050405020304" pitchFamily="18" charset="0"/>
              </a:rPr>
              <a:t>(örneğin </a:t>
            </a:r>
            <a:r>
              <a:rPr lang="tr-TR" sz="5400" dirty="0">
                <a:solidFill>
                  <a:prstClr val="black"/>
                </a:solidFill>
                <a:ea typeface="Calibri" panose="020F0502020204030204" pitchFamily="34" charset="0"/>
                <a:cs typeface="Times New Roman" panose="02020603050405020304" pitchFamily="18" charset="0"/>
              </a:rPr>
              <a:t>aşı olma ve hastane kontrollerini </a:t>
            </a:r>
            <a:r>
              <a:rPr lang="tr-TR" sz="5400" dirty="0" smtClean="0">
                <a:solidFill>
                  <a:prstClr val="black"/>
                </a:solidFill>
                <a:ea typeface="Calibri" panose="020F0502020204030204" pitchFamily="34" charset="0"/>
                <a:cs typeface="Times New Roman" panose="02020603050405020304" pitchFamily="18" charset="0"/>
              </a:rPr>
              <a:t>erteleme)</a:t>
            </a:r>
            <a:endParaRPr lang="tr-TR" sz="5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3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19292" y="35472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itchFamily="18" charset="0"/>
              </a:rPr>
              <a:t>Kaybolan güvenlik ve güvende hissetme eksikliği </a:t>
            </a:r>
            <a:r>
              <a:rPr lang="tr-TR" sz="5400" dirty="0" smtClean="0">
                <a:solidFill>
                  <a:prstClr val="black"/>
                </a:solidFill>
                <a:ea typeface="Calibri" panose="020F0502020204030204" pitchFamily="34" charset="0"/>
                <a:cs typeface="Times New Roman" pitchFamily="18" charset="0"/>
              </a:rPr>
              <a:t>(örneğin </a:t>
            </a:r>
            <a:r>
              <a:rPr lang="tr-TR" sz="5400" dirty="0">
                <a:solidFill>
                  <a:prstClr val="black"/>
                </a:solidFill>
                <a:ea typeface="Calibri" panose="020F0502020204030204" pitchFamily="34" charset="0"/>
                <a:cs typeface="Times New Roman" pitchFamily="18" charset="0"/>
              </a:rPr>
              <a:t>barınma ve gıda güvensizliği, artan şiddet ve çevrimiçi zararlara maruz kalma, fiziksel hastalık tehdidi ve gelecek için belirsizlik)</a:t>
            </a:r>
          </a:p>
          <a:p>
            <a:pPr marL="342900" lvl="1" indent="-342900">
              <a:lnSpc>
                <a:spcPct val="150000"/>
              </a:lnSpc>
              <a:buClr>
                <a:srgbClr val="FF0000"/>
              </a:buClr>
              <a:buFont typeface="Symbol" panose="05050102010706020507" pitchFamily="18" charset="2"/>
              <a:buChar char=""/>
            </a:pPr>
            <a:r>
              <a:rPr lang="tr-TR" sz="5400" dirty="0">
                <a:cs typeface="Times New Roman" pitchFamily="18" charset="0"/>
              </a:rPr>
              <a:t>Salgın hastalığa bağlı yaşanan kayıplar </a:t>
            </a:r>
            <a:r>
              <a:rPr lang="tr-TR" sz="5400" dirty="0" smtClean="0">
                <a:cs typeface="Times New Roman" pitchFamily="18" charset="0"/>
              </a:rPr>
              <a:t>(bir </a:t>
            </a:r>
            <a:r>
              <a:rPr lang="tr-TR" sz="5400" dirty="0">
                <a:cs typeface="Times New Roman" pitchFamily="18" charset="0"/>
              </a:rPr>
              <a:t>yakının ölümü, iş kaybı…) ve kayıp sonrası ritüellerin (cenaze defin işlemleri, taziye, sosyal destek) farklılık göstermesi yas sürecini etkilemektedir.</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Tree>
    <p:extLst>
      <p:ext uri="{BB962C8B-B14F-4D97-AF65-F5344CB8AC3E}">
        <p14:creationId xmlns:p14="http://schemas.microsoft.com/office/powerpoint/2010/main" val="262500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3881216" y="4184296"/>
            <a:ext cx="13323052" cy="6186309"/>
          </a:xfrm>
          <a:prstGeom prst="rect">
            <a:avLst/>
          </a:prstGeom>
          <a:noFill/>
        </p:spPr>
        <p:txBody>
          <a:bodyPr wrap="square" rtlCol="0">
            <a:spAutoFit/>
          </a:bodyPr>
          <a:lstStyle/>
          <a:p>
            <a:pPr algn="ctr"/>
            <a:r>
              <a:rPr lang="tr-TR" altLang="tr-TR" sz="6600" b="1" smtClean="0">
                <a:cs typeface="Times New Roman" panose="02020603050405020304" pitchFamily="18" charset="0"/>
              </a:rPr>
              <a:t>Öğrencilerinize </a:t>
            </a:r>
            <a:r>
              <a:rPr lang="tr-TR" altLang="tr-TR" sz="6600" b="1" dirty="0">
                <a:cs typeface="Times New Roman" panose="02020603050405020304" pitchFamily="18" charset="0"/>
              </a:rPr>
              <a:t>yardımcı olmadan </a:t>
            </a:r>
          </a:p>
          <a:p>
            <a:pPr algn="ctr"/>
            <a:r>
              <a:rPr lang="tr-TR" altLang="tr-TR" sz="6600" b="1" dirty="0">
                <a:cs typeface="Times New Roman" panose="02020603050405020304" pitchFamily="18" charset="0"/>
              </a:rPr>
              <a:t>önce unutmamanız gereken bir şey var. </a:t>
            </a:r>
          </a:p>
          <a:p>
            <a:pPr algn="ctr"/>
            <a:r>
              <a:rPr lang="tr-TR" altLang="tr-TR" sz="6600" b="1" dirty="0">
                <a:cs typeface="Times New Roman" panose="02020603050405020304" pitchFamily="18" charset="0"/>
              </a:rPr>
              <a:t>Sizler de bu süreçten</a:t>
            </a:r>
          </a:p>
          <a:p>
            <a:pPr algn="ctr"/>
            <a:r>
              <a:rPr lang="tr-TR" altLang="tr-TR" sz="6600" b="1" dirty="0">
                <a:cs typeface="Times New Roman" panose="02020603050405020304" pitchFamily="18" charset="0"/>
              </a:rPr>
              <a:t>etkilendiniz. Bu süreç sizin için de </a:t>
            </a:r>
          </a:p>
          <a:p>
            <a:pPr algn="ctr"/>
            <a:r>
              <a:rPr lang="tr-TR" altLang="tr-TR" sz="6600" b="1" dirty="0">
                <a:cs typeface="Times New Roman" panose="02020603050405020304" pitchFamily="18" charset="0"/>
              </a:rPr>
              <a:t>zorlayıcı olmuş olabilir.</a:t>
            </a:r>
            <a:endParaRPr lang="tr-TR" sz="6600" b="1" dirty="0">
              <a:cs typeface="Times New Roman" panose="02020603050405020304" pitchFamily="18" charset="0"/>
            </a:endParaRPr>
          </a:p>
        </p:txBody>
      </p:sp>
    </p:spTree>
    <p:extLst>
      <p:ext uri="{BB962C8B-B14F-4D97-AF65-F5344CB8AC3E}">
        <p14:creationId xmlns:p14="http://schemas.microsoft.com/office/powerpoint/2010/main" val="399983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6321298" y="4706337"/>
            <a:ext cx="11103428" cy="3785652"/>
          </a:xfrm>
          <a:prstGeom prst="rect">
            <a:avLst/>
          </a:prstGeom>
          <a:noFill/>
        </p:spPr>
        <p:txBody>
          <a:bodyPr wrap="square" rtlCol="0">
            <a:spAutoFit/>
          </a:bodyPr>
          <a:lstStyle/>
          <a:p>
            <a:pPr algn="ctr"/>
            <a:r>
              <a:rPr lang="tr-TR" sz="8000" b="1" dirty="0">
                <a:cs typeface="Times New Roman" panose="02020603050405020304" pitchFamily="18" charset="0"/>
              </a:rPr>
              <a:t>Salgın </a:t>
            </a:r>
            <a:r>
              <a:rPr lang="tr-TR" sz="8000" b="1" dirty="0" smtClean="0">
                <a:cs typeface="Times New Roman" panose="02020603050405020304" pitchFamily="18" charset="0"/>
              </a:rPr>
              <a:t>Hastalığa </a:t>
            </a:r>
            <a:r>
              <a:rPr lang="tr-TR" sz="8000" b="1" dirty="0">
                <a:cs typeface="Times New Roman" panose="02020603050405020304" pitchFamily="18" charset="0"/>
              </a:rPr>
              <a:t>Bağlı Olarak Yetişkinlerde </a:t>
            </a:r>
          </a:p>
          <a:p>
            <a:pPr algn="ctr"/>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extLst>
      <p:ext uri="{BB962C8B-B14F-4D97-AF65-F5344CB8AC3E}">
        <p14:creationId xmlns:p14="http://schemas.microsoft.com/office/powerpoint/2010/main" val="126110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smtClean="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FİZYOLOJİK </a:t>
            </a:r>
            <a:r>
              <a:rPr lang="tr-TR" sz="4800" b="1" dirty="0">
                <a:solidFill>
                  <a:schemeClr val="bg1"/>
                </a:solidFill>
                <a:cs typeface="Times New Roman" panose="02020603050405020304" pitchFamily="18" charset="0"/>
              </a:rPr>
              <a:t>TEPKİLER</a:t>
            </a:r>
          </a:p>
        </p:txBody>
      </p:sp>
      <p:sp>
        <p:nvSpPr>
          <p:cNvPr id="6" name="Content Placeholder 2">
            <a:extLst>
              <a:ext uri="{FF2B5EF4-FFF2-40B4-BE49-F238E27FC236}">
                <a16:creationId xmlns:a16="http://schemas.microsoft.com/office/drawing/2014/main" id="{89694A5C-D440-D343-A832-65A2FDF65A21}"/>
              </a:ext>
            </a:extLst>
          </p:cNvPr>
          <p:cNvSpPr>
            <a:spLocks noGrp="1"/>
          </p:cNvSpPr>
          <p:nvPr>
            <p:ph idx="1"/>
          </p:nvPr>
        </p:nvSpPr>
        <p:spPr>
          <a:xfrm>
            <a:off x="3009792" y="3333750"/>
            <a:ext cx="18211908" cy="7052858"/>
          </a:xfrm>
        </p:spPr>
        <p:txBody>
          <a:bodyPr>
            <a:normAutofit lnSpcReduction="10000"/>
          </a:bodyPr>
          <a:lstStyle/>
          <a:p>
            <a:pPr marL="471170" indent="-471170">
              <a:lnSpc>
                <a:spcPct val="100000"/>
              </a:lnSpc>
              <a:buClr>
                <a:srgbClr val="FF0000"/>
              </a:buClr>
              <a:defRPr sz="3800"/>
            </a:pPr>
            <a:r>
              <a:rPr lang="tr-TR" sz="5400" dirty="0" smtClean="0">
                <a:cs typeface="Times New Roman" panose="02020603050405020304" pitchFamily="18" charset="0"/>
              </a:rPr>
              <a:t>Yorgunluk ve bitkinlik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Uyku </a:t>
            </a:r>
            <a:r>
              <a:rPr lang="tr-TR" sz="5400" dirty="0" smtClean="0">
                <a:cs typeface="Times New Roman" panose="02020603050405020304" pitchFamily="18" charset="0"/>
              </a:rPr>
              <a:t>düzensizliği</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Tıbbi bir nedene dayanmayan bedensel </a:t>
            </a:r>
            <a:r>
              <a:rPr lang="tr-TR" sz="5400" dirty="0" smtClean="0">
                <a:cs typeface="Times New Roman" panose="02020603050405020304" pitchFamily="18" charset="0"/>
              </a:rPr>
              <a:t>yakınmalar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Bağışıklık sisteminin </a:t>
            </a:r>
            <a:r>
              <a:rPr lang="tr-TR" sz="5400" dirty="0" smtClean="0">
                <a:cs typeface="Times New Roman" panose="02020603050405020304" pitchFamily="18" charset="0"/>
              </a:rPr>
              <a:t>bozulması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İştahta artma veya </a:t>
            </a:r>
            <a:r>
              <a:rPr lang="tr-TR" sz="5400" dirty="0" smtClean="0">
                <a:cs typeface="Times New Roman" panose="02020603050405020304" pitchFamily="18" charset="0"/>
              </a:rPr>
              <a:t>azalma</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Aşırı uyarılmışlık (kalp atışında artış, nefes almada güçlük, terleme vb</a:t>
            </a:r>
            <a:r>
              <a:rPr lang="tr-TR" sz="5400" dirty="0" smtClean="0">
                <a:cs typeface="Times New Roman" panose="02020603050405020304" pitchFamily="18" charset="0"/>
              </a:rPr>
              <a:t>.)</a:t>
            </a:r>
            <a:endParaRPr lang="tr-TR" sz="5400" dirty="0">
              <a:cs typeface="Times New Roman" panose="02020603050405020304" pitchFamily="18" charset="0"/>
            </a:endParaRPr>
          </a:p>
        </p:txBody>
      </p:sp>
    </p:spTree>
    <p:extLst>
      <p:ext uri="{BB962C8B-B14F-4D97-AF65-F5344CB8AC3E}">
        <p14:creationId xmlns:p14="http://schemas.microsoft.com/office/powerpoint/2010/main" val="336155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DUYGUSAL </a:t>
            </a:r>
            <a:r>
              <a:rPr lang="tr-TR" sz="4800" b="1" dirty="0">
                <a:solidFill>
                  <a:schemeClr val="bg1"/>
                </a:solidFill>
                <a:cs typeface="Times New Roman" panose="02020603050405020304" pitchFamily="18" charset="0"/>
              </a:rPr>
              <a:t>TEPKİLER</a:t>
            </a:r>
          </a:p>
        </p:txBody>
      </p:sp>
      <p:sp>
        <p:nvSpPr>
          <p:cNvPr id="6"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914541" y="3454400"/>
            <a:ext cx="21029831" cy="9607550"/>
          </a:xfrm>
        </p:spPr>
        <p:txBody>
          <a:bodyPr>
            <a:noAutofit/>
          </a:bodyPr>
          <a:lstStyle/>
          <a:p>
            <a:pPr marL="471170" indent="-471170">
              <a:lnSpc>
                <a:spcPct val="100000"/>
              </a:lnSpc>
              <a:buClr>
                <a:srgbClr val="FF0000"/>
              </a:buClr>
              <a:defRPr sz="3800"/>
            </a:pPr>
            <a:r>
              <a:rPr lang="tr-TR" sz="5400" dirty="0" smtClean="0">
                <a:cs typeface="Times New Roman" panose="02020603050405020304" pitchFamily="18" charset="0"/>
              </a:rPr>
              <a:t>Şok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smtClean="0">
                <a:cs typeface="Times New Roman" panose="02020603050405020304" pitchFamily="18" charset="0"/>
              </a:rPr>
              <a:t>Korku ve </a:t>
            </a:r>
            <a:r>
              <a:rPr lang="tr-TR" sz="5400" dirty="0">
                <a:cs typeface="Times New Roman" panose="02020603050405020304" pitchFamily="18" charset="0"/>
              </a:rPr>
              <a:t>kaygılar (gelecek kaygısı</a:t>
            </a:r>
            <a:r>
              <a:rPr lang="tr-TR" sz="5400" dirty="0" smtClean="0">
                <a:cs typeface="Times New Roman" panose="02020603050405020304" pitchFamily="18" charset="0"/>
              </a:rPr>
              <a:t>)</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Öfke, gerginlik, sinirlilik, </a:t>
            </a:r>
            <a:r>
              <a:rPr lang="tr-TR" sz="5400" dirty="0" smtClean="0">
                <a:cs typeface="Times New Roman" panose="02020603050405020304" pitchFamily="18" charset="0"/>
              </a:rPr>
              <a:t>huzursuzluk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Umutsuzluk, çaresizlik, </a:t>
            </a:r>
            <a:r>
              <a:rPr lang="tr-TR" sz="5400" dirty="0" smtClean="0">
                <a:cs typeface="Times New Roman" panose="02020603050405020304" pitchFamily="18" charset="0"/>
              </a:rPr>
              <a:t>çökkünlük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Suçluluk, </a:t>
            </a:r>
            <a:r>
              <a:rPr lang="tr-TR" sz="5400" dirty="0" smtClean="0">
                <a:cs typeface="Times New Roman" panose="02020603050405020304" pitchFamily="18" charset="0"/>
              </a:rPr>
              <a:t>pişmanlık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Duygusal hissizlik, </a:t>
            </a:r>
            <a:r>
              <a:rPr lang="tr-TR" sz="5400" dirty="0" smtClean="0">
                <a:cs typeface="Times New Roman" panose="02020603050405020304" pitchFamily="18" charset="0"/>
              </a:rPr>
              <a:t>donukluk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Kontrolü kaybetme </a:t>
            </a:r>
            <a:r>
              <a:rPr lang="tr-TR" sz="5400" dirty="0" smtClean="0">
                <a:cs typeface="Times New Roman" panose="02020603050405020304" pitchFamily="18" charset="0"/>
              </a:rPr>
              <a:t>kaygısı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smtClean="0">
                <a:cs typeface="Times New Roman" panose="02020603050405020304" pitchFamily="18" charset="0"/>
              </a:rPr>
              <a:t>Anlaşılamama</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Günlük aktivitelerden zevk </a:t>
            </a:r>
            <a:r>
              <a:rPr lang="tr-TR" sz="5400" dirty="0" smtClean="0">
                <a:cs typeface="Times New Roman" panose="02020603050405020304" pitchFamily="18" charset="0"/>
              </a:rPr>
              <a:t>alamama</a:t>
            </a:r>
            <a:endParaRPr lang="tr-TR" sz="5400" dirty="0">
              <a:cs typeface="Times New Roman" panose="02020603050405020304" pitchFamily="18" charset="0"/>
            </a:endParaRPr>
          </a:p>
        </p:txBody>
      </p:sp>
    </p:spTree>
    <p:extLst>
      <p:ext uri="{BB962C8B-B14F-4D97-AF65-F5344CB8AC3E}">
        <p14:creationId xmlns:p14="http://schemas.microsoft.com/office/powerpoint/2010/main" val="173836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979797" y="3408776"/>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a:t>
            </a:r>
            <a:r>
              <a:rPr lang="tr-TR" sz="5400" dirty="0" smtClean="0">
                <a:cs typeface="Times New Roman" panose="02020603050405020304" pitchFamily="18" charset="0"/>
              </a:rPr>
              <a:t>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Karar verme </a:t>
            </a:r>
            <a:r>
              <a:rPr lang="tr-TR" sz="5400" dirty="0" smtClean="0">
                <a:cs typeface="Times New Roman" panose="02020603050405020304" pitchFamily="18" charset="0"/>
              </a:rPr>
              <a:t>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Hatırlama </a:t>
            </a:r>
            <a:r>
              <a:rPr lang="tr-TR" sz="5400" dirty="0" smtClean="0">
                <a:cs typeface="Times New Roman" panose="02020603050405020304" pitchFamily="18" charset="0"/>
              </a:rPr>
              <a:t>güçlüğü</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Aklın </a:t>
            </a:r>
            <a:r>
              <a:rPr lang="tr-TR" sz="5400" dirty="0" smtClean="0">
                <a:cs typeface="Times New Roman" panose="02020603050405020304" pitchFamily="18" charset="0"/>
              </a:rPr>
              <a:t>karışması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Zaman kavramının algılanmasındaki </a:t>
            </a:r>
            <a:r>
              <a:rPr lang="tr-TR" sz="5400" dirty="0" smtClean="0">
                <a:cs typeface="Times New Roman" panose="02020603050405020304" pitchFamily="18" charset="0"/>
              </a:rPr>
              <a:t>değişiklikler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Rahatsız edici, tekrarlayıcı ve takıntılı </a:t>
            </a:r>
            <a:r>
              <a:rPr lang="tr-TR" sz="5400" dirty="0" smtClean="0">
                <a:cs typeface="Times New Roman" panose="02020603050405020304" pitchFamily="18" charset="0"/>
              </a:rPr>
              <a:t>düşünceler/anılar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Kendini </a:t>
            </a:r>
            <a:r>
              <a:rPr lang="tr-TR" sz="5400" dirty="0" smtClean="0">
                <a:cs typeface="Times New Roman" panose="02020603050405020304" pitchFamily="18" charset="0"/>
              </a:rPr>
              <a:t>suçlama</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BİLİŞSEL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14611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15114" y="3580706"/>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a:t>
            </a:r>
            <a:r>
              <a:rPr lang="tr-TR" sz="5400" dirty="0" smtClean="0">
                <a:cs typeface="Times New Roman" panose="02020603050405020304" pitchFamily="18" charset="0"/>
              </a:rPr>
              <a:t>soyutlama</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İlişkilerde yaşanan çatışmaların </a:t>
            </a:r>
            <a:r>
              <a:rPr lang="tr-TR" sz="5400" dirty="0" smtClean="0">
                <a:cs typeface="Times New Roman" panose="02020603050405020304" pitchFamily="18" charset="0"/>
              </a:rPr>
              <a:t>artması</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Mesleki sorunlar, performans </a:t>
            </a:r>
            <a:r>
              <a:rPr lang="tr-TR" sz="5400" dirty="0" smtClean="0">
                <a:cs typeface="Times New Roman" panose="02020603050405020304" pitchFamily="18" charset="0"/>
              </a:rPr>
              <a:t>düşüklüğü</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Akrabalık ve aile ilişkilerinde </a:t>
            </a:r>
            <a:r>
              <a:rPr lang="tr-TR" sz="5400" dirty="0" smtClean="0">
                <a:cs typeface="Times New Roman" panose="02020603050405020304" pitchFamily="18" charset="0"/>
              </a:rPr>
              <a:t>bozulmalar</a:t>
            </a:r>
            <a:endParaRPr lang="tr-TR" sz="5400" dirty="0">
              <a:cs typeface="Times New Roman" panose="02020603050405020304" pitchFamily="18" charset="0"/>
            </a:endParaRPr>
          </a:p>
          <a:p>
            <a:pPr marL="342900" indent="-342900">
              <a:lnSpc>
                <a:spcPct val="100000"/>
              </a:lnSpc>
              <a:buClr>
                <a:srgbClr val="FF0000"/>
              </a:buClr>
              <a:defRPr/>
            </a:pPr>
            <a:r>
              <a:rPr lang="tr-TR" sz="5400" dirty="0">
                <a:cs typeface="Times New Roman" panose="02020603050405020304" pitchFamily="18" charset="0"/>
              </a:rPr>
              <a:t>Okul sorunları, </a:t>
            </a:r>
            <a:r>
              <a:rPr lang="tr-TR" sz="5400" dirty="0" smtClean="0">
                <a:cs typeface="Times New Roman" panose="02020603050405020304" pitchFamily="18" charset="0"/>
              </a:rPr>
              <a:t>başarısızlık</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87992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KİŞİLER </a:t>
            </a:r>
            <a:r>
              <a:rPr lang="tr-TR" sz="4800" b="1" dirty="0">
                <a:solidFill>
                  <a:schemeClr val="bg1"/>
                </a:solidFill>
                <a:cs typeface="Times New Roman" panose="02020603050405020304" pitchFamily="18" charset="0"/>
              </a:rPr>
              <a:t>ARASI İLİŞKİLERE ETKİLERİ</a:t>
            </a:r>
          </a:p>
        </p:txBody>
      </p:sp>
    </p:spTree>
    <p:extLst>
      <p:ext uri="{BB962C8B-B14F-4D97-AF65-F5344CB8AC3E}">
        <p14:creationId xmlns:p14="http://schemas.microsoft.com/office/powerpoint/2010/main" val="337528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49039" y="3513290"/>
            <a:ext cx="14676583" cy="6511243"/>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a:t>
            </a:r>
            <a:r>
              <a:rPr lang="tr-TR" sz="5400" dirty="0" smtClean="0">
                <a:cs typeface="Times New Roman" panose="02020603050405020304" pitchFamily="18" charset="0"/>
              </a:rPr>
              <a:t>değişikliği</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Ev, iş ve okul alışkanlıklarında </a:t>
            </a:r>
            <a:r>
              <a:rPr lang="tr-TR" sz="5400" dirty="0" smtClean="0">
                <a:cs typeface="Times New Roman" panose="02020603050405020304" pitchFamily="18" charset="0"/>
              </a:rPr>
              <a:t>değişiklikler/kayıplar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Komşuluk ve arkadaşlık </a:t>
            </a:r>
            <a:r>
              <a:rPr lang="tr-TR" sz="5400" dirty="0" smtClean="0">
                <a:cs typeface="Times New Roman" panose="02020603050405020304" pitchFamily="18" charset="0"/>
              </a:rPr>
              <a:t>kaybı</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Maddi </a:t>
            </a:r>
            <a:r>
              <a:rPr lang="tr-TR" sz="5400" dirty="0" smtClean="0">
                <a:cs typeface="Times New Roman" panose="02020603050405020304" pitchFamily="18" charset="0"/>
              </a:rPr>
              <a:t>kayıplar</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Alışkanlıkların </a:t>
            </a:r>
            <a:r>
              <a:rPr lang="tr-TR" sz="5400" dirty="0" smtClean="0">
                <a:cs typeface="Times New Roman" panose="02020603050405020304" pitchFamily="18" charset="0"/>
              </a:rPr>
              <a:t>kaybı</a:t>
            </a: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SOSYAL </a:t>
            </a:r>
            <a:r>
              <a:rPr lang="tr-TR" sz="4800" b="1" dirty="0">
                <a:solidFill>
                  <a:schemeClr val="bg1"/>
                </a:solidFill>
                <a:cs typeface="Times New Roman" panose="02020603050405020304" pitchFamily="18" charset="0"/>
              </a:rPr>
              <a:t>ETKİLER</a:t>
            </a:r>
          </a:p>
        </p:txBody>
      </p:sp>
    </p:spTree>
    <p:extLst>
      <p:ext uri="{BB962C8B-B14F-4D97-AF65-F5344CB8AC3E}">
        <p14:creationId xmlns:p14="http://schemas.microsoft.com/office/powerpoint/2010/main" val="13145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p>
        </p:txBody>
      </p:sp>
      <p:sp>
        <p:nvSpPr>
          <p:cNvPr id="6" name="Metin kutusu 17">
            <a:extLst>
              <a:ext uri="{FF2B5EF4-FFF2-40B4-BE49-F238E27FC236}">
                <a16:creationId xmlns:a16="http://schemas.microsoft.com/office/drawing/2014/main" id="{9074867C-8015-534E-8A10-9CE6606058CB}"/>
              </a:ext>
            </a:extLst>
          </p:cNvPr>
          <p:cNvSpPr txBox="1"/>
          <p:nvPr/>
        </p:nvSpPr>
        <p:spPr>
          <a:xfrm>
            <a:off x="2581570" y="5145432"/>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p>
        </p:txBody>
      </p:sp>
      <p:sp>
        <p:nvSpPr>
          <p:cNvPr id="7" name="Metin kutusu 19">
            <a:extLst>
              <a:ext uri="{FF2B5EF4-FFF2-40B4-BE49-F238E27FC236}">
                <a16:creationId xmlns:a16="http://schemas.microsoft.com/office/drawing/2014/main" id="{149CAB52-7AE0-A94C-8FAB-5B53108123C3}"/>
              </a:ext>
            </a:extLst>
          </p:cNvPr>
          <p:cNvSpPr txBox="1"/>
          <p:nvPr/>
        </p:nvSpPr>
        <p:spPr>
          <a:xfrm>
            <a:off x="2599211" y="601198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p>
        </p:txBody>
      </p:sp>
      <p:sp>
        <p:nvSpPr>
          <p:cNvPr id="8" name="Metin kutusu 14">
            <a:extLst>
              <a:ext uri="{FF2B5EF4-FFF2-40B4-BE49-F238E27FC236}">
                <a16:creationId xmlns:a16="http://schemas.microsoft.com/office/drawing/2014/main" id="{CD98E33F-A40F-504F-B37B-62243D94C428}"/>
              </a:ext>
            </a:extLst>
          </p:cNvPr>
          <p:cNvSpPr txBox="1"/>
          <p:nvPr/>
        </p:nvSpPr>
        <p:spPr>
          <a:xfrm>
            <a:off x="2600923" y="6843712"/>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a:t>
            </a:r>
            <a:r>
              <a:rPr lang="tr-TR" sz="4400" dirty="0" smtClean="0">
                <a:cs typeface="Times New Roman" panose="02020603050405020304" pitchFamily="18" charset="0"/>
              </a:rPr>
              <a:t>korur. </a:t>
            </a:r>
            <a:r>
              <a:rPr lang="tr-TR" sz="4000" dirty="0">
                <a:cs typeface="Times New Roman" panose="02020603050405020304" pitchFamily="18" charset="0"/>
              </a:rPr>
              <a:t>(çocuklarda)</a:t>
            </a:r>
          </a:p>
        </p:txBody>
      </p:sp>
      <p:sp>
        <p:nvSpPr>
          <p:cNvPr id="9" name="Metin kutusu 16">
            <a:extLst>
              <a:ext uri="{FF2B5EF4-FFF2-40B4-BE49-F238E27FC236}">
                <a16:creationId xmlns:a16="http://schemas.microsoft.com/office/drawing/2014/main" id="{5793D24A-911A-8147-A63E-14E82EEBAEAD}"/>
              </a:ext>
            </a:extLst>
          </p:cNvPr>
          <p:cNvSpPr txBox="1"/>
          <p:nvPr/>
        </p:nvSpPr>
        <p:spPr>
          <a:xfrm>
            <a:off x="2599210" y="7740884"/>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p>
        </p:txBody>
      </p:sp>
      <p:sp>
        <p:nvSpPr>
          <p:cNvPr id="10" name="Metin kutusu 21">
            <a:extLst>
              <a:ext uri="{FF2B5EF4-FFF2-40B4-BE49-F238E27FC236}">
                <a16:creationId xmlns:a16="http://schemas.microsoft.com/office/drawing/2014/main" id="{1B548D7D-5C38-6E41-A91A-0B25FAFA0125}"/>
              </a:ext>
            </a:extLst>
          </p:cNvPr>
          <p:cNvSpPr txBox="1"/>
          <p:nvPr/>
        </p:nvSpPr>
        <p:spPr>
          <a:xfrm>
            <a:off x="2599211" y="9515866"/>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p>
        </p:txBody>
      </p:sp>
      <p:sp>
        <p:nvSpPr>
          <p:cNvPr id="11" name="Metin kutusu 22">
            <a:extLst>
              <a:ext uri="{FF2B5EF4-FFF2-40B4-BE49-F238E27FC236}">
                <a16:creationId xmlns:a16="http://schemas.microsoft.com/office/drawing/2014/main" id="{D8A3C3D5-B9AE-9145-AC53-2CAAF4461A2E}"/>
              </a:ext>
            </a:extLst>
          </p:cNvPr>
          <p:cNvSpPr txBox="1"/>
          <p:nvPr/>
        </p:nvSpPr>
        <p:spPr>
          <a:xfrm>
            <a:off x="2599211" y="8628936"/>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a:t>
            </a:r>
            <a:r>
              <a:rPr lang="tr-TR" sz="4400" dirty="0" smtClean="0">
                <a:cs typeface="Times New Roman" panose="02020603050405020304" pitchFamily="18" charset="0"/>
              </a:rPr>
              <a:t>ilgilenirler. </a:t>
            </a:r>
            <a:r>
              <a:rPr lang="tr-TR" sz="4000" dirty="0">
                <a:cs typeface="Times New Roman" panose="02020603050405020304" pitchFamily="18" charset="0"/>
              </a:rPr>
              <a:t>(çocuklarda</a:t>
            </a:r>
            <a:r>
              <a:rPr lang="tr-TR" sz="4000" dirty="0" smtClean="0">
                <a:cs typeface="Times New Roman" panose="02020603050405020304" pitchFamily="18" charset="0"/>
              </a:rPr>
              <a:t>)</a:t>
            </a:r>
            <a:endParaRPr lang="tr-TR" sz="4000" dirty="0">
              <a:cs typeface="Times New Roman" panose="02020603050405020304" pitchFamily="18" charset="0"/>
            </a:endParaRPr>
          </a:p>
        </p:txBody>
      </p:sp>
      <p:sp>
        <p:nvSpPr>
          <p:cNvPr id="14" name="Metin kutusu 31">
            <a:extLst>
              <a:ext uri="{FF2B5EF4-FFF2-40B4-BE49-F238E27FC236}">
                <a16:creationId xmlns:a16="http://schemas.microsoft.com/office/drawing/2014/main" id="{2DD8E2A6-FCC0-6347-AEDF-2C3656087EFF}"/>
              </a:ext>
            </a:extLst>
          </p:cNvPr>
          <p:cNvSpPr txBox="1"/>
          <p:nvPr/>
        </p:nvSpPr>
        <p:spPr>
          <a:xfrm>
            <a:off x="14925035" y="5190508"/>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15" name="Metin kutusu 33">
            <a:extLst>
              <a:ext uri="{FF2B5EF4-FFF2-40B4-BE49-F238E27FC236}">
                <a16:creationId xmlns:a16="http://schemas.microsoft.com/office/drawing/2014/main" id="{23DF5AE4-3BED-4143-A80B-A18E571795D8}"/>
              </a:ext>
            </a:extLst>
          </p:cNvPr>
          <p:cNvSpPr txBox="1"/>
          <p:nvPr/>
        </p:nvSpPr>
        <p:spPr>
          <a:xfrm>
            <a:off x="14933855" y="7722772"/>
            <a:ext cx="2494099" cy="769441"/>
          </a:xfrm>
          <a:prstGeom prst="rect">
            <a:avLst/>
          </a:prstGeom>
          <a:noFill/>
        </p:spPr>
        <p:txBody>
          <a:bodyPr wrap="square" rtlCol="0">
            <a:spAutoFit/>
          </a:bodyPr>
          <a:lstStyle/>
          <a:p>
            <a:pPr>
              <a:defRPr/>
            </a:pPr>
            <a:r>
              <a:rPr lang="tr-TR" sz="4400" dirty="0" smtClean="0">
                <a:cs typeface="Times New Roman" panose="02020603050405020304" pitchFamily="18" charset="0"/>
              </a:rPr>
              <a:t>GELİR.</a:t>
            </a:r>
            <a:endParaRPr lang="tr-TR" sz="4400" dirty="0">
              <a:cs typeface="Times New Roman" panose="02020603050405020304" pitchFamily="18" charset="0"/>
            </a:endParaRPr>
          </a:p>
        </p:txBody>
      </p:sp>
      <p:sp>
        <p:nvSpPr>
          <p:cNvPr id="16" name="Metin kutusu 34">
            <a:extLst>
              <a:ext uri="{FF2B5EF4-FFF2-40B4-BE49-F238E27FC236}">
                <a16:creationId xmlns:a16="http://schemas.microsoft.com/office/drawing/2014/main" id="{E2665E62-04D9-E04A-8F76-B6A9F2F25AF2}"/>
              </a:ext>
            </a:extLst>
          </p:cNvPr>
          <p:cNvSpPr txBox="1"/>
          <p:nvPr/>
        </p:nvSpPr>
        <p:spPr>
          <a:xfrm>
            <a:off x="14925035" y="8628936"/>
            <a:ext cx="5374970" cy="769441"/>
          </a:xfrm>
          <a:prstGeom prst="rect">
            <a:avLst/>
          </a:prstGeom>
          <a:noFill/>
        </p:spPr>
        <p:txBody>
          <a:bodyPr wrap="square" rtlCol="0">
            <a:spAutoFit/>
          </a:bodyPr>
          <a:lstStyle/>
          <a:p>
            <a:pPr>
              <a:defRPr/>
            </a:pPr>
            <a:r>
              <a:rPr lang="tr-TR" sz="4400" dirty="0" smtClean="0">
                <a:cs typeface="Times New Roman" panose="02020603050405020304" pitchFamily="18" charset="0"/>
              </a:rPr>
              <a:t>İLGİLENMEZLER.</a:t>
            </a:r>
            <a:endParaRPr lang="tr-TR" sz="4400" dirty="0">
              <a:cs typeface="Times New Roman" panose="02020603050405020304" pitchFamily="18" charset="0"/>
            </a:endParaRPr>
          </a:p>
        </p:txBody>
      </p:sp>
      <p:sp>
        <p:nvSpPr>
          <p:cNvPr id="17" name="Metin kutusu 35">
            <a:extLst>
              <a:ext uri="{FF2B5EF4-FFF2-40B4-BE49-F238E27FC236}">
                <a16:creationId xmlns:a16="http://schemas.microsoft.com/office/drawing/2014/main" id="{9A5B2206-DF37-0F4F-A5E5-D8E87AFDEBE6}"/>
              </a:ext>
            </a:extLst>
          </p:cNvPr>
          <p:cNvSpPr txBox="1"/>
          <p:nvPr/>
        </p:nvSpPr>
        <p:spPr>
          <a:xfrm>
            <a:off x="14933855" y="9535100"/>
            <a:ext cx="5366150" cy="769441"/>
          </a:xfrm>
          <a:prstGeom prst="rect">
            <a:avLst/>
          </a:prstGeom>
          <a:noFill/>
        </p:spPr>
        <p:txBody>
          <a:bodyPr wrap="square" rtlCol="0">
            <a:spAutoFit/>
          </a:bodyPr>
          <a:lstStyle/>
          <a:p>
            <a:pPr>
              <a:defRPr/>
            </a:pPr>
            <a:r>
              <a:rPr lang="tr-TR" sz="4400" dirty="0" smtClean="0">
                <a:cs typeface="Times New Roman" panose="02020603050405020304" pitchFamily="18" charset="0"/>
              </a:rPr>
              <a:t>DEĞERSİZİM.</a:t>
            </a:r>
            <a:endParaRPr lang="tr-TR" sz="4400" dirty="0">
              <a:cs typeface="Times New Roman" panose="02020603050405020304" pitchFamily="18" charset="0"/>
            </a:endParaRPr>
          </a:p>
        </p:txBody>
      </p:sp>
      <p:cxnSp>
        <p:nvCxnSpPr>
          <p:cNvPr id="18" name="Düz Bağlayıcı 5">
            <a:extLst>
              <a:ext uri="{FF2B5EF4-FFF2-40B4-BE49-F238E27FC236}">
                <a16:creationId xmlns:a16="http://schemas.microsoft.com/office/drawing/2014/main" id="{6564D89E-00FC-AF44-BBCD-3ACB462F2670}"/>
              </a:ext>
            </a:extLst>
          </p:cNvPr>
          <p:cNvCxnSpPr>
            <a:cxnSpLocks/>
          </p:cNvCxnSpPr>
          <p:nvPr/>
        </p:nvCxnSpPr>
        <p:spPr>
          <a:xfrm>
            <a:off x="12838720" y="4996200"/>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a:extLst>
              <a:ext uri="{FF2B5EF4-FFF2-40B4-BE49-F238E27FC236}">
                <a16:creationId xmlns:a16="http://schemas.microsoft.com/office/drawing/2014/main" id="{D612AD82-7771-8840-BFB1-CDC683827655}"/>
              </a:ext>
            </a:extLst>
          </p:cNvPr>
          <p:cNvSpPr txBox="1"/>
          <p:nvPr/>
        </p:nvSpPr>
        <p:spPr>
          <a:xfrm>
            <a:off x="14933854" y="6053944"/>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20" name="Metin kutusu 32">
            <a:extLst>
              <a:ext uri="{FF2B5EF4-FFF2-40B4-BE49-F238E27FC236}">
                <a16:creationId xmlns:a16="http://schemas.microsoft.com/office/drawing/2014/main" id="{A27BAE35-052A-E34F-9383-4B9302C24564}"/>
              </a:ext>
            </a:extLst>
          </p:cNvPr>
          <p:cNvSpPr txBox="1"/>
          <p:nvPr/>
        </p:nvSpPr>
        <p:spPr>
          <a:xfrm>
            <a:off x="14925035" y="6859336"/>
            <a:ext cx="3549255" cy="769441"/>
          </a:xfrm>
          <a:prstGeom prst="rect">
            <a:avLst/>
          </a:prstGeom>
          <a:noFill/>
        </p:spPr>
        <p:txBody>
          <a:bodyPr wrap="square" rtlCol="0">
            <a:spAutoFit/>
          </a:bodyPr>
          <a:lstStyle/>
          <a:p>
            <a:pPr>
              <a:defRPr/>
            </a:pPr>
            <a:r>
              <a:rPr lang="tr-TR" sz="4400" dirty="0" smtClean="0">
                <a:cs typeface="Times New Roman" panose="02020603050405020304" pitchFamily="18" charset="0"/>
              </a:rPr>
              <a:t>KORUMAZ.</a:t>
            </a:r>
            <a:endParaRPr lang="tr-TR" sz="4400" dirty="0">
              <a:cs typeface="Times New Roman" panose="02020603050405020304" pitchFamily="18" charset="0"/>
            </a:endParaRPr>
          </a:p>
        </p:txBody>
      </p:sp>
      <p:sp>
        <p:nvSpPr>
          <p:cNvPr id="29" name="Alternatif İşlem 28">
            <a:extLst>
              <a:ext uri="{FF2B5EF4-FFF2-40B4-BE49-F238E27FC236}">
                <a16:creationId xmlns:a16="http://schemas.microsoft.com/office/drawing/2014/main" id="{8348468E-D563-3C49-844A-64836727E3EB}"/>
              </a:ext>
            </a:extLst>
          </p:cNvPr>
          <p:cNvSpPr/>
          <p:nvPr/>
        </p:nvSpPr>
        <p:spPr>
          <a:xfrm>
            <a:off x="2748378" y="3603319"/>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a:extLst>
              <a:ext uri="{FF2B5EF4-FFF2-40B4-BE49-F238E27FC236}">
                <a16:creationId xmlns:a16="http://schemas.microsoft.com/office/drawing/2014/main" id="{9DB9ED3B-B05E-AE40-A4A2-D4E23A738C70}"/>
              </a:ext>
            </a:extLst>
          </p:cNvPr>
          <p:cNvSpPr txBox="1"/>
          <p:nvPr/>
        </p:nvSpPr>
        <p:spPr>
          <a:xfrm>
            <a:off x="3064433" y="3598445"/>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p>
        </p:txBody>
      </p:sp>
      <p:sp>
        <p:nvSpPr>
          <p:cNvPr id="30" name="Alternatif İşlem 29">
            <a:extLst>
              <a:ext uri="{FF2B5EF4-FFF2-40B4-BE49-F238E27FC236}">
                <a16:creationId xmlns:a16="http://schemas.microsoft.com/office/drawing/2014/main" id="{102EAD2B-5523-384E-BCDA-816106CA63AE}"/>
              </a:ext>
            </a:extLst>
          </p:cNvPr>
          <p:cNvSpPr/>
          <p:nvPr/>
        </p:nvSpPr>
        <p:spPr>
          <a:xfrm>
            <a:off x="14676310" y="3603319"/>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a:extLst>
              <a:ext uri="{FF2B5EF4-FFF2-40B4-BE49-F238E27FC236}">
                <a16:creationId xmlns:a16="http://schemas.microsoft.com/office/drawing/2014/main" id="{E6D9F2F1-BB64-AE46-8B9F-9B034F03ECFF}"/>
              </a:ext>
            </a:extLst>
          </p:cNvPr>
          <p:cNvSpPr txBox="1"/>
          <p:nvPr/>
        </p:nvSpPr>
        <p:spPr>
          <a:xfrm>
            <a:off x="14846443" y="3591085"/>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p>
        </p:txBody>
      </p:sp>
    </p:spTree>
    <p:extLst>
      <p:ext uri="{BB962C8B-B14F-4D97-AF65-F5344CB8AC3E}">
        <p14:creationId xmlns:p14="http://schemas.microsoft.com/office/powerpoint/2010/main" val="140733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E2B276-9CD7-1D48-980A-B56D6D37E891}"/>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PSİKOEĞİTİM PROGRAMI</a:t>
            </a:r>
            <a:endParaRPr lang="tr-TR" sz="6000" b="1" dirty="0">
              <a:solidFill>
                <a:schemeClr val="bg1"/>
              </a:solidFill>
              <a:cs typeface="Times New Roman" panose="02020603050405020304" pitchFamily="18" charset="0"/>
            </a:endParaRPr>
          </a:p>
        </p:txBody>
      </p:sp>
      <p:sp>
        <p:nvSpPr>
          <p:cNvPr id="6" name="İçerik Yer Tutucusu 2">
            <a:extLst>
              <a:ext uri="{FF2B5EF4-FFF2-40B4-BE49-F238E27FC236}">
                <a16:creationId xmlns:a16="http://schemas.microsoft.com/office/drawing/2014/main" id="{BC3E715D-AEDC-194B-AFDA-9E4B10AC0A43}"/>
              </a:ext>
            </a:extLst>
          </p:cNvPr>
          <p:cNvSpPr>
            <a:spLocks noGrp="1"/>
          </p:cNvSpPr>
          <p:nvPr>
            <p:ph idx="1"/>
          </p:nvPr>
        </p:nvSpPr>
        <p:spPr>
          <a:xfrm>
            <a:off x="2794154" y="3515577"/>
            <a:ext cx="12684135" cy="8481059"/>
          </a:xfrm>
        </p:spPr>
        <p:txBody>
          <a:bodyPr>
            <a:noAutofit/>
          </a:bodyPr>
          <a:lstStyle/>
          <a:p>
            <a:pPr>
              <a:lnSpc>
                <a:spcPct val="100000"/>
              </a:lnSpc>
              <a:buClr>
                <a:srgbClr val="FF0000"/>
              </a:buClr>
            </a:pPr>
            <a:r>
              <a:rPr lang="tr-TR" sz="4800" dirty="0"/>
              <a:t>Bu </a:t>
            </a:r>
            <a:r>
              <a:rPr lang="tr-TR" sz="4800" dirty="0" smtClean="0"/>
              <a:t>program, </a:t>
            </a:r>
            <a:r>
              <a:rPr lang="tr-TR" sz="4800" dirty="0"/>
              <a:t>salgın hastalıklar sonrası çocukların ve yetişkinlerin tepkilerini normalleştirmek ve zorlayıcı yaşantıların etkileri konusunda çocukların iletişim becerilerini güçlendirmek amacıyla öğrencilerin gelişimsel ihtiyaçları doğrultusunda  oluşturulmuştur. </a:t>
            </a:r>
          </a:p>
        </p:txBody>
      </p:sp>
    </p:spTree>
    <p:extLst>
      <p:ext uri="{BB962C8B-B14F-4D97-AF65-F5344CB8AC3E}">
        <p14:creationId xmlns:p14="http://schemas.microsoft.com/office/powerpoint/2010/main" val="21603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FA97B56C-A596-274D-83D8-44F26E1A0FA1}"/>
              </a:ext>
            </a:extLst>
          </p:cNvPr>
          <p:cNvSpPr txBox="1">
            <a:spLocks/>
          </p:cNvSpPr>
          <p:nvPr/>
        </p:nvSpPr>
        <p:spPr>
          <a:xfrm>
            <a:off x="8932530" y="2997262"/>
            <a:ext cx="6782390" cy="11218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Gösterilen Tepkiler</a:t>
            </a:r>
          </a:p>
        </p:txBody>
      </p:sp>
      <p:sp>
        <p:nvSpPr>
          <p:cNvPr id="7" name="2 İçerik Yer Tutucusu">
            <a:extLst>
              <a:ext uri="{FF2B5EF4-FFF2-40B4-BE49-F238E27FC236}">
                <a16:creationId xmlns:a16="http://schemas.microsoft.com/office/drawing/2014/main" id="{ABBF1F8C-6BD9-2142-BD4D-23D31120B1FD}"/>
              </a:ext>
            </a:extLst>
          </p:cNvPr>
          <p:cNvSpPr txBox="1">
            <a:spLocks/>
          </p:cNvSpPr>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a16="http://schemas.microsoft.com/office/drawing/2014/main" id="{A9BBDD59-A177-5847-BC41-A8C016C7AB8A}"/>
              </a:ext>
            </a:extLst>
          </p:cNvPr>
          <p:cNvSpPr txBox="1">
            <a:spLocks/>
          </p:cNvSpPr>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val="82752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43611" y="3448590"/>
            <a:ext cx="19315998" cy="9607550"/>
          </a:xfrm>
        </p:spPr>
        <p:txBody>
          <a:bodyPr>
            <a:noAutofit/>
          </a:bodyPr>
          <a:lstStyle/>
          <a:p>
            <a:pPr marL="0" indent="0" algn="just">
              <a:lnSpc>
                <a:spcPct val="150000"/>
              </a:lnSpc>
              <a:buClr>
                <a:schemeClr val="tx2">
                  <a:lumMod val="60000"/>
                  <a:lumOff val="40000"/>
                </a:schemeClr>
              </a:buClr>
              <a:buNone/>
              <a:defRPr sz="3800"/>
            </a:pPr>
            <a:r>
              <a:rPr lang="tr-TR" sz="4800" dirty="0" smtClean="0">
                <a:cs typeface="Times New Roman" panose="02020603050405020304" pitchFamily="18" charset="0"/>
              </a:rPr>
              <a:t>Salgın </a:t>
            </a:r>
            <a:r>
              <a:rPr lang="tr-TR" sz="4800" dirty="0">
                <a:cs typeface="Times New Roman" panose="02020603050405020304" pitchFamily="18" charset="0"/>
              </a:rPr>
              <a:t>hastalık karşısında insanlar, kendilerini güvende hissetmek ve her şeyin kontrol altında olduğunu bilmek </a:t>
            </a:r>
            <a:r>
              <a:rPr lang="tr-TR" sz="4800" dirty="0" smtClean="0">
                <a:cs typeface="Times New Roman" panose="02020603050405020304" pitchFamily="18" charset="0"/>
              </a:rPr>
              <a:t>ister. Bu </a:t>
            </a:r>
            <a:r>
              <a:rPr lang="tr-TR" sz="4800" dirty="0">
                <a:cs typeface="Times New Roman" panose="02020603050405020304" pitchFamily="18" charset="0"/>
              </a:rPr>
              <a:t>dönemde kendimize ve sevdiklerimize iyi gelen etkinliklere odaklanmak psikolojik sağlamlığımızın güçlenmesine yardımcı olacaktır.</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Tree>
    <p:extLst>
      <p:ext uri="{BB962C8B-B14F-4D97-AF65-F5344CB8AC3E}">
        <p14:creationId xmlns:p14="http://schemas.microsoft.com/office/powerpoint/2010/main" val="236229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a16="http://schemas.microsoft.com/office/drawing/2014/main" id="{9EC925D6-1CF8-2741-99AB-CFFC0FE0FEDF}"/>
              </a:ext>
            </a:extLst>
          </p:cNvPr>
          <p:cNvSpPr/>
          <p:nvPr/>
        </p:nvSpPr>
        <p:spPr>
          <a:xfrm>
            <a:off x="2548613" y="3583852"/>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548614" y="3384343"/>
            <a:ext cx="1931916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a:t>
            </a:r>
            <a:r>
              <a:rPr lang="tr-TR" sz="4800" dirty="0" smtClean="0">
                <a:cs typeface="Times New Roman" panose="02020603050405020304" pitchFamily="18" charset="0"/>
              </a:rPr>
              <a:t>nedenle </a:t>
            </a:r>
            <a:r>
              <a:rPr lang="tr-TR" sz="4800" dirty="0">
                <a:cs typeface="Times New Roman" panose="02020603050405020304" pitchFamily="18" charset="0"/>
              </a:rPr>
              <a:t>normal zamanda aldığınızdan daha fazla çay, kahve, asitli içecekler, şeker ve nikotin tüketmeyin; çünkü bunlar bedeninizde var olan stresi, gerilimi ve kaygıyı artırır.</a:t>
            </a:r>
          </a:p>
        </p:txBody>
      </p:sp>
    </p:spTree>
    <p:extLst>
      <p:ext uri="{BB962C8B-B14F-4D97-AF65-F5344CB8AC3E}">
        <p14:creationId xmlns:p14="http://schemas.microsoft.com/office/powerpoint/2010/main" val="202714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174C033F-1FF3-E346-AB27-5102E82F862D}"/>
              </a:ext>
            </a:extLst>
          </p:cNvPr>
          <p:cNvSpPr/>
          <p:nvPr/>
        </p:nvSpPr>
        <p:spPr>
          <a:xfrm>
            <a:off x="2532325" y="3562585"/>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30036" y="3384342"/>
            <a:ext cx="1903774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val="41874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830A84E1-2735-474A-BCE1-C6B220ADA8A2}"/>
              </a:ext>
            </a:extLst>
          </p:cNvPr>
          <p:cNvSpPr/>
          <p:nvPr/>
        </p:nvSpPr>
        <p:spPr>
          <a:xfrm>
            <a:off x="2525721" y="3622761"/>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04700" y="3444518"/>
            <a:ext cx="19004714"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val="131485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B65137D-4647-C342-AA1E-88B9D92E98DD}"/>
              </a:ext>
            </a:extLst>
          </p:cNvPr>
          <p:cNvSpPr/>
          <p:nvPr/>
        </p:nvSpPr>
        <p:spPr>
          <a:xfrm>
            <a:off x="2545177" y="3539511"/>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24156" y="3361268"/>
            <a:ext cx="19199266"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val="419558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AD76B4E8-0FE2-0C4F-8D1A-F0E56FE7DF44}"/>
              </a:ext>
            </a:extLst>
          </p:cNvPr>
          <p:cNvSpPr/>
          <p:nvPr/>
        </p:nvSpPr>
        <p:spPr>
          <a:xfrm>
            <a:off x="2499722" y="3541319"/>
            <a:ext cx="11036100"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499722" y="3363076"/>
            <a:ext cx="19620976"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a:t>
            </a:r>
            <a:r>
              <a:rPr lang="tr-TR" sz="4800" dirty="0" smtClean="0"/>
              <a:t>konuşurken </a:t>
            </a:r>
            <a:r>
              <a:rPr lang="tr-TR" sz="4800" dirty="0"/>
              <a:t>olaylarla birlikte, izlenimlerinizden,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val="54586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4F61189D-0F69-594E-888E-0FA62467517E}"/>
              </a:ext>
            </a:extLst>
          </p:cNvPr>
          <p:cNvSpPr/>
          <p:nvPr/>
        </p:nvSpPr>
        <p:spPr>
          <a:xfrm>
            <a:off x="2571235" y="3582041"/>
            <a:ext cx="10300120"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571234" y="3403798"/>
            <a:ext cx="1943273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val="130888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6A029CB-B2F4-134B-A6E9-D3A6CCFEA93A}"/>
              </a:ext>
            </a:extLst>
          </p:cNvPr>
          <p:cNvSpPr/>
          <p:nvPr/>
        </p:nvSpPr>
        <p:spPr>
          <a:xfrm>
            <a:off x="2759186" y="3559398"/>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038163" y="3381154"/>
            <a:ext cx="1884907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a:t>
            </a:r>
            <a:r>
              <a:rPr lang="tr-TR" sz="4800" dirty="0" smtClean="0"/>
              <a:t>güvendiğiniz insanlarla </a:t>
            </a:r>
            <a:r>
              <a:rPr lang="tr-TR" sz="4800" dirty="0"/>
              <a:t>konuşarak yaşadıklarınızı yeniden değerlendirmeye çalışın.</a:t>
            </a:r>
          </a:p>
        </p:txBody>
      </p:sp>
    </p:spTree>
    <p:extLst>
      <p:ext uri="{BB962C8B-B14F-4D97-AF65-F5344CB8AC3E}">
        <p14:creationId xmlns:p14="http://schemas.microsoft.com/office/powerpoint/2010/main" val="414967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78758954-D59F-714E-95B4-599140B23D85}"/>
              </a:ext>
            </a:extLst>
          </p:cNvPr>
          <p:cNvSpPr/>
          <p:nvPr/>
        </p:nvSpPr>
        <p:spPr>
          <a:xfrm>
            <a:off x="2700820" y="3559395"/>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979798" y="3381152"/>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p>
        </p:txBody>
      </p:sp>
    </p:spTree>
    <p:extLst>
      <p:ext uri="{BB962C8B-B14F-4D97-AF65-F5344CB8AC3E}">
        <p14:creationId xmlns:p14="http://schemas.microsoft.com/office/powerpoint/2010/main" val="201245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43610" y="3480476"/>
            <a:ext cx="18780751" cy="8702676"/>
          </a:xfrm>
        </p:spPr>
        <p:txBody>
          <a:bodyPr>
            <a:normAutofit fontScale="77500" lnSpcReduction="20000"/>
          </a:bodyPr>
          <a:lstStyle/>
          <a:p>
            <a:pPr marL="457200" indent="-457200">
              <a:buClr>
                <a:srgbClr val="FF0000"/>
              </a:buClr>
              <a:buFont typeface="+mj-lt"/>
              <a:buAutoNum type="arabicPeriod"/>
            </a:pPr>
            <a:r>
              <a:rPr lang="tr-TR" sz="4800" dirty="0"/>
              <a:t>Giriş</a:t>
            </a:r>
          </a:p>
          <a:p>
            <a:pPr marL="457200" indent="-457200">
              <a:buClr>
                <a:srgbClr val="FF0000"/>
              </a:buClr>
              <a:buFont typeface="+mj-lt"/>
              <a:buAutoNum type="arabicPeriod"/>
            </a:pPr>
            <a:r>
              <a:rPr lang="tr-TR" sz="4800" dirty="0" smtClean="0"/>
              <a:t>Travma/Zorlayıcı </a:t>
            </a:r>
            <a:r>
              <a:rPr lang="tr-TR" sz="4800" dirty="0"/>
              <a:t>Yaşam Olayları</a:t>
            </a:r>
          </a:p>
          <a:p>
            <a:pPr marL="457200" indent="-457200">
              <a:buClr>
                <a:srgbClr val="FF0000"/>
              </a:buClr>
              <a:buFont typeface="+mj-lt"/>
              <a:buAutoNum type="arabicPeriod"/>
            </a:pPr>
            <a:r>
              <a:rPr lang="tr-TR" sz="4800" dirty="0" smtClean="0"/>
              <a:t>Zorlayıcı </a:t>
            </a:r>
            <a:r>
              <a:rPr lang="tr-TR" sz="4800" dirty="0"/>
              <a:t>Yaşam Olayları Sonrasında Görülebilecek Tepkiler</a:t>
            </a:r>
          </a:p>
          <a:p>
            <a:pPr marL="457200" indent="-457200">
              <a:buClr>
                <a:srgbClr val="FF0000"/>
              </a:buClr>
              <a:buFont typeface="+mj-lt"/>
              <a:buAutoNum type="arabicPeriod"/>
            </a:pPr>
            <a:r>
              <a:rPr lang="tr-TR" sz="4800" dirty="0"/>
              <a:t>Yaş Gruplarına Göre Çocuklarda Görülebilecek Tepkiler</a:t>
            </a:r>
          </a:p>
          <a:p>
            <a:pPr marL="457200" indent="-457200">
              <a:buClr>
                <a:srgbClr val="FF0000"/>
              </a:buClr>
              <a:buFont typeface="+mj-lt"/>
              <a:buAutoNum type="arabicPeriod"/>
            </a:pPr>
            <a:r>
              <a:rPr lang="tr-TR" sz="4800" dirty="0"/>
              <a:t>Kendimize Nasıl Yardımcı Olabiliriz?</a:t>
            </a:r>
          </a:p>
          <a:p>
            <a:pPr marL="457200" indent="-457200">
              <a:buClr>
                <a:srgbClr val="FF0000"/>
              </a:buClr>
              <a:buFont typeface="+mj-lt"/>
              <a:buAutoNum type="arabicPeriod"/>
            </a:pPr>
            <a:r>
              <a:rPr lang="tr-TR" sz="4800" dirty="0"/>
              <a:t>Çocuklara Nasıl Yardımcı Olabiliriz?</a:t>
            </a:r>
          </a:p>
          <a:p>
            <a:pPr marL="457200" indent="-457200">
              <a:buClr>
                <a:srgbClr val="FF0000"/>
              </a:buClr>
              <a:buFont typeface="+mj-lt"/>
              <a:buAutoNum type="arabicPeriod"/>
            </a:pPr>
            <a:r>
              <a:rPr lang="tr-TR" sz="4800" dirty="0"/>
              <a:t>Zorlayıcı Yaşam Olaylarında Okulların/Öğretmenlerin Rolü ve Önemi</a:t>
            </a:r>
          </a:p>
          <a:p>
            <a:pPr marL="457200" indent="-457200">
              <a:buClr>
                <a:srgbClr val="FF0000"/>
              </a:buClr>
              <a:buFont typeface="+mj-lt"/>
              <a:buAutoNum type="arabicPeriod"/>
            </a:pPr>
            <a:r>
              <a:rPr lang="tr-TR" sz="4800" dirty="0"/>
              <a:t>Ne Zaman Destek Almalıyız?</a:t>
            </a:r>
          </a:p>
          <a:p>
            <a:pPr marL="457200" indent="-457200">
              <a:buClr>
                <a:srgbClr val="FF0000"/>
              </a:buClr>
              <a:buFont typeface="+mj-lt"/>
              <a:buAutoNum type="arabicPeriod"/>
            </a:pPr>
            <a:r>
              <a:rPr lang="tr-TR" sz="4800" dirty="0"/>
              <a:t>Nerelerden Destek Alabiliriz?</a:t>
            </a:r>
          </a:p>
          <a:p>
            <a:pPr marL="457200" indent="-457200">
              <a:buClr>
                <a:srgbClr val="FF0000"/>
              </a:buClr>
              <a:buFont typeface="+mj-lt"/>
              <a:buAutoNum type="arabicPeriod"/>
            </a:pPr>
            <a:r>
              <a:rPr lang="tr-TR" sz="4800" dirty="0" smtClean="0"/>
              <a:t> </a:t>
            </a:r>
            <a:r>
              <a:rPr lang="tr-TR" sz="4800" dirty="0" err="1" smtClean="0"/>
              <a:t>Psikoeğitim</a:t>
            </a:r>
            <a:r>
              <a:rPr lang="tr-TR" sz="4800" dirty="0" smtClean="0"/>
              <a:t> </a:t>
            </a:r>
            <a:r>
              <a:rPr lang="tr-TR" sz="4800" dirty="0"/>
              <a:t>Programı Genel </a:t>
            </a:r>
            <a:r>
              <a:rPr lang="tr-TR" sz="4800" dirty="0" smtClean="0"/>
              <a:t>Amaçlar</a:t>
            </a:r>
            <a:endParaRPr lang="tr-TR" sz="4800" dirty="0"/>
          </a:p>
          <a:p>
            <a:pPr marL="457200" indent="-457200">
              <a:buClr>
                <a:srgbClr val="FF0000"/>
              </a:buClr>
              <a:buFont typeface="+mj-lt"/>
              <a:buAutoNum type="arabicPeriod"/>
            </a:pPr>
            <a:r>
              <a:rPr lang="tr-TR" sz="4800" dirty="0" smtClean="0"/>
              <a:t> </a:t>
            </a:r>
            <a:r>
              <a:rPr lang="tr-TR" sz="4800" dirty="0" err="1" smtClean="0"/>
              <a:t>Psikoeğitim</a:t>
            </a:r>
            <a:r>
              <a:rPr lang="tr-TR" sz="4800" dirty="0" smtClean="0"/>
              <a:t> </a:t>
            </a:r>
            <a:r>
              <a:rPr lang="tr-TR" sz="4800" dirty="0"/>
              <a:t>Programı Uygulama </a:t>
            </a:r>
            <a:r>
              <a:rPr lang="tr-TR" sz="4800" dirty="0" smtClean="0"/>
              <a:t>Esasları</a:t>
            </a:r>
            <a:endParaRPr lang="tr-TR" sz="4800" dirty="0"/>
          </a:p>
          <a:p>
            <a:pPr marL="457200" indent="-457200">
              <a:buClr>
                <a:srgbClr val="FF0000"/>
              </a:buClr>
              <a:buFont typeface="+mj-lt"/>
              <a:buAutoNum type="arabicPeriod"/>
            </a:pPr>
            <a:r>
              <a:rPr lang="tr-TR" sz="4800" dirty="0" smtClean="0"/>
              <a:t> Etkinlikler </a:t>
            </a:r>
            <a:r>
              <a:rPr lang="tr-TR" sz="4800" dirty="0"/>
              <a:t>Uygulanırken Dikkat Edilecek </a:t>
            </a:r>
            <a:r>
              <a:rPr lang="tr-TR" sz="4800" dirty="0" smtClean="0"/>
              <a:t>Hususlar</a:t>
            </a:r>
            <a:endParaRPr lang="tr-TR" sz="4800" dirty="0"/>
          </a:p>
          <a:p>
            <a:pPr marL="457200" indent="-457200">
              <a:buClr>
                <a:srgbClr val="FF0000"/>
              </a:buClr>
              <a:buFont typeface="+mj-lt"/>
              <a:buAutoNum type="arabicPeriod"/>
            </a:pPr>
            <a:r>
              <a:rPr lang="tr-TR" sz="4800" dirty="0" smtClean="0"/>
              <a:t> Özel </a:t>
            </a:r>
            <a:r>
              <a:rPr lang="tr-TR" sz="4800" dirty="0"/>
              <a:t>Eğitim İhtiyacı Olan Öğrenciler </a:t>
            </a:r>
            <a:r>
              <a:rPr lang="tr-TR" sz="4800" dirty="0" smtClean="0"/>
              <a:t>için </a:t>
            </a:r>
            <a:r>
              <a:rPr lang="tr-TR" sz="4800" dirty="0"/>
              <a:t>Ek Bilgi ve </a:t>
            </a:r>
            <a:r>
              <a:rPr lang="tr-TR" sz="4800" dirty="0" smtClean="0"/>
              <a:t>Uyarılar</a:t>
            </a:r>
            <a:endParaRPr lang="tr-TR" sz="4800" dirty="0"/>
          </a:p>
          <a:p>
            <a:pPr marL="457200" indent="-457200">
              <a:buClr>
                <a:srgbClr val="FF0000"/>
              </a:buClr>
              <a:buFont typeface="+mj-lt"/>
              <a:buAutoNum type="arabicPeriod"/>
            </a:pPr>
            <a:endParaRPr lang="tr-TR" sz="4800" dirty="0"/>
          </a:p>
        </p:txBody>
      </p:sp>
      <p:sp>
        <p:nvSpPr>
          <p:cNvPr id="4" name="TextBox 6">
            <a:extLst>
              <a:ext uri="{FF2B5EF4-FFF2-40B4-BE49-F238E27FC236}">
                <a16:creationId xmlns:a16="http://schemas.microsoft.com/office/drawing/2014/main" id="{F17277F8-69C7-F049-9DFD-12282B1AE89C}"/>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SUNUM İÇERİĞİ</a:t>
            </a:r>
          </a:p>
        </p:txBody>
      </p:sp>
    </p:spTree>
    <p:extLst>
      <p:ext uri="{BB962C8B-B14F-4D97-AF65-F5344CB8AC3E}">
        <p14:creationId xmlns:p14="http://schemas.microsoft.com/office/powerpoint/2010/main" val="382280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49057" y="3570322"/>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extLst>
      <p:ext uri="{BB962C8B-B14F-4D97-AF65-F5344CB8AC3E}">
        <p14:creationId xmlns:p14="http://schemas.microsoft.com/office/powerpoint/2010/main" val="370560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B810AA6A-02BD-604B-86E6-AFCE48A054F2}"/>
              </a:ext>
            </a:extLst>
          </p:cNvPr>
          <p:cNvSpPr/>
          <p:nvPr/>
        </p:nvSpPr>
        <p:spPr>
          <a:xfrm>
            <a:off x="4156031" y="11968188"/>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415594" y="3390224"/>
            <a:ext cx="1962728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tr-TR" sz="4400" dirty="0"/>
              <a:t>Bu süreçte yaşadığınız yoğun stres ve kaygı ile başa çıkamadığınızı düşünüyorsanız psikolojik yardım almak uygun bir yaklaşım olacaktır. </a:t>
            </a:r>
          </a:p>
          <a:p>
            <a:pPr marL="0" indent="0">
              <a:buNone/>
            </a:pPr>
            <a:r>
              <a:rPr lang="tr-TR" sz="4400" dirty="0"/>
              <a:t>Özellikle; </a:t>
            </a:r>
          </a:p>
          <a:p>
            <a:r>
              <a:rPr lang="tr-TR" sz="4400" dirty="0"/>
              <a:t>Duygusal, fiziksel, bilişsel tepkilerinizde zamanla herhangi bir azalma olmuyorsa, </a:t>
            </a:r>
          </a:p>
          <a:p>
            <a:r>
              <a:rPr lang="tr-TR" sz="4400" dirty="0"/>
              <a:t>Bu tepkilerin sıklığı ve yoğunluğu giderek artıyorsa, </a:t>
            </a:r>
          </a:p>
          <a:p>
            <a:r>
              <a:rPr lang="tr-TR" sz="4400" dirty="0"/>
              <a:t>Bu tepkiler sizin günlük hayatınızı (ailenizi, işinizi ve arkadaşlık ilişkilerinizi ) ciddi şekilde olumsuz etkiliyorsa, </a:t>
            </a:r>
          </a:p>
          <a:p>
            <a:r>
              <a:rPr lang="tr-TR" sz="4400" dirty="0"/>
              <a:t>Bir nedeni olmaksızın, çok yoğun korku ve endişe yaşıyorsanız,</a:t>
            </a:r>
          </a:p>
          <a:p>
            <a:r>
              <a:rPr lang="tr-TR" sz="4400" dirty="0"/>
              <a:t>Aşırı kaygı ve panik belirtileri gösteriyorsanız (nefessiz kalma, sürekli titreme ve baş dönmesi, kalp atışının sürekli hızlanması, yüksek tansiyon, aşırı irkilme tepkileri vb.), </a:t>
            </a:r>
          </a:p>
          <a:p>
            <a:r>
              <a:rPr lang="tr-TR" sz="4400" dirty="0"/>
              <a:t>Geleceğe ve sevdiklerinize dair yoğun endişe ve umutsuzluk </a:t>
            </a:r>
            <a:r>
              <a:rPr lang="tr-TR" sz="4400" dirty="0" smtClean="0"/>
              <a:t>hissediyorsanız </a:t>
            </a:r>
            <a:endParaRPr lang="tr-TR" sz="4400" dirty="0"/>
          </a:p>
          <a:p>
            <a:pPr marL="0" indent="0" algn="ctr">
              <a:buClr>
                <a:srgbClr val="FF0000"/>
              </a:buClr>
              <a:buNone/>
            </a:pPr>
            <a:r>
              <a:rPr lang="tr-TR" sz="4400" b="1" dirty="0">
                <a:solidFill>
                  <a:srgbClr val="FFFF00"/>
                </a:solidFill>
              </a:rPr>
              <a:t>HİÇ ZAMAN KAYBETMEDEN MUTLAKA BİR UZMANA BAŞVURUN.</a:t>
            </a:r>
          </a:p>
        </p:txBody>
      </p:sp>
    </p:spTree>
    <p:extLst>
      <p:ext uri="{BB962C8B-B14F-4D97-AF65-F5344CB8AC3E}">
        <p14:creationId xmlns:p14="http://schemas.microsoft.com/office/powerpoint/2010/main" val="107213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FA97B56C-A596-274D-83D8-44F26E1A0FA1}"/>
              </a:ext>
            </a:extLst>
          </p:cNvPr>
          <p:cNvSpPr txBox="1">
            <a:spLocks/>
          </p:cNvSpPr>
          <p:nvPr/>
        </p:nvSpPr>
        <p:spPr>
          <a:xfrm>
            <a:off x="3155713" y="4397811"/>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8800" b="1" dirty="0"/>
              <a:t>Salgın </a:t>
            </a:r>
            <a:r>
              <a:rPr lang="tr-TR" sz="8800" b="1" dirty="0" smtClean="0"/>
              <a:t>Hastalığa </a:t>
            </a:r>
            <a:r>
              <a:rPr lang="tr-TR" sz="8800" b="1" dirty="0"/>
              <a:t>Bağlı </a:t>
            </a:r>
          </a:p>
          <a:p>
            <a:pPr marL="0" indent="0" algn="ctr">
              <a:buNone/>
            </a:pPr>
            <a:r>
              <a:rPr lang="tr-TR" sz="8800" b="1" dirty="0"/>
              <a:t>Olarak Çocuklarda </a:t>
            </a:r>
          </a:p>
          <a:p>
            <a:pPr marL="0" indent="0" algn="ctr">
              <a:buNone/>
            </a:pPr>
            <a:r>
              <a:rPr lang="tr-TR" sz="8800" b="1" dirty="0"/>
              <a:t>Görülebilecek Tepkiler </a:t>
            </a:r>
            <a:endParaRPr lang="tr-TR" sz="8800" dirty="0"/>
          </a:p>
        </p:txBody>
      </p:sp>
    </p:spTree>
    <p:extLst>
      <p:ext uri="{BB962C8B-B14F-4D97-AF65-F5344CB8AC3E}">
        <p14:creationId xmlns:p14="http://schemas.microsoft.com/office/powerpoint/2010/main" val="163506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577084" y="3225800"/>
            <a:ext cx="920125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smtClean="0"/>
              <a:t>Ebeveynin </a:t>
            </a:r>
            <a:r>
              <a:rPr lang="tr-TR" sz="4400" dirty="0"/>
              <a:t>yanından ayrılmak </a:t>
            </a:r>
            <a:r>
              <a:rPr lang="tr-TR" sz="4400" dirty="0" smtClean="0"/>
              <a:t>istememe</a:t>
            </a:r>
            <a:endParaRPr lang="tr-TR" sz="4400" dirty="0"/>
          </a:p>
          <a:p>
            <a:pPr>
              <a:lnSpc>
                <a:spcPct val="100000"/>
              </a:lnSpc>
              <a:buClr>
                <a:srgbClr val="FF0000"/>
              </a:buClr>
              <a:defRPr/>
            </a:pPr>
            <a:r>
              <a:rPr lang="tr-TR" sz="4400" dirty="0"/>
              <a:t>Sürekli ağlama ya da ağlamaklı </a:t>
            </a:r>
            <a:r>
              <a:rPr lang="tr-TR" sz="4400" dirty="0" smtClean="0"/>
              <a:t>olma</a:t>
            </a:r>
            <a:endParaRPr lang="tr-TR" sz="4400" dirty="0"/>
          </a:p>
          <a:p>
            <a:pPr>
              <a:lnSpc>
                <a:spcPct val="100000"/>
              </a:lnSpc>
              <a:buClr>
                <a:srgbClr val="FF0000"/>
              </a:buClr>
              <a:defRPr/>
            </a:pPr>
            <a:r>
              <a:rPr lang="tr-TR" sz="4400" dirty="0"/>
              <a:t>Huzursuzluk hissetme, huysuz ve sinirli </a:t>
            </a:r>
            <a:r>
              <a:rPr lang="tr-TR" sz="4400" dirty="0" smtClean="0"/>
              <a:t>olma</a:t>
            </a:r>
            <a:endParaRPr lang="tr-TR" sz="4400" dirty="0"/>
          </a:p>
          <a:p>
            <a:pPr>
              <a:lnSpc>
                <a:spcPct val="100000"/>
              </a:lnSpc>
              <a:buClr>
                <a:srgbClr val="FF0000"/>
              </a:buClr>
              <a:defRPr/>
            </a:pPr>
            <a:r>
              <a:rPr lang="tr-TR" sz="4400" dirty="0"/>
              <a:t>Öfke nöbetleri </a:t>
            </a:r>
            <a:r>
              <a:rPr lang="tr-TR" sz="4400" dirty="0" smtClean="0"/>
              <a:t>geçirme </a:t>
            </a:r>
            <a:endParaRPr lang="tr-TR" sz="4400" dirty="0"/>
          </a:p>
          <a:p>
            <a:pPr>
              <a:lnSpc>
                <a:spcPct val="100000"/>
              </a:lnSpc>
              <a:buClr>
                <a:srgbClr val="FF0000"/>
              </a:buClr>
              <a:defRPr/>
            </a:pPr>
            <a:r>
              <a:rPr lang="tr-TR" sz="4400" dirty="0"/>
              <a:t>Karın ağrısı ya da baş ağrısı gibi fiziksel </a:t>
            </a:r>
            <a:r>
              <a:rPr lang="tr-TR" sz="4400" dirty="0" smtClean="0"/>
              <a:t>şikâyetler</a:t>
            </a: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5" y="3194050"/>
            <a:ext cx="8643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a:t>
            </a:r>
            <a:r>
              <a:rPr lang="tr-TR" sz="4400" dirty="0" smtClean="0"/>
              <a:t>ıslatma</a:t>
            </a:r>
            <a:endParaRPr lang="tr-TR" sz="4400" dirty="0"/>
          </a:p>
          <a:p>
            <a:pPr>
              <a:lnSpc>
                <a:spcPct val="100000"/>
              </a:lnSpc>
              <a:buClr>
                <a:srgbClr val="FF0000"/>
              </a:buClr>
              <a:defRPr/>
            </a:pPr>
            <a:r>
              <a:rPr lang="tr-TR" sz="4400" dirty="0"/>
              <a:t>Aşırı ürkeklik ya da korkuların başlaması (yalnız kalma, </a:t>
            </a:r>
            <a:r>
              <a:rPr lang="tr-TR" sz="4400" dirty="0" smtClean="0"/>
              <a:t>karanlık vb.)</a:t>
            </a:r>
            <a:endParaRPr lang="tr-TR" sz="4400" dirty="0"/>
          </a:p>
          <a:p>
            <a:pPr>
              <a:lnSpc>
                <a:spcPct val="100000"/>
              </a:lnSpc>
              <a:buClr>
                <a:srgbClr val="FF0000"/>
              </a:buClr>
              <a:defRPr/>
            </a:pPr>
            <a:r>
              <a:rPr lang="tr-TR" sz="4400" dirty="0"/>
              <a:t>Oyunlarda sürekli salgın hastalığı </a:t>
            </a:r>
            <a:r>
              <a:rPr lang="tr-TR" sz="4400" dirty="0" smtClean="0"/>
              <a:t>canlandırma/yaşama</a:t>
            </a:r>
            <a:endParaRPr lang="tr-TR" sz="4400" dirty="0"/>
          </a:p>
          <a:p>
            <a:pPr>
              <a:lnSpc>
                <a:spcPct val="100000"/>
              </a:lnSpc>
              <a:buClr>
                <a:srgbClr val="FF0000"/>
              </a:buClr>
              <a:defRPr/>
            </a:pPr>
            <a:r>
              <a:rPr lang="tr-TR" sz="4400" dirty="0"/>
              <a:t>Konuşma zorluğu yaşamaya </a:t>
            </a:r>
            <a:r>
              <a:rPr lang="tr-TR" sz="4400" dirty="0" smtClean="0"/>
              <a:t>başlama</a:t>
            </a:r>
            <a:endParaRPr lang="tr-TR" sz="4400" dirty="0"/>
          </a:p>
          <a:p>
            <a:pPr>
              <a:lnSpc>
                <a:spcPct val="100000"/>
              </a:lnSpc>
              <a:buClr>
                <a:srgbClr val="FF0000"/>
              </a:buClr>
              <a:defRPr/>
            </a:pPr>
            <a:endParaRPr lang="tr-TR" sz="4400" dirty="0"/>
          </a:p>
        </p:txBody>
      </p:sp>
    </p:spTree>
    <p:extLst>
      <p:ext uri="{BB962C8B-B14F-4D97-AF65-F5344CB8AC3E}">
        <p14:creationId xmlns:p14="http://schemas.microsoft.com/office/powerpoint/2010/main" val="4054740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456994" y="36893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a:t>
            </a:r>
            <a:r>
              <a:rPr lang="tr-TR" sz="4400" dirty="0" smtClean="0"/>
              <a:t>düşmesi</a:t>
            </a:r>
            <a:endParaRPr lang="tr-TR" sz="4400" dirty="0"/>
          </a:p>
          <a:p>
            <a:pPr>
              <a:lnSpc>
                <a:spcPct val="100000"/>
              </a:lnSpc>
              <a:buClr>
                <a:srgbClr val="FF0000"/>
              </a:buClr>
              <a:defRPr/>
            </a:pPr>
            <a:r>
              <a:rPr lang="tr-TR" sz="4400" dirty="0"/>
              <a:t>Herkesten </a:t>
            </a:r>
            <a:r>
              <a:rPr lang="tr-TR" sz="4400" dirty="0" smtClean="0"/>
              <a:t>uzaklaşma/içine kapanma</a:t>
            </a:r>
            <a:endParaRPr lang="tr-TR" sz="4400" dirty="0"/>
          </a:p>
          <a:p>
            <a:pPr>
              <a:lnSpc>
                <a:spcPct val="100000"/>
              </a:lnSpc>
              <a:buClr>
                <a:srgbClr val="FF0000"/>
              </a:buClr>
              <a:defRPr/>
            </a:pPr>
            <a:r>
              <a:rPr lang="tr-TR" sz="4400" dirty="0"/>
              <a:t>Kâbus görme, uyumak istememe ya da uyku </a:t>
            </a:r>
            <a:r>
              <a:rPr lang="tr-TR" sz="4400" dirty="0" smtClean="0"/>
              <a:t>problemleri</a:t>
            </a:r>
            <a:endParaRPr lang="tr-TR" sz="4400" dirty="0"/>
          </a:p>
          <a:p>
            <a:pPr>
              <a:lnSpc>
                <a:spcPct val="100000"/>
              </a:lnSpc>
              <a:buClr>
                <a:srgbClr val="FF0000"/>
              </a:buClr>
              <a:defRPr/>
            </a:pPr>
            <a:r>
              <a:rPr lang="tr-TR" sz="4400" dirty="0"/>
              <a:t>Karın ağrısı ya da baş ağrısı gibi fiziksel </a:t>
            </a:r>
            <a:r>
              <a:rPr lang="tr-TR" sz="4400" dirty="0" smtClean="0"/>
              <a:t>şikâyetler</a:t>
            </a:r>
            <a:endParaRPr lang="tr-TR" sz="4400" dirty="0"/>
          </a:p>
          <a:p>
            <a:pPr>
              <a:lnSpc>
                <a:spcPct val="100000"/>
              </a:lnSpc>
              <a:buClr>
                <a:srgbClr val="FF0000"/>
              </a:buClr>
              <a:defRPr/>
            </a:pPr>
            <a:r>
              <a:rPr lang="tr-TR" sz="4400" dirty="0"/>
              <a:t>Aşırı alıngan, sinirli ya da kavgacı </a:t>
            </a:r>
            <a:r>
              <a:rPr lang="tr-TR" sz="4400" dirty="0" smtClean="0"/>
              <a:t>olma</a:t>
            </a:r>
            <a:endParaRPr lang="tr-TR" sz="4400" dirty="0"/>
          </a:p>
          <a:p>
            <a:pPr>
              <a:lnSpc>
                <a:spcPct val="100000"/>
              </a:lnSpc>
              <a:buClr>
                <a:srgbClr val="FF0000"/>
              </a:buClr>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3416535" y="3683000"/>
            <a:ext cx="89481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a:t>
            </a:r>
            <a:r>
              <a:rPr lang="tr-TR" sz="4400" dirty="0" smtClean="0"/>
              <a:t>çekme</a:t>
            </a:r>
            <a:endParaRPr lang="tr-TR" sz="4400" dirty="0"/>
          </a:p>
          <a:p>
            <a:pPr>
              <a:lnSpc>
                <a:spcPct val="100000"/>
              </a:lnSpc>
              <a:buClr>
                <a:srgbClr val="FF0000"/>
              </a:buClr>
              <a:defRPr/>
            </a:pPr>
            <a:r>
              <a:rPr lang="tr-TR" sz="4400" dirty="0"/>
              <a:t>Korkular geliştirme ve hep bu korkulardan söz </a:t>
            </a:r>
            <a:r>
              <a:rPr lang="tr-TR" sz="4400" dirty="0" smtClean="0"/>
              <a:t>etme</a:t>
            </a:r>
            <a:endParaRPr lang="tr-TR" sz="4400" dirty="0"/>
          </a:p>
          <a:p>
            <a:pPr>
              <a:lnSpc>
                <a:spcPct val="100000"/>
              </a:lnSpc>
              <a:buClr>
                <a:srgbClr val="FF0000"/>
              </a:buClr>
              <a:defRPr/>
            </a:pPr>
            <a:r>
              <a:rPr lang="tr-TR" sz="4400" dirty="0"/>
              <a:t>Sevdiği şeylerden artık zevk </a:t>
            </a:r>
            <a:r>
              <a:rPr lang="tr-TR" sz="4400" dirty="0" smtClean="0"/>
              <a:t>alamama</a:t>
            </a:r>
            <a:endParaRPr lang="tr-TR" sz="4400" dirty="0"/>
          </a:p>
          <a:p>
            <a:pPr>
              <a:lnSpc>
                <a:spcPct val="100000"/>
              </a:lnSpc>
              <a:buClr>
                <a:srgbClr val="FF0000"/>
              </a:buClr>
              <a:defRPr/>
            </a:pPr>
            <a:r>
              <a:rPr lang="tr-TR" sz="4400" dirty="0"/>
              <a:t>Daha fazla ya da daha az yemek </a:t>
            </a:r>
            <a:r>
              <a:rPr lang="tr-TR" sz="4400" dirty="0" smtClean="0"/>
              <a:t>yeme</a:t>
            </a:r>
            <a:endParaRPr lang="tr-TR" sz="4400" dirty="0"/>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1767549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329327" y="3651250"/>
            <a:ext cx="9005424"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a:t>
            </a:r>
            <a:r>
              <a:rPr lang="tr-TR" sz="4400" dirty="0" smtClean="0"/>
              <a:t>kâbus </a:t>
            </a:r>
            <a:r>
              <a:rPr lang="tr-TR" sz="4400" dirty="0"/>
              <a:t>vb.) </a:t>
            </a:r>
            <a:r>
              <a:rPr lang="tr-TR" sz="4400" dirty="0" smtClean="0"/>
              <a:t>yaşama</a:t>
            </a:r>
            <a:endParaRPr lang="tr-TR" sz="4400" dirty="0"/>
          </a:p>
          <a:p>
            <a:pPr>
              <a:lnSpc>
                <a:spcPct val="100000"/>
              </a:lnSpc>
              <a:buClr>
                <a:srgbClr val="FF0000"/>
              </a:buClr>
              <a:defRPr/>
            </a:pPr>
            <a:r>
              <a:rPr lang="tr-TR" sz="4400" dirty="0"/>
              <a:t>Salgın hastalığı hatırlatıcı yerlerden ya da kişilerden </a:t>
            </a:r>
            <a:r>
              <a:rPr lang="tr-TR" sz="4400" dirty="0" smtClean="0"/>
              <a:t>kaçma</a:t>
            </a:r>
            <a:endParaRPr lang="tr-TR" sz="4400" dirty="0"/>
          </a:p>
          <a:p>
            <a:pPr>
              <a:lnSpc>
                <a:spcPct val="100000"/>
              </a:lnSpc>
              <a:buClr>
                <a:srgbClr val="FF0000"/>
              </a:buClr>
              <a:defRPr/>
            </a:pPr>
            <a:r>
              <a:rPr lang="tr-TR" sz="4400" dirty="0"/>
              <a:t>Salgın hastalık hakkında konuşmaktan </a:t>
            </a:r>
            <a:r>
              <a:rPr lang="tr-TR" sz="4400" dirty="0" smtClean="0"/>
              <a:t>kaçınma</a:t>
            </a:r>
            <a:endParaRPr lang="tr-TR" sz="4400" dirty="0"/>
          </a:p>
          <a:p>
            <a:pPr>
              <a:lnSpc>
                <a:spcPct val="100000"/>
              </a:lnSpc>
              <a:buClr>
                <a:srgbClr val="FF0000"/>
              </a:buClr>
              <a:defRPr/>
            </a:pPr>
            <a:r>
              <a:rPr lang="tr-TR" sz="4400" dirty="0"/>
              <a:t>Zararlı alışkanlıklara yönelme </a:t>
            </a:r>
            <a:r>
              <a:rPr lang="tr-TR" sz="4400" dirty="0" smtClean="0"/>
              <a:t>(tütün</a:t>
            </a:r>
            <a:r>
              <a:rPr lang="tr-TR" sz="4400" dirty="0"/>
              <a:t>, alkol, madde vb</a:t>
            </a:r>
            <a:r>
              <a:rPr lang="tr-TR" sz="4400" dirty="0" smtClean="0"/>
              <a:t>.)</a:t>
            </a:r>
            <a:endParaRPr lang="tr-TR" sz="4400" dirty="0"/>
          </a:p>
          <a:p>
            <a:pPr>
              <a:lnSpc>
                <a:spcPct val="100000"/>
              </a:lnSpc>
              <a:buClr>
                <a:srgbClr val="FF0000"/>
              </a:buClr>
              <a:buNone/>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5" y="36512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a:t>
            </a:r>
            <a:r>
              <a:rPr lang="tr-TR" sz="4400" dirty="0" smtClean="0"/>
              <a:t>isteği</a:t>
            </a:r>
            <a:endParaRPr lang="tr-TR" sz="4400" dirty="0"/>
          </a:p>
          <a:p>
            <a:pPr>
              <a:lnSpc>
                <a:spcPct val="100000"/>
              </a:lnSpc>
              <a:buClr>
                <a:srgbClr val="FF0000"/>
              </a:buClr>
              <a:defRPr/>
            </a:pPr>
            <a:r>
              <a:rPr lang="tr-TR" sz="4400" dirty="0"/>
              <a:t>Aşırı alıngan ya da öfkeli </a:t>
            </a:r>
            <a:r>
              <a:rPr lang="tr-TR" sz="4400" dirty="0" smtClean="0"/>
              <a:t>olma</a:t>
            </a:r>
            <a:endParaRPr lang="tr-TR" sz="4400" dirty="0"/>
          </a:p>
          <a:p>
            <a:pPr>
              <a:lnSpc>
                <a:spcPct val="100000"/>
              </a:lnSpc>
              <a:buClr>
                <a:srgbClr val="FF0000"/>
              </a:buClr>
              <a:defRPr/>
            </a:pPr>
            <a:r>
              <a:rPr lang="tr-TR" sz="4400" dirty="0"/>
              <a:t>Sevdiği şeylerden artık zevk </a:t>
            </a:r>
            <a:r>
              <a:rPr lang="tr-TR" sz="4400" dirty="0" smtClean="0"/>
              <a:t>almama</a:t>
            </a:r>
            <a:endParaRPr lang="tr-TR" sz="4400" dirty="0"/>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3727506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61213" y="3508712"/>
            <a:ext cx="18812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smtClean="0"/>
              <a:t>Okullar </a:t>
            </a:r>
            <a:r>
              <a:rPr lang="tr-TR" sz="4400" dirty="0"/>
              <a:t>normalliği temsil eden ve eğitim yoluyla normal yaşama geri dönmeyi kolaylaştıran önemli kurumlardır.</a:t>
            </a:r>
          </a:p>
          <a:p>
            <a:pPr marL="0" indent="0" algn="just">
              <a:buClr>
                <a:srgbClr val="FF0000"/>
              </a:buClr>
              <a:buNone/>
            </a:pPr>
            <a:r>
              <a:rPr lang="tr-TR" sz="4400" dirty="0"/>
              <a:t>Okulda bulunmak;</a:t>
            </a:r>
          </a:p>
          <a:p>
            <a:pPr algn="just">
              <a:buClr>
                <a:srgbClr val="FF0000"/>
              </a:buClr>
            </a:pPr>
            <a:r>
              <a:rPr lang="tr-TR" sz="4400" dirty="0"/>
              <a:t>Oyun ve diğer okul etkinliklerine katılmak; özellikle çocukların ihtiyaç duydukları, süreklilik, değişmezlik ve normallik hissinin oluşmasına yardımcı olur.</a:t>
            </a:r>
          </a:p>
          <a:p>
            <a:pPr algn="just">
              <a:buClr>
                <a:srgbClr val="FF0000"/>
              </a:buClr>
            </a:pPr>
            <a:r>
              <a:rPr lang="tr-TR" sz="4400" dirty="0"/>
              <a:t>Çocukların ihtiyaçlarını daha kolay ifade etmelerini sağlar.</a:t>
            </a:r>
          </a:p>
          <a:p>
            <a:pPr algn="just">
              <a:buClr>
                <a:srgbClr val="FF0000"/>
              </a:buClr>
            </a:pPr>
            <a:r>
              <a:rPr lang="tr-TR" sz="4400" dirty="0">
                <a:cs typeface="Times New Roman" panose="02020603050405020304" pitchFamily="18" charset="0"/>
              </a:rPr>
              <a:t>Salgın hastalık süreciyle ilgili normal </a:t>
            </a:r>
            <a:r>
              <a:rPr lang="tr-TR" sz="4400" dirty="0" smtClean="0">
                <a:cs typeface="Times New Roman" panose="02020603050405020304" pitchFamily="18" charset="0"/>
              </a:rPr>
              <a:t>tepkiler </a:t>
            </a:r>
            <a:r>
              <a:rPr lang="tr-TR" sz="4400" dirty="0">
                <a:cs typeface="Times New Roman" panose="02020603050405020304" pitchFamily="18" charset="0"/>
              </a:rPr>
              <a:t>hakkında çocukları bilgilendirerek süreci anlamlandırmalarına yardımcı olurlar.</a:t>
            </a:r>
          </a:p>
          <a:p>
            <a:pPr algn="just">
              <a:buClr>
                <a:srgbClr val="FF0000"/>
              </a:buClr>
            </a:pPr>
            <a:r>
              <a:rPr lang="tr-TR" sz="4400" dirty="0">
                <a:cs typeface="Times New Roman" panose="02020603050405020304" pitchFamily="18" charset="0"/>
              </a:rPr>
              <a:t>Çocukların iyileşme sürecine katkı sağlamak için okul ve aile arasındaki </a:t>
            </a:r>
            <a:r>
              <a:rPr lang="tr-TR" sz="4400" dirty="0" smtClean="0">
                <a:cs typeface="Times New Roman" panose="02020603050405020304" pitchFamily="18" charset="0"/>
              </a:rPr>
              <a:t>iş birliğini </a:t>
            </a:r>
            <a:r>
              <a:rPr lang="tr-TR" sz="4400" dirty="0">
                <a:cs typeface="Times New Roman" panose="02020603050405020304" pitchFamily="18" charset="0"/>
              </a:rPr>
              <a:t>güçlendirir.</a:t>
            </a:r>
          </a:p>
          <a:p>
            <a:pPr algn="just">
              <a:buClr>
                <a:srgbClr val="FF0000"/>
              </a:buClr>
            </a:pPr>
            <a:endParaRPr lang="tr-TR" sz="4400" dirty="0"/>
          </a:p>
        </p:txBody>
      </p:sp>
    </p:spTree>
    <p:extLst>
      <p:ext uri="{BB962C8B-B14F-4D97-AF65-F5344CB8AC3E}">
        <p14:creationId xmlns:p14="http://schemas.microsoft.com/office/powerpoint/2010/main" val="142415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137160"/>
            <a:ext cx="11516291" cy="1569660"/>
          </a:xfrm>
          <a:prstGeom prst="rect">
            <a:avLst/>
          </a:prstGeom>
          <a:noFill/>
        </p:spPr>
        <p:txBody>
          <a:bodyPr wrap="square" rtlCol="0">
            <a:spAutoFit/>
          </a:bodyPr>
          <a:lstStyle/>
          <a:p>
            <a:r>
              <a:rPr lang="tr-TR" sz="4800" b="1" dirty="0">
                <a:solidFill>
                  <a:schemeClr val="bg1"/>
                </a:solidFill>
              </a:rPr>
              <a:t>ÇOCUKLARIN TOPARLANMA SÜRECİNDE ÖĞRETMENLERİN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47204" y="3680433"/>
            <a:ext cx="1910384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cs typeface="Times New Roman" panose="02020603050405020304" pitchFamily="18" charset="0"/>
              </a:rPr>
              <a:t>Öğretmenler; </a:t>
            </a:r>
          </a:p>
          <a:p>
            <a:pPr algn="just">
              <a:buClr>
                <a:srgbClr val="FF0000"/>
              </a:buClr>
            </a:pPr>
            <a:r>
              <a:rPr lang="tr-TR" sz="4400" dirty="0">
                <a:cs typeface="Times New Roman" panose="02020603050405020304" pitchFamily="18" charset="0"/>
              </a:rPr>
              <a:t>Çocuklarla daha çok birlikte oldukları </a:t>
            </a:r>
            <a:r>
              <a:rPr lang="tr-TR" sz="4400" dirty="0" smtClean="0">
                <a:cs typeface="Times New Roman" panose="02020603050405020304" pitchFamily="18" charset="0"/>
              </a:rPr>
              <a:t>için </a:t>
            </a:r>
            <a:r>
              <a:rPr lang="tr-TR" sz="4400" dirty="0">
                <a:cs typeface="Times New Roman" panose="02020603050405020304" pitchFamily="18" charset="0"/>
              </a:rPr>
              <a:t>onların gereksinimlerini herkesten iyi bilir ve gerektiğinde onlara yardım edebilirler.</a:t>
            </a:r>
          </a:p>
          <a:p>
            <a:pPr algn="just">
              <a:buClr>
                <a:srgbClr val="FF0000"/>
              </a:buClr>
            </a:pPr>
            <a:r>
              <a:rPr lang="tr-TR" sz="4400" dirty="0">
                <a:cs typeface="Times New Roman" panose="02020603050405020304" pitchFamily="18" charset="0"/>
              </a:rPr>
              <a:t>Normal </a:t>
            </a:r>
            <a:r>
              <a:rPr lang="tr-TR" sz="4400" dirty="0" smtClean="0">
                <a:cs typeface="Times New Roman" panose="02020603050405020304" pitchFamily="18" charset="0"/>
              </a:rPr>
              <a:t>tepkiler </a:t>
            </a:r>
            <a:r>
              <a:rPr lang="tr-TR" sz="4400" dirty="0">
                <a:cs typeface="Times New Roman" panose="02020603050405020304" pitchFamily="18" charset="0"/>
              </a:rPr>
              <a:t>hakkında çocukları bilgilendirerek süreci anlamlandırmalarına yardımcı olurlar.</a:t>
            </a:r>
          </a:p>
          <a:p>
            <a:pPr algn="just">
              <a:buClr>
                <a:srgbClr val="FF0000"/>
              </a:buClr>
            </a:pPr>
            <a:r>
              <a:rPr lang="tr-TR" sz="4400" dirty="0" smtClean="0">
                <a:cs typeface="Times New Roman" panose="02020603050405020304" pitchFamily="18" charset="0"/>
              </a:rPr>
              <a:t>Çocuklarla </a:t>
            </a:r>
            <a:r>
              <a:rPr lang="tr-TR" sz="4400" dirty="0">
                <a:cs typeface="Times New Roman" panose="02020603050405020304" pitchFamily="18" charset="0"/>
              </a:rPr>
              <a:t>birlikte sıcak ve destekleyici bir sosyal ortam </a:t>
            </a:r>
            <a:r>
              <a:rPr lang="tr-TR" sz="4400" dirty="0" smtClean="0">
                <a:cs typeface="Times New Roman" panose="02020603050405020304" pitchFamily="18" charset="0"/>
              </a:rPr>
              <a:t>yaratarak </a:t>
            </a:r>
            <a:r>
              <a:rPr lang="tr-TR" sz="4400" dirty="0">
                <a:cs typeface="Times New Roman" panose="02020603050405020304" pitchFamily="18" charset="0"/>
              </a:rPr>
              <a:t>onların kayıplarla, acı veren anılarla başa çıkmalarına ve duygularını ifade etmelerine yönelik sınıf etkinlikleri düzenler.</a:t>
            </a:r>
          </a:p>
          <a:p>
            <a:pPr algn="just">
              <a:buClr>
                <a:srgbClr val="FF0000"/>
              </a:buClr>
            </a:pPr>
            <a:r>
              <a:rPr lang="tr-TR" sz="4400" dirty="0">
                <a:cs typeface="Times New Roman" panose="02020603050405020304" pitchFamily="18" charset="0"/>
              </a:rPr>
              <a:t>Çocukların iyileşme sürecine katkı sağlamak için okul ve aile arasındaki </a:t>
            </a:r>
            <a:r>
              <a:rPr lang="tr-TR" sz="4400" dirty="0" smtClean="0">
                <a:cs typeface="Times New Roman" panose="02020603050405020304" pitchFamily="18" charset="0"/>
              </a:rPr>
              <a:t>iş birliğini </a:t>
            </a:r>
            <a:r>
              <a:rPr lang="tr-TR" sz="4400" dirty="0">
                <a:cs typeface="Times New Roman" panose="02020603050405020304" pitchFamily="18" charset="0"/>
              </a:rPr>
              <a:t>güçlendirir.</a:t>
            </a:r>
          </a:p>
          <a:p>
            <a:pPr algn="just">
              <a:buClr>
                <a:srgbClr val="FF0000"/>
              </a:buClr>
            </a:pPr>
            <a:r>
              <a:rPr lang="tr-TR" sz="4400" dirty="0">
                <a:cs typeface="Times New Roman" panose="02020603050405020304" pitchFamily="18" charset="0"/>
              </a:rPr>
              <a:t>İleri düzeyde psikolojik yardıma gereksinim duyan çocuklar için iş birliği sağlar.</a:t>
            </a:r>
            <a:endParaRPr lang="tr-TR" sz="4400" dirty="0"/>
          </a:p>
          <a:p>
            <a:pPr algn="just">
              <a:buClr>
                <a:srgbClr val="FF0000"/>
              </a:buClr>
            </a:pPr>
            <a:endParaRPr lang="tr-TR" sz="4400" dirty="0"/>
          </a:p>
        </p:txBody>
      </p:sp>
    </p:spTree>
    <p:extLst>
      <p:ext uri="{BB962C8B-B14F-4D97-AF65-F5344CB8AC3E}">
        <p14:creationId xmlns:p14="http://schemas.microsoft.com/office/powerpoint/2010/main" val="2104676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C06C01FE-55D6-B645-BBE8-75477BC7C4DF}"/>
              </a:ext>
            </a:extLst>
          </p:cNvPr>
          <p:cNvSpPr/>
          <p:nvPr/>
        </p:nvSpPr>
        <p:spPr>
          <a:xfrm>
            <a:off x="2678813" y="3595162"/>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114132" y="3408059"/>
            <a:ext cx="18928745"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4400" dirty="0" smtClean="0"/>
              <a:t>zorlayıcı </a:t>
            </a:r>
            <a:r>
              <a:rPr lang="tr-TR" sz="4400" dirty="0"/>
              <a:t>süreci atlatmaları için en sağlıklı ve doğal yoldur.</a:t>
            </a:r>
          </a:p>
        </p:txBody>
      </p:sp>
    </p:spTree>
    <p:extLst>
      <p:ext uri="{BB962C8B-B14F-4D97-AF65-F5344CB8AC3E}">
        <p14:creationId xmlns:p14="http://schemas.microsoft.com/office/powerpoint/2010/main" val="2214968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A43BFFB1-9821-704E-A7AD-02F4CA3FB098}"/>
              </a:ext>
            </a:extLst>
          </p:cNvPr>
          <p:cNvSpPr/>
          <p:nvPr/>
        </p:nvSpPr>
        <p:spPr>
          <a:xfrm>
            <a:off x="2620447" y="3568256"/>
            <a:ext cx="5011806"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055767" y="3381153"/>
            <a:ext cx="190065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val="4462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804700" y="3499930"/>
            <a:ext cx="18780751" cy="8702676"/>
          </a:xfrm>
        </p:spPr>
        <p:txBody>
          <a:bodyPr>
            <a:normAutofit/>
          </a:bodyPr>
          <a:lstStyle/>
          <a:p>
            <a:pPr algn="just">
              <a:buClr>
                <a:srgbClr val="FF0000"/>
              </a:buClr>
            </a:pPr>
            <a:r>
              <a:rPr lang="tr-TR" sz="4800" dirty="0">
                <a:ea typeface="Calibri" panose="020F0502020204030204" pitchFamily="34" charset="0"/>
              </a:rPr>
              <a:t>Salgın </a:t>
            </a:r>
            <a:r>
              <a:rPr lang="tr-TR" sz="4800" dirty="0"/>
              <a:t>hastalık sürecinin öğretmenler, çocuklar  ve aileleri üzerinde yarattığı olumsuz etkileri </a:t>
            </a:r>
            <a:r>
              <a:rPr lang="tr-TR" sz="4800" dirty="0" smtClean="0"/>
              <a:t>azaltmak</a:t>
            </a:r>
            <a:endParaRPr lang="tr-TR" sz="4800" dirty="0"/>
          </a:p>
          <a:p>
            <a:pPr algn="just">
              <a:buClr>
                <a:srgbClr val="FF0000"/>
              </a:buClr>
            </a:pPr>
            <a:r>
              <a:rPr lang="tr-TR" sz="4800" dirty="0"/>
              <a:t>Salgın hastalık sonrasında öğretmen, çocuk ve ailelerin uyum sürecine destek </a:t>
            </a:r>
            <a:r>
              <a:rPr lang="tr-TR" sz="4800" dirty="0" smtClean="0"/>
              <a:t>olmak</a:t>
            </a:r>
            <a:endParaRPr lang="tr-TR" sz="4800" dirty="0"/>
          </a:p>
          <a:p>
            <a:pPr algn="just">
              <a:buClr>
                <a:srgbClr val="FF0000"/>
              </a:buClr>
            </a:pPr>
            <a:r>
              <a:rPr lang="tr-TR" sz="4800" dirty="0"/>
              <a:t>Salgın hastalığı sonrasında öğretmenlerin ve ailelerin çocuklarına nasıl destek olacakları hakkında bilgi </a:t>
            </a:r>
            <a:r>
              <a:rPr lang="tr-TR" sz="4800" dirty="0" smtClean="0"/>
              <a:t>vermek</a:t>
            </a:r>
            <a:endParaRPr lang="tr-TR" sz="4800" dirty="0"/>
          </a:p>
          <a:p>
            <a:pPr algn="just">
              <a:buClr>
                <a:srgbClr val="FF0000"/>
              </a:buClr>
            </a:pPr>
            <a:r>
              <a:rPr lang="tr-TR" sz="4800" dirty="0"/>
              <a:t>Okullarda salgın hastalıkla ile ilgili </a:t>
            </a:r>
            <a:r>
              <a:rPr lang="tr-TR" sz="4800" dirty="0" err="1"/>
              <a:t>psikososyal</a:t>
            </a:r>
            <a:r>
              <a:rPr lang="tr-TR" sz="4800" dirty="0"/>
              <a:t> destek çalışmalarını </a:t>
            </a:r>
            <a:r>
              <a:rPr lang="tr-TR" sz="4800" dirty="0" smtClean="0"/>
              <a:t>gerçekleştirmek</a:t>
            </a:r>
            <a:endParaRPr lang="tr-TR" sz="4800" dirty="0">
              <a:ea typeface="Calibri" panose="020F0502020204030204" pitchFamily="34" charset="0"/>
            </a:endParaRPr>
          </a:p>
          <a:p>
            <a:pPr algn="just">
              <a:buClr>
                <a:srgbClr val="FF0000"/>
              </a:buClr>
            </a:pPr>
            <a:endParaRPr lang="tr-TR" sz="4800" dirty="0">
              <a:cs typeface="Times New Roman" panose="02020603050405020304" pitchFamily="18" charset="0"/>
            </a:endParaRPr>
          </a:p>
        </p:txBody>
      </p:sp>
      <p:sp>
        <p:nvSpPr>
          <p:cNvPr id="4" name="TextBox 6">
            <a:extLst>
              <a:ext uri="{FF2B5EF4-FFF2-40B4-BE49-F238E27FC236}">
                <a16:creationId xmlns:a16="http://schemas.microsoft.com/office/drawing/2014/main" id="{F17277F8-69C7-F049-9DFD-12282B1AE89C}"/>
              </a:ext>
            </a:extLst>
          </p:cNvPr>
          <p:cNvSpPr txBox="1"/>
          <p:nvPr/>
        </p:nvSpPr>
        <p:spPr>
          <a:xfrm>
            <a:off x="583475" y="74915"/>
            <a:ext cx="11103428" cy="1569660"/>
          </a:xfrm>
          <a:prstGeom prst="rect">
            <a:avLst/>
          </a:prstGeom>
          <a:noFill/>
        </p:spPr>
        <p:txBody>
          <a:bodyPr wrap="square" rtlCol="0">
            <a:spAutoFit/>
          </a:bodyPr>
          <a:lstStyle/>
          <a:p>
            <a:pPr algn="ctr"/>
            <a:r>
              <a:rPr lang="tr-TR" sz="4800" b="1" dirty="0">
                <a:solidFill>
                  <a:schemeClr val="bg1"/>
                </a:solidFill>
                <a:cs typeface="Calibri" panose="020F0502020204030204" pitchFamily="34" charset="0"/>
              </a:rPr>
              <a:t>SALGIN HASTALIK PSİKOEĞİTİM PROGRAMININ HEDEFLERİ</a:t>
            </a:r>
          </a:p>
        </p:txBody>
      </p:sp>
    </p:spTree>
    <p:extLst>
      <p:ext uri="{BB962C8B-B14F-4D97-AF65-F5344CB8AC3E}">
        <p14:creationId xmlns:p14="http://schemas.microsoft.com/office/powerpoint/2010/main" val="3482315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40906B6C-2E94-F146-AF0A-8D8AAAF1F518}"/>
              </a:ext>
            </a:extLst>
          </p:cNvPr>
          <p:cNvSpPr/>
          <p:nvPr/>
        </p:nvSpPr>
        <p:spPr>
          <a:xfrm>
            <a:off x="2620446" y="3610544"/>
            <a:ext cx="4046324"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055765" y="3423441"/>
            <a:ext cx="18345085"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val="1640962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EE285662-D1BD-9241-93B4-EEB768EDAE97}"/>
              </a:ext>
            </a:extLst>
          </p:cNvPr>
          <p:cNvSpPr/>
          <p:nvPr/>
        </p:nvSpPr>
        <p:spPr>
          <a:xfrm>
            <a:off x="2600991" y="3591089"/>
            <a:ext cx="4817434"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036310" y="3403986"/>
            <a:ext cx="1836454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p:txBody>
      </p:sp>
    </p:spTree>
    <p:extLst>
      <p:ext uri="{BB962C8B-B14F-4D97-AF65-F5344CB8AC3E}">
        <p14:creationId xmlns:p14="http://schemas.microsoft.com/office/powerpoint/2010/main" val="1510366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DF311BED-9F1D-B946-B219-BF9DD1E060ED}"/>
              </a:ext>
            </a:extLst>
          </p:cNvPr>
          <p:cNvSpPr/>
          <p:nvPr/>
        </p:nvSpPr>
        <p:spPr>
          <a:xfrm>
            <a:off x="2698267" y="3571632"/>
            <a:ext cx="368120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133588" y="3384530"/>
            <a:ext cx="1838399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p>
          <a:p>
            <a:pPr algn="just">
              <a:lnSpc>
                <a:spcPct val="150000"/>
              </a:lnSpc>
              <a:buClr>
                <a:srgbClr val="FF0000"/>
              </a:buClr>
            </a:pPr>
            <a:r>
              <a:rPr lang="tr-TR" sz="4400" dirty="0"/>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a:t>
            </a:r>
            <a:r>
              <a:rPr lang="tr-TR" sz="4400" dirty="0" smtClean="0"/>
              <a:t>şımartmaz </a:t>
            </a:r>
            <a:r>
              <a:rPr lang="tr-TR" sz="4400" dirty="0"/>
              <a:t>tam tersine bu iyi ve olumlu davranışları yeniden yapmak için onları cesaretlendirir ve kendilerine olan güvenin artmasını sağlar.</a:t>
            </a:r>
          </a:p>
        </p:txBody>
      </p:sp>
    </p:spTree>
    <p:extLst>
      <p:ext uri="{BB962C8B-B14F-4D97-AF65-F5344CB8AC3E}">
        <p14:creationId xmlns:p14="http://schemas.microsoft.com/office/powerpoint/2010/main" val="180968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41F957DA-51D5-D841-8489-1A3DA682EC9E}"/>
              </a:ext>
            </a:extLst>
          </p:cNvPr>
          <p:cNvSpPr/>
          <p:nvPr/>
        </p:nvSpPr>
        <p:spPr>
          <a:xfrm>
            <a:off x="2649543" y="3568256"/>
            <a:ext cx="5290268"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02847" y="3381153"/>
            <a:ext cx="18812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a:t>
            </a:r>
            <a:r>
              <a:rPr lang="tr-TR" sz="4400" dirty="0" smtClean="0"/>
              <a:t>ergenlik çağındaki çocuklar daha </a:t>
            </a:r>
            <a:r>
              <a:rPr lang="tr-TR" sz="4400" dirty="0"/>
              <a:t>isteksiz görünse de) yeniden toparlanmaları için onlarla birlikte hoşça vakit geçirecek aktiviteler yapmak oldukça önemli ve gereklidir.</a:t>
            </a:r>
          </a:p>
        </p:txBody>
      </p:sp>
    </p:spTree>
    <p:extLst>
      <p:ext uri="{BB962C8B-B14F-4D97-AF65-F5344CB8AC3E}">
        <p14:creationId xmlns:p14="http://schemas.microsoft.com/office/powerpoint/2010/main" val="589924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8DB27E73-4C89-2F4C-90B1-602062060DEE}"/>
              </a:ext>
            </a:extLst>
          </p:cNvPr>
          <p:cNvSpPr/>
          <p:nvPr/>
        </p:nvSpPr>
        <p:spPr>
          <a:xfrm>
            <a:off x="2686115" y="3614164"/>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86115" y="3405796"/>
            <a:ext cx="1910384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p>
          <a:p>
            <a:pPr algn="just">
              <a:lnSpc>
                <a:spcPct val="150000"/>
              </a:lnSpc>
              <a:buClr>
                <a:srgbClr val="FF0000"/>
              </a:buClr>
            </a:pPr>
            <a:endParaRPr lang="tr-TR" sz="4400" dirty="0"/>
          </a:p>
        </p:txBody>
      </p:sp>
    </p:spTree>
    <p:extLst>
      <p:ext uri="{BB962C8B-B14F-4D97-AF65-F5344CB8AC3E}">
        <p14:creationId xmlns:p14="http://schemas.microsoft.com/office/powerpoint/2010/main" val="267577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87581F75-8AA8-8B4B-8765-B6CF014F6B10}"/>
              </a:ext>
            </a:extLst>
          </p:cNvPr>
          <p:cNvSpPr/>
          <p:nvPr/>
        </p:nvSpPr>
        <p:spPr>
          <a:xfrm>
            <a:off x="2627749" y="3556252"/>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776605" y="3492014"/>
            <a:ext cx="18799344" cy="10223985"/>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a:t>
            </a:r>
            <a:r>
              <a:rPr lang="tr-TR" sz="4400" dirty="0" smtClean="0"/>
              <a:t>çevrenizdekilere </a:t>
            </a:r>
            <a:r>
              <a:rPr lang="tr-TR" sz="4400" dirty="0"/>
              <a:t>alınan önlemlere </a:t>
            </a:r>
            <a:r>
              <a:rPr lang="tr-TR" sz="4400" dirty="0" smtClean="0"/>
              <a:t>uyarak ve </a:t>
            </a:r>
            <a:r>
              <a:rPr lang="tr-TR" sz="4400" dirty="0"/>
              <a:t>gönüllü </a:t>
            </a:r>
            <a:r>
              <a:rPr lang="tr-TR" sz="4400" dirty="0" smtClean="0"/>
              <a:t>bir şekilde </a:t>
            </a:r>
            <a:r>
              <a:rPr lang="tr-TR" sz="4400" dirty="0"/>
              <a:t>yardım etmelerine izin verin. Özellikle çocukların “her şey kontrol altında” algısının zarar görmemesi için sizin gözetiminizde yaşlarına ve gelişimlerine uygun bazı işlerde size yardımcı olmaları çok önemlidir.</a:t>
            </a:r>
          </a:p>
          <a:p>
            <a:pPr algn="just">
              <a:lnSpc>
                <a:spcPct val="150000"/>
              </a:lnSpc>
              <a:buClr>
                <a:srgbClr val="FF0000"/>
              </a:buClr>
            </a:pPr>
            <a:r>
              <a:rPr lang="tr-TR" sz="4400" dirty="0"/>
              <a:t>Sorumluklarıyla ilgili farklılık olabileceğini de göz önünde bulundurun. </a:t>
            </a:r>
            <a:r>
              <a:rPr lang="tr-TR" sz="4400" dirty="0" smtClean="0"/>
              <a:t>Örneğin </a:t>
            </a:r>
            <a:r>
              <a:rPr lang="tr-TR" sz="4400" dirty="0"/>
              <a:t>odasını düzenli bir alışkanlıkla toplayan çocuğun odasını toplamak istememesi, okul başarısındaki farklılıklar, gelecekle ilgili  beklentilerinde </a:t>
            </a:r>
            <a:r>
              <a:rPr lang="tr-TR" sz="4400" dirty="0" smtClean="0"/>
              <a:t>farklılıklar, </a:t>
            </a:r>
            <a:r>
              <a:rPr lang="tr-TR" sz="4400" dirty="0"/>
              <a:t>motivasyon eksikliği gibi.</a:t>
            </a:r>
          </a:p>
          <a:p>
            <a:pPr algn="just">
              <a:lnSpc>
                <a:spcPct val="150000"/>
              </a:lnSpc>
              <a:buClr>
                <a:srgbClr val="FF0000"/>
              </a:buClr>
            </a:pPr>
            <a:endParaRPr lang="tr-TR" sz="4400" dirty="0"/>
          </a:p>
        </p:txBody>
      </p:sp>
    </p:spTree>
    <p:extLst>
      <p:ext uri="{BB962C8B-B14F-4D97-AF65-F5344CB8AC3E}">
        <p14:creationId xmlns:p14="http://schemas.microsoft.com/office/powerpoint/2010/main" val="293080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A8C46259-7877-D443-B4E0-7EF974E80872}"/>
              </a:ext>
            </a:extLst>
          </p:cNvPr>
          <p:cNvSpPr/>
          <p:nvPr/>
        </p:nvSpPr>
        <p:spPr>
          <a:xfrm>
            <a:off x="2640000" y="3536554"/>
            <a:ext cx="4844531"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71558" y="3366432"/>
            <a:ext cx="19351863" cy="8948785"/>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mask 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extLst>
      <p:ext uri="{BB962C8B-B14F-4D97-AF65-F5344CB8AC3E}">
        <p14:creationId xmlns:p14="http://schemas.microsoft.com/office/powerpoint/2010/main" val="1915748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A7DD8B1E-8726-454B-B029-92FCEBB49659}"/>
              </a:ext>
            </a:extLst>
          </p:cNvPr>
          <p:cNvSpPr/>
          <p:nvPr/>
        </p:nvSpPr>
        <p:spPr>
          <a:xfrm>
            <a:off x="2647732" y="3774998"/>
            <a:ext cx="4148697"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22302" y="3615069"/>
            <a:ext cx="20115519" cy="9401208"/>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p>
          <a:p>
            <a:pPr algn="just">
              <a:lnSpc>
                <a:spcPct val="150000"/>
              </a:lnSpc>
              <a:buClr>
                <a:srgbClr val="FF0000"/>
              </a:buClr>
            </a:pPr>
            <a:r>
              <a:rPr lang="tr-TR" sz="4400" dirty="0"/>
              <a:t>Kendinize ve </a:t>
            </a:r>
            <a:r>
              <a:rPr lang="tr-TR" sz="4400" dirty="0" smtClean="0"/>
              <a:t>öğrencilerinize </a:t>
            </a:r>
            <a:r>
              <a:rPr lang="tr-TR" sz="4400" dirty="0"/>
              <a:t>yardımcı olmak için yapabileceğiniz en iyi şeylerden biri de doğru kaynaklardan bilgi almaktır. </a:t>
            </a:r>
            <a:endParaRPr lang="tr-TR" sz="4400" dirty="0" smtClean="0"/>
          </a:p>
          <a:p>
            <a:pPr algn="just">
              <a:lnSpc>
                <a:spcPct val="150000"/>
              </a:lnSpc>
              <a:buClr>
                <a:srgbClr val="FF0000"/>
              </a:buClr>
            </a:pPr>
            <a:r>
              <a:rPr lang="tr-TR" sz="4400" dirty="0" smtClean="0">
                <a:cs typeface="Times New Roman" panose="02020603050405020304" pitchFamily="18" charset="0"/>
              </a:rPr>
              <a:t>Çocukların </a:t>
            </a:r>
            <a:r>
              <a:rPr lang="tr-TR" sz="4400" dirty="0">
                <a:cs typeface="Times New Roman" panose="02020603050405020304" pitchFamily="18" charset="0"/>
              </a:rPr>
              <a:t>salgını kavramaları (virüs, karantina, mutasyon vb.) </a:t>
            </a:r>
            <a:r>
              <a:rPr lang="tr-TR" sz="4400" dirty="0" smtClean="0">
                <a:cs typeface="Times New Roman" panose="02020603050405020304" pitchFamily="18" charset="0"/>
              </a:rPr>
              <a:t>ailede</a:t>
            </a:r>
            <a:r>
              <a:rPr lang="tr-TR" sz="4400" dirty="0">
                <a:cs typeface="Times New Roman" panose="02020603050405020304" pitchFamily="18" charset="0"/>
              </a:rPr>
              <a:t>, </a:t>
            </a:r>
            <a:r>
              <a:rPr lang="tr-TR" sz="4400" dirty="0" smtClean="0">
                <a:cs typeface="Times New Roman" panose="02020603050405020304" pitchFamily="18" charset="0"/>
              </a:rPr>
              <a:t>okulda </a:t>
            </a:r>
            <a:r>
              <a:rPr lang="tr-TR" sz="4400" dirty="0">
                <a:cs typeface="Times New Roman" panose="02020603050405020304" pitchFamily="18" charset="0"/>
              </a:rPr>
              <a:t>ve </a:t>
            </a:r>
            <a:r>
              <a:rPr lang="tr-TR" sz="4400" dirty="0" smtClean="0">
                <a:cs typeface="Times New Roman" panose="02020603050405020304" pitchFamily="18" charset="0"/>
              </a:rPr>
              <a:t>mahallede </a:t>
            </a:r>
            <a:r>
              <a:rPr lang="tr-TR" sz="4400" dirty="0">
                <a:cs typeface="Times New Roman" panose="02020603050405020304" pitchFamily="18" charset="0"/>
              </a:rPr>
              <a:t>meydana gelen değişiklikleri anlamaları için temel bilgiler sağlayın.</a:t>
            </a:r>
          </a:p>
          <a:p>
            <a:pPr algn="just">
              <a:lnSpc>
                <a:spcPct val="150000"/>
              </a:lnSpc>
              <a:buClr>
                <a:srgbClr val="FF0000"/>
              </a:buClr>
            </a:pPr>
            <a:r>
              <a:rPr lang="tr-TR" sz="4400" dirty="0" smtClean="0"/>
              <a:t>Öğrencilerinizle </a:t>
            </a:r>
            <a:r>
              <a:rPr lang="tr-TR" sz="4400" dirty="0"/>
              <a:t>ilgili danışmak istediğiniz bir konu olduğunda yine okul rehberlik ve psikolojik danışma servisinden ve rehberlik ve araştırma merkezlerinden yardım alın.</a:t>
            </a:r>
          </a:p>
          <a:p>
            <a:pPr algn="just">
              <a:lnSpc>
                <a:spcPct val="150000"/>
              </a:lnSpc>
              <a:buClr>
                <a:srgbClr val="FF0000"/>
              </a:buClr>
            </a:pPr>
            <a:endParaRPr lang="tr-TR" sz="4400" dirty="0"/>
          </a:p>
        </p:txBody>
      </p:sp>
    </p:spTree>
    <p:extLst>
      <p:ext uri="{BB962C8B-B14F-4D97-AF65-F5344CB8AC3E}">
        <p14:creationId xmlns:p14="http://schemas.microsoft.com/office/powerpoint/2010/main" val="4206126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08A06940-6A88-584E-A09F-882BB3ECBE6F}"/>
              </a:ext>
            </a:extLst>
          </p:cNvPr>
          <p:cNvSpPr/>
          <p:nvPr/>
        </p:nvSpPr>
        <p:spPr>
          <a:xfrm>
            <a:off x="3172497" y="3552178"/>
            <a:ext cx="9593934"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3172497" y="3365075"/>
            <a:ext cx="1873419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radyodan veya </a:t>
            </a:r>
            <a:r>
              <a:rPr lang="tr-TR" sz="4400" dirty="0" smtClean="0">
                <a:ea typeface="Calibri" panose="020F0502020204030204" pitchFamily="34" charset="0"/>
              </a:rPr>
              <a:t>çevrim içi </a:t>
            </a:r>
            <a:r>
              <a:rPr lang="tr-TR" sz="4400" dirty="0">
                <a:ea typeface="Calibri" panose="020F0502020204030204" pitchFamily="34" charset="0"/>
              </a:rPr>
              <a:t>olarak gördüklerine veya duyduklarına dikkat edin. Bir konu hakkında çok fazla bilgi endişeye (ergen yaştaki çocuklar için gelecek kaygısına) yol açabilir. </a:t>
            </a:r>
          </a:p>
          <a:p>
            <a:pPr algn="just">
              <a:lnSpc>
                <a:spcPct val="150000"/>
              </a:lnSpc>
              <a:buClr>
                <a:srgbClr val="FF0000"/>
              </a:buClr>
            </a:pPr>
            <a:r>
              <a:rPr lang="tr-TR" sz="4400" dirty="0">
                <a:ea typeface="Calibri" panose="020F0502020204030204" pitchFamily="34" charset="0"/>
              </a:rPr>
              <a:t>İnternette ve sosyal medyada salgın ile ilgili bazı </a:t>
            </a:r>
            <a:r>
              <a:rPr lang="tr-TR" sz="4400" dirty="0" smtClean="0">
                <a:ea typeface="Calibri" panose="020F0502020204030204" pitchFamily="34" charset="0"/>
              </a:rPr>
              <a:t>hikâyelerin </a:t>
            </a:r>
            <a:r>
              <a:rPr lang="tr-TR" sz="4400" dirty="0">
                <a:ea typeface="Calibri" panose="020F0502020204030204" pitchFamily="34" charset="0"/>
              </a:rPr>
              <a:t>söylentiye ve yanlış bilgilere dayanabileceği hakkında çocuklarla konuşun. Özellikle ergen yaştaki çocukların bu konu hakkındaki konuşmaya ve tartışmaya daha çok ihtiyaç duyabileceğinin farkında olun.</a:t>
            </a:r>
          </a:p>
          <a:p>
            <a:pPr algn="just">
              <a:buClr>
                <a:srgbClr val="FF0000"/>
              </a:buClr>
            </a:pPr>
            <a:endParaRPr lang="tr-TR" sz="4400" dirty="0"/>
          </a:p>
        </p:txBody>
      </p:sp>
    </p:spTree>
    <p:extLst>
      <p:ext uri="{BB962C8B-B14F-4D97-AF65-F5344CB8AC3E}">
        <p14:creationId xmlns:p14="http://schemas.microsoft.com/office/powerpoint/2010/main" val="250238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a:t>
            </a:r>
            <a:r>
              <a:rPr lang="tr-TR" sz="4800" b="1" dirty="0"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15E43A21-CCB1-9942-9172-EDACBA8157E1}"/>
              </a:ext>
            </a:extLst>
          </p:cNvPr>
          <p:cNvSpPr/>
          <p:nvPr/>
        </p:nvSpPr>
        <p:spPr>
          <a:xfrm>
            <a:off x="2684835" y="3571634"/>
            <a:ext cx="6255816"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80668" y="3384531"/>
            <a:ext cx="18753647"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smtClean="0"/>
              <a:t>Öğrencileriniz </a:t>
            </a:r>
            <a:r>
              <a:rPr lang="tr-TR" sz="4400" dirty="0"/>
              <a:t>aşırı panik olma, ağlama nöbetleri, sürekli uyku sorunları ya da yoğun davranış sorunları gibi tepkiler </a:t>
            </a:r>
            <a:r>
              <a:rPr lang="tr-TR" sz="4400" dirty="0" smtClean="0"/>
              <a:t>gösteriyorsa </a:t>
            </a:r>
            <a:r>
              <a:rPr lang="tr-TR" sz="4400" dirty="0"/>
              <a:t>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val="240563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5097294" y="4831093"/>
            <a:ext cx="14139492" cy="2800767"/>
          </a:xfrm>
          <a:prstGeom prst="rect">
            <a:avLst/>
          </a:prstGeom>
          <a:noFill/>
        </p:spPr>
        <p:txBody>
          <a:bodyPr wrap="square" rtlCol="0">
            <a:spAutoFit/>
          </a:bodyPr>
          <a:lstStyle/>
          <a:p>
            <a:pPr algn="ctr"/>
            <a:r>
              <a:rPr lang="tr-TR" sz="8800" b="1" spc="300" dirty="0" smtClean="0">
                <a:cs typeface="Times New Roman" panose="02020603050405020304" pitchFamily="18" charset="0"/>
              </a:rPr>
              <a:t>SALGIN HASTALIK </a:t>
            </a:r>
          </a:p>
          <a:p>
            <a:pPr algn="ctr"/>
            <a:r>
              <a:rPr lang="tr-TR" sz="8800" b="1" spc="300" dirty="0" smtClean="0">
                <a:cs typeface="Times New Roman" panose="02020603050405020304" pitchFamily="18" charset="0"/>
              </a:rPr>
              <a:t>VE </a:t>
            </a:r>
            <a:r>
              <a:rPr lang="tr-TR" sz="8800" b="1" spc="300" dirty="0">
                <a:cs typeface="Times New Roman" panose="02020603050405020304" pitchFamily="18" charset="0"/>
              </a:rPr>
              <a:t>ETKİLERİ </a:t>
            </a:r>
            <a:endParaRPr lang="tr-TR" sz="8800" dirty="0"/>
          </a:p>
        </p:txBody>
      </p:sp>
    </p:spTree>
    <p:extLst>
      <p:ext uri="{BB962C8B-B14F-4D97-AF65-F5344CB8AC3E}">
        <p14:creationId xmlns:p14="http://schemas.microsoft.com/office/powerpoint/2010/main" val="1732309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5768016" y="4349621"/>
            <a:ext cx="13245724" cy="5016758"/>
          </a:xfrm>
          <a:prstGeom prst="rect">
            <a:avLst/>
          </a:prstGeom>
          <a:noFill/>
        </p:spPr>
        <p:txBody>
          <a:bodyPr wrap="square" rtlCol="0">
            <a:spAutoFit/>
          </a:bodyPr>
          <a:lstStyle/>
          <a:p>
            <a:pPr algn="ctr"/>
            <a:r>
              <a:rPr lang="tr-TR" sz="8000" b="1" dirty="0"/>
              <a:t>PSİKOEĞİTİM PROGRAMI ÖĞRENCİ OTURUMLARI İLE İLGİLİ GENEL AMAÇLAR VE UYGULAMA ESASLARI</a:t>
            </a:r>
            <a:endParaRPr lang="tr-TR" sz="8000" dirty="0">
              <a:cs typeface="Times New Roman" panose="02020603050405020304" pitchFamily="18" charset="0"/>
            </a:endParaRPr>
          </a:p>
        </p:txBody>
      </p:sp>
    </p:spTree>
    <p:extLst>
      <p:ext uri="{BB962C8B-B14F-4D97-AF65-F5344CB8AC3E}">
        <p14:creationId xmlns:p14="http://schemas.microsoft.com/office/powerpoint/2010/main" val="2588261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57200"/>
            <a:ext cx="13142685" cy="830997"/>
          </a:xfrm>
          <a:prstGeom prst="rect">
            <a:avLst/>
          </a:prstGeom>
          <a:noFill/>
        </p:spPr>
        <p:txBody>
          <a:bodyPr wrap="square" rtlCol="0">
            <a:spAutoFit/>
          </a:bodyPr>
          <a:lstStyle/>
          <a:p>
            <a:pPr lvl="0"/>
            <a:r>
              <a:rPr lang="tr-TR" sz="4800" b="1" dirty="0">
                <a:solidFill>
                  <a:schemeClr val="bg1"/>
                </a:solidFill>
              </a:rPr>
              <a:t>PROGRAMIN GENEL AMAÇLARI-1</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569383" y="3544245"/>
            <a:ext cx="184812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smtClean="0"/>
              <a:t> Öğrencileri </a:t>
            </a:r>
            <a:r>
              <a:rPr lang="tr-TR" sz="4400" dirty="0"/>
              <a:t>salgın hastalık zamanlarında yaşanabilecek normal psikolojik etkiler hakkında bilgilendirmek ve onların bu konuya ilişkin farkındalıklarını </a:t>
            </a:r>
            <a:r>
              <a:rPr lang="tr-TR" sz="4400" dirty="0" smtClean="0"/>
              <a:t>artırmak</a:t>
            </a:r>
            <a:endParaRPr lang="tr-TR" sz="4400" dirty="0"/>
          </a:p>
          <a:p>
            <a:pPr marL="457200" indent="-457200" algn="just">
              <a:lnSpc>
                <a:spcPct val="100000"/>
              </a:lnSpc>
              <a:buClr>
                <a:srgbClr val="FF0000"/>
              </a:buClr>
              <a:buFont typeface="+mj-lt"/>
              <a:buAutoNum type="arabicPeriod"/>
            </a:pPr>
            <a:r>
              <a:rPr lang="tr-TR" sz="4400" dirty="0" smtClean="0"/>
              <a:t> Öğrencilere </a:t>
            </a:r>
            <a:r>
              <a:rPr lang="tr-TR" sz="4400" dirty="0"/>
              <a:t>kendi tepkilerini anlama ve paylaşma olanağı vererek tepkilerinin doğal olduğunu göstermek ve öğrencilerin tepkilerini </a:t>
            </a:r>
            <a:r>
              <a:rPr lang="tr-TR" sz="4400" dirty="0" smtClean="0"/>
              <a:t>normalleştirmek</a:t>
            </a:r>
            <a:endParaRPr lang="tr-TR" sz="4400" dirty="0"/>
          </a:p>
          <a:p>
            <a:pPr marL="457200" indent="-457200" algn="just">
              <a:lnSpc>
                <a:spcPct val="100000"/>
              </a:lnSpc>
              <a:buClr>
                <a:srgbClr val="FF0000"/>
              </a:buClr>
              <a:buFont typeface="+mj-lt"/>
              <a:buAutoNum type="arabicPeriod"/>
            </a:pPr>
            <a:r>
              <a:rPr lang="tr-TR" sz="4400" dirty="0" smtClean="0"/>
              <a:t> Okul </a:t>
            </a:r>
            <a:r>
              <a:rPr lang="tr-TR" sz="4400" dirty="0"/>
              <a:t>sistemi ile öğrenciler arasında yaşantıların paylaşılmasını </a:t>
            </a:r>
            <a:r>
              <a:rPr lang="tr-TR" sz="4400" dirty="0" smtClean="0"/>
              <a:t>sağlayarak </a:t>
            </a:r>
            <a:r>
              <a:rPr lang="tr-TR" sz="4400" dirty="0"/>
              <a:t>öğrencilerin okul ile iletişimini </a:t>
            </a:r>
            <a:r>
              <a:rPr lang="tr-TR" sz="4400" dirty="0" smtClean="0"/>
              <a:t>güçlendirmek</a:t>
            </a:r>
            <a:endParaRPr lang="tr-TR" sz="4400" dirty="0"/>
          </a:p>
          <a:p>
            <a:pPr marL="457200" indent="-457200" algn="just">
              <a:lnSpc>
                <a:spcPct val="100000"/>
              </a:lnSpc>
              <a:buClr>
                <a:srgbClr val="FF0000"/>
              </a:buClr>
              <a:buFont typeface="+mj-lt"/>
              <a:buAutoNum type="arabicPeriod"/>
            </a:pPr>
            <a:r>
              <a:rPr lang="tr-TR" sz="4400" dirty="0" smtClean="0"/>
              <a:t> Öğrencilerin </a:t>
            </a:r>
            <a:r>
              <a:rPr lang="tr-TR" sz="4400" dirty="0"/>
              <a:t>olumlu başa çıkma yöntemlerini fark etmelerini </a:t>
            </a:r>
            <a:r>
              <a:rPr lang="tr-TR" sz="4400" dirty="0" smtClean="0"/>
              <a:t>sağlamak </a:t>
            </a:r>
            <a:endParaRPr lang="tr-TR" sz="4400" dirty="0"/>
          </a:p>
          <a:p>
            <a:pPr marL="457200" indent="-457200" algn="just">
              <a:lnSpc>
                <a:spcPct val="100000"/>
              </a:lnSpc>
              <a:buClr>
                <a:srgbClr val="FF0000"/>
              </a:buClr>
              <a:buFont typeface="+mj-lt"/>
              <a:buAutoNum type="arabicPeriod"/>
            </a:pPr>
            <a:r>
              <a:rPr lang="tr-TR" sz="4400" dirty="0" smtClean="0"/>
              <a:t> Öğrencilerin </a:t>
            </a:r>
            <a:r>
              <a:rPr lang="tr-TR" sz="4400" dirty="0"/>
              <a:t>güçlü yanlarını fark etmelerini </a:t>
            </a:r>
            <a:r>
              <a:rPr lang="tr-TR" sz="4400" dirty="0" smtClean="0"/>
              <a:t>sağlamak</a:t>
            </a:r>
            <a:endParaRPr lang="tr-TR" sz="4400" dirty="0"/>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1663057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80060"/>
            <a:ext cx="13142685" cy="830997"/>
          </a:xfrm>
          <a:prstGeom prst="rect">
            <a:avLst/>
          </a:prstGeom>
          <a:noFill/>
        </p:spPr>
        <p:txBody>
          <a:bodyPr wrap="square" rtlCol="0">
            <a:spAutoFit/>
          </a:bodyPr>
          <a:lstStyle/>
          <a:p>
            <a:pPr lvl="0"/>
            <a:r>
              <a:rPr lang="tr-TR" sz="4800" b="1" dirty="0">
                <a:solidFill>
                  <a:schemeClr val="bg1"/>
                </a:solidFill>
              </a:rPr>
              <a:t>PROGRAMIN GENEL AMAÇLARI-2</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569383" y="3660978"/>
            <a:ext cx="21597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smtClean="0"/>
              <a:t> Öğrencilerin </a:t>
            </a:r>
            <a:r>
              <a:rPr lang="tr-TR" sz="4400" dirty="0"/>
              <a:t>sosyal destek kaynaklarını fark etmelerini </a:t>
            </a:r>
            <a:r>
              <a:rPr lang="tr-TR" sz="4400" dirty="0" smtClean="0"/>
              <a:t>sağlamak</a:t>
            </a:r>
            <a:endParaRPr lang="tr-TR" sz="4400" dirty="0"/>
          </a:p>
          <a:p>
            <a:pPr marL="457200" indent="-457200">
              <a:lnSpc>
                <a:spcPct val="100000"/>
              </a:lnSpc>
              <a:buClr>
                <a:srgbClr val="FF0000"/>
              </a:buClr>
              <a:buFont typeface="+mj-lt"/>
              <a:buAutoNum type="arabicPeriod" startAt="6"/>
            </a:pPr>
            <a:r>
              <a:rPr lang="tr-TR" sz="4400" dirty="0" smtClean="0"/>
              <a:t> Öğrencilere </a:t>
            </a:r>
            <a:r>
              <a:rPr lang="tr-TR" sz="4400" dirty="0"/>
              <a:t>geleceğe ilişkin olumlu bakış açısı </a:t>
            </a:r>
            <a:r>
              <a:rPr lang="tr-TR" sz="4400" dirty="0" smtClean="0"/>
              <a:t>kazandırmak</a:t>
            </a:r>
            <a:endParaRPr lang="tr-TR" sz="4400" dirty="0"/>
          </a:p>
          <a:p>
            <a:pPr marL="457200" indent="-457200">
              <a:lnSpc>
                <a:spcPct val="100000"/>
              </a:lnSpc>
              <a:buClr>
                <a:srgbClr val="FF0000"/>
              </a:buClr>
              <a:buFont typeface="+mj-lt"/>
              <a:buAutoNum type="arabicPeriod" startAt="6"/>
            </a:pPr>
            <a:r>
              <a:rPr lang="tr-TR" sz="4400" dirty="0" smtClean="0"/>
              <a:t> Öğrencilerin </a:t>
            </a:r>
            <a:r>
              <a:rPr lang="tr-TR" sz="4400" dirty="0"/>
              <a:t>duygu ve düşüncelerini ifade etmelerini </a:t>
            </a:r>
            <a:r>
              <a:rPr lang="tr-TR" sz="4400" dirty="0" smtClean="0"/>
              <a:t>sağlamak</a:t>
            </a:r>
            <a:endParaRPr lang="tr-TR" sz="4400" dirty="0"/>
          </a:p>
          <a:p>
            <a:pPr marL="457200" indent="-457200">
              <a:lnSpc>
                <a:spcPct val="100000"/>
              </a:lnSpc>
              <a:buClr>
                <a:srgbClr val="FF0000"/>
              </a:buClr>
              <a:buFont typeface="+mj-lt"/>
              <a:buAutoNum type="arabicPeriod" startAt="6"/>
            </a:pPr>
            <a:r>
              <a:rPr lang="tr-TR" sz="4400" dirty="0" smtClean="0"/>
              <a:t> Öğrencilerin </a:t>
            </a:r>
            <a:r>
              <a:rPr lang="tr-TR" sz="4400" dirty="0"/>
              <a:t>psikolojik sağlamlıklarını </a:t>
            </a:r>
            <a:r>
              <a:rPr lang="tr-TR" sz="4400" dirty="0" smtClean="0"/>
              <a:t>güçlendirmek</a:t>
            </a:r>
            <a:endParaRPr lang="tr-TR" sz="4400" dirty="0"/>
          </a:p>
          <a:p>
            <a:pPr marL="457200" indent="-457200">
              <a:lnSpc>
                <a:spcPct val="100000"/>
              </a:lnSpc>
              <a:buClr>
                <a:srgbClr val="FF0000"/>
              </a:buClr>
              <a:buFont typeface="+mj-lt"/>
              <a:buAutoNum type="arabicPeriod" startAt="6"/>
            </a:pPr>
            <a:r>
              <a:rPr lang="tr-TR" sz="4400" dirty="0" smtClean="0"/>
              <a:t> Öğrencilerin </a:t>
            </a:r>
            <a:r>
              <a:rPr lang="tr-TR" sz="4400" dirty="0"/>
              <a:t>öğrenme becerilerini ve gelişimlerini </a:t>
            </a:r>
            <a:r>
              <a:rPr lang="tr-TR" sz="4400" dirty="0" smtClean="0"/>
              <a:t>desteklemek</a:t>
            </a:r>
            <a:endParaRPr lang="tr-TR" sz="4400" dirty="0"/>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200959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rPr>
              <a:t>PROGRAMIN UYGULAMA ESASLARI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705570" y="3660978"/>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Clr>
                <a:srgbClr val="FF0000"/>
              </a:buClr>
              <a:buNone/>
            </a:pPr>
            <a:r>
              <a:rPr lang="tr-TR" sz="4400" dirty="0"/>
              <a:t>Bu program psikolojik danışman/rehber öğretmen müşavirliğinde, sınıf rehber </a:t>
            </a:r>
            <a:r>
              <a:rPr lang="tr-TR" sz="4400" dirty="0" smtClean="0"/>
              <a:t>öğretmenleri </a:t>
            </a:r>
            <a:r>
              <a:rPr lang="tr-TR" sz="4400" dirty="0"/>
              <a:t>tarafından öğrencilere uygulanmak üzere hazırlanmıştır. </a:t>
            </a:r>
          </a:p>
          <a:p>
            <a:pPr>
              <a:buClr>
                <a:srgbClr val="FF0000"/>
              </a:buClr>
            </a:pPr>
            <a:endParaRPr lang="tr-TR" sz="4400" dirty="0"/>
          </a:p>
          <a:p>
            <a:pPr marL="457200" indent="-457200">
              <a:buClr>
                <a:srgbClr val="FF0000"/>
              </a:buClr>
              <a:buFont typeface="+mj-lt"/>
              <a:buAutoNum type="arabicPeriod"/>
            </a:pPr>
            <a:r>
              <a:rPr lang="tr-TR" sz="4400" dirty="0" smtClean="0"/>
              <a:t> Okulda </a:t>
            </a:r>
            <a:r>
              <a:rPr lang="tr-TR" sz="4400" dirty="0" err="1"/>
              <a:t>psikoeğitim</a:t>
            </a:r>
            <a:r>
              <a:rPr lang="tr-TR" sz="4400" dirty="0"/>
              <a:t> programının planlaması ve yürütülmesi sürecinden okul müdürü sorumludur.</a:t>
            </a:r>
          </a:p>
          <a:p>
            <a:pPr marL="457200" indent="-457200">
              <a:buClr>
                <a:srgbClr val="FF0000"/>
              </a:buClr>
              <a:buFont typeface="+mj-lt"/>
              <a:buAutoNum type="arabicPeriod"/>
            </a:pPr>
            <a:r>
              <a:rPr lang="tr-TR" sz="4400" dirty="0" smtClean="0"/>
              <a:t> Programın </a:t>
            </a:r>
            <a:r>
              <a:rPr lang="tr-TR" sz="4400" dirty="0"/>
              <a:t>uygulanması için gerekli düzenlemeler okul yönetimi tarafından sağlanacaktır.</a:t>
            </a:r>
          </a:p>
          <a:p>
            <a:pPr marL="457200" indent="-457200">
              <a:buClr>
                <a:srgbClr val="FF0000"/>
              </a:buClr>
              <a:buFont typeface="+mj-lt"/>
              <a:buAutoNum type="arabicPeriod"/>
            </a:pPr>
            <a:r>
              <a:rPr lang="tr-TR" sz="4400" dirty="0" smtClean="0"/>
              <a:t> Psikolojik </a:t>
            </a:r>
            <a:r>
              <a:rPr lang="tr-TR" sz="4400" dirty="0"/>
              <a:t>danışman/rehber öğretmen veli ve öğretmen oturumlarını, sınıf rehber öğretmeni ise öğrenci oturumlarını yapmakla yükümlüdür.</a:t>
            </a:r>
          </a:p>
          <a:p>
            <a:pPr marL="457200" indent="-457200">
              <a:buClr>
                <a:srgbClr val="FF0000"/>
              </a:buClr>
              <a:buFont typeface="+mj-lt"/>
              <a:buAutoNum type="arabicPeriod"/>
            </a:pPr>
            <a:r>
              <a:rPr lang="tr-TR" sz="4400" dirty="0" smtClean="0"/>
              <a:t> Öğretmen </a:t>
            </a:r>
            <a:r>
              <a:rPr lang="tr-TR" sz="4400" dirty="0"/>
              <a:t>ve veli oturumları öğrenci oturumlarından önce yapılmalıdır. </a:t>
            </a:r>
          </a:p>
          <a:p>
            <a:pPr>
              <a:buClr>
                <a:srgbClr val="FF0000"/>
              </a:buClr>
            </a:pPr>
            <a:endParaRPr lang="tr-TR" sz="4400" dirty="0"/>
          </a:p>
          <a:p>
            <a:pPr marL="457200" indent="-457200">
              <a:buClr>
                <a:srgbClr val="FF0000"/>
              </a:buClr>
              <a:buFont typeface="+mj-lt"/>
              <a:buAutoNum type="arabicPeriod"/>
            </a:pPr>
            <a:endParaRPr lang="tr-TR" sz="4400" dirty="0"/>
          </a:p>
        </p:txBody>
      </p:sp>
    </p:spTree>
    <p:extLst>
      <p:ext uri="{BB962C8B-B14F-4D97-AF65-F5344CB8AC3E}">
        <p14:creationId xmlns:p14="http://schemas.microsoft.com/office/powerpoint/2010/main" val="2025587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6" y="132080"/>
            <a:ext cx="9595978" cy="1569660"/>
          </a:xfrm>
          <a:prstGeom prst="rect">
            <a:avLst/>
          </a:prstGeom>
          <a:noFill/>
        </p:spPr>
        <p:txBody>
          <a:bodyPr wrap="square" rtlCol="0">
            <a:spAutoFit/>
          </a:bodyPr>
          <a:lstStyle/>
          <a:p>
            <a:pPr lvl="0"/>
            <a:r>
              <a:rPr lang="tr-TR" sz="4800" b="1" dirty="0">
                <a:solidFill>
                  <a:schemeClr val="bg1"/>
                </a:solidFill>
              </a:rPr>
              <a:t>ETKİNLİKLER UYGULANIRKEN DİKKAT EDİLECEK HUSUSLAR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27749" y="3583156"/>
            <a:ext cx="1994042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000" dirty="0"/>
              <a:t>Uygulamayı yapacak öğretmen psikoeğitim öğrenci oturumlarına başlamadan önce, etkinlikleri dikkatle okumalı ve psikoeğitim programı ön hazırlıklarını tamamlamalıdır. </a:t>
            </a:r>
          </a:p>
          <a:p>
            <a:pPr marL="457200" indent="-457200">
              <a:buClr>
                <a:srgbClr val="FF0000"/>
              </a:buClr>
              <a:buFont typeface="+mj-lt"/>
              <a:buAutoNum type="arabicPeriod"/>
            </a:pPr>
            <a:r>
              <a:rPr lang="tr-TR" sz="4000" dirty="0"/>
              <a:t>Etkinlik paylaşımlarında öğrencilerin gönüllülüğü esastır. Paylaşımda bulunmak istemeyen öğrenciler teşvik edilmeli, fakat zorlanmamalıdır.</a:t>
            </a:r>
          </a:p>
          <a:p>
            <a:pPr marL="457200" indent="-457200">
              <a:buClr>
                <a:srgbClr val="FF0000"/>
              </a:buClr>
              <a:buFont typeface="+mj-lt"/>
              <a:buAutoNum type="arabicPeriod"/>
            </a:pPr>
            <a:r>
              <a:rPr lang="tr-TR" sz="4000" dirty="0"/>
              <a:t>Psikoeğitim programı uygulamasında, öğrencilerin duygu ve düşüncelerini ifade etmeleri önemlidir.  Bu nedenle olabildiğince fazla öğrenciye söz hakkı verilmesi, paylaşımların eksik bırakılmaması faydalı olacaktır. </a:t>
            </a:r>
          </a:p>
          <a:p>
            <a:pPr marL="457200" indent="-457200">
              <a:buClr>
                <a:srgbClr val="FF0000"/>
              </a:buClr>
              <a:buFont typeface="+mj-lt"/>
              <a:buAutoNum type="arabicPeriod"/>
            </a:pPr>
            <a:r>
              <a:rPr lang="tr-TR" sz="4000" dirty="0"/>
              <a:t>Çizim ya da yazma içeren etkinlik uygulamalarında da önemli olanın öğrencinin kendini ifade etmesidir, öğrencilere de bu durum hatırlatılmalıdır.</a:t>
            </a:r>
          </a:p>
          <a:p>
            <a:pPr marL="457200" indent="-457200">
              <a:buClr>
                <a:srgbClr val="FF0000"/>
              </a:buClr>
              <a:buFont typeface="+mj-lt"/>
              <a:buAutoNum type="arabicPeriod"/>
            </a:pPr>
            <a:r>
              <a:rPr lang="tr-TR" altLang="tr-TR" sz="4000" dirty="0"/>
              <a:t>Psikoeğitim uygulamaları sırasında yapılan paylaşımlarla ilgili </a:t>
            </a:r>
            <a:r>
              <a:rPr lang="tr-TR" altLang="tr-TR" sz="4000" dirty="0" smtClean="0"/>
              <a:t>“gizlilik" </a:t>
            </a:r>
            <a:r>
              <a:rPr lang="tr-TR" altLang="tr-TR" sz="4000" dirty="0"/>
              <a:t>ilkesi dikkate alınmalıdır.</a:t>
            </a:r>
          </a:p>
          <a:p>
            <a:pPr marL="457200" indent="-457200">
              <a:buClr>
                <a:srgbClr val="FF0000"/>
              </a:buClr>
              <a:buFont typeface="+mj-lt"/>
              <a:buAutoNum type="arabicPeriod"/>
            </a:pPr>
            <a:r>
              <a:rPr lang="tr-TR" altLang="tr-TR" sz="4000" dirty="0"/>
              <a:t>Psikolojik danışman/rehber öğretmen, psikoeğitim programının uygulanması sırasında ileri düzeyde etkilendiği tespit edilen öğrencileri ilgili kurum ya da kuruluşlara yönlendirmelidir</a:t>
            </a:r>
            <a:r>
              <a:rPr lang="tr-TR" altLang="tr-TR" sz="4000" dirty="0" smtClean="0"/>
              <a:t>.</a:t>
            </a:r>
            <a:endParaRPr lang="tr-TR" sz="4000" dirty="0"/>
          </a:p>
        </p:txBody>
      </p:sp>
    </p:spTree>
    <p:extLst>
      <p:ext uri="{BB962C8B-B14F-4D97-AF65-F5344CB8AC3E}">
        <p14:creationId xmlns:p14="http://schemas.microsoft.com/office/powerpoint/2010/main" val="3903709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72655" y="137160"/>
            <a:ext cx="13142685" cy="1569660"/>
          </a:xfrm>
          <a:prstGeom prst="rect">
            <a:avLst/>
          </a:prstGeom>
          <a:noFill/>
        </p:spPr>
        <p:txBody>
          <a:bodyPr wrap="square" rtlCol="0">
            <a:spAutoFit/>
          </a:bodyPr>
          <a:lstStyle/>
          <a:p>
            <a:pPr lvl="0"/>
            <a:r>
              <a:rPr lang="tr-TR" sz="4800" b="1" dirty="0">
                <a:solidFill>
                  <a:schemeClr val="bg1"/>
                </a:solidFill>
              </a:rPr>
              <a:t>ÖZEL EĞİTİM İHTİYACI OLAN </a:t>
            </a:r>
            <a:br>
              <a:rPr lang="tr-TR" sz="4800" b="1" dirty="0">
                <a:solidFill>
                  <a:schemeClr val="bg1"/>
                </a:solidFill>
              </a:rPr>
            </a:br>
            <a:r>
              <a:rPr lang="tr-TR" sz="4800" b="1" dirty="0">
                <a:solidFill>
                  <a:schemeClr val="bg1"/>
                </a:solidFill>
              </a:rPr>
              <a:t>ÖĞRENCİLER İÇİN EK BİLGİ </a:t>
            </a:r>
            <a:r>
              <a:rPr lang="tr-TR" sz="4800" b="1" dirty="0" smtClean="0">
                <a:solidFill>
                  <a:schemeClr val="bg1"/>
                </a:solidFill>
              </a:rPr>
              <a:t>VE </a:t>
            </a:r>
            <a:r>
              <a:rPr lang="tr-TR" sz="4800" b="1" dirty="0">
                <a:solidFill>
                  <a:schemeClr val="bg1"/>
                </a:solidFill>
              </a:rPr>
              <a:t>UYARILAR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841757" y="3563701"/>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400" dirty="0" smtClean="0"/>
              <a:t> Etkinlikler </a:t>
            </a:r>
            <a:r>
              <a:rPr lang="tr-TR" sz="4400" dirty="0"/>
              <a:t>görseller ve oyuncaklarla desteklenebilir.</a:t>
            </a:r>
          </a:p>
          <a:p>
            <a:pPr marL="457200" indent="-457200">
              <a:buClr>
                <a:srgbClr val="FF0000"/>
              </a:buClr>
              <a:buFont typeface="+mj-lt"/>
              <a:buAutoNum type="arabicPeriod"/>
            </a:pPr>
            <a:r>
              <a:rPr lang="tr-TR" sz="4400" dirty="0" smtClean="0"/>
              <a:t> Etkinlikleri </a:t>
            </a:r>
            <a:r>
              <a:rPr lang="tr-TR" sz="4400" dirty="0"/>
              <a:t>anlamakta güçlük yaşayan öğrenciler için tekrar yapılabilir.</a:t>
            </a:r>
          </a:p>
          <a:p>
            <a:pPr marL="457200" indent="-457200">
              <a:buClr>
                <a:srgbClr val="FF0000"/>
              </a:buClr>
              <a:buFont typeface="+mj-lt"/>
              <a:buAutoNum type="arabicPeriod"/>
            </a:pPr>
            <a:r>
              <a:rPr lang="tr-TR" sz="4400" dirty="0" smtClean="0"/>
              <a:t> Öğrenciler </a:t>
            </a:r>
            <a:r>
              <a:rPr lang="tr-TR" sz="4400" dirty="0"/>
              <a:t>etkinliklere katılım konusunda teşvik edilmelidir.</a:t>
            </a:r>
          </a:p>
          <a:p>
            <a:pPr marL="457200" indent="-457200">
              <a:buClr>
                <a:srgbClr val="FF0000"/>
              </a:buClr>
              <a:buFont typeface="+mj-lt"/>
              <a:buAutoNum type="arabicPeriod"/>
            </a:pPr>
            <a:r>
              <a:rPr lang="tr-TR" sz="4400" dirty="0" smtClean="0"/>
              <a:t> Etkinliklerin </a:t>
            </a:r>
            <a:r>
              <a:rPr lang="tr-TR" sz="4400" dirty="0"/>
              <a:t>uygulanma sürecinde ihtiyaç </a:t>
            </a:r>
            <a:r>
              <a:rPr lang="tr-TR" sz="4400" dirty="0" smtClean="0"/>
              <a:t>hâlinde </a:t>
            </a:r>
            <a:r>
              <a:rPr lang="tr-TR" sz="4400" dirty="0"/>
              <a:t>öğrencilerin ailesinden yardım alınmalıdır.</a:t>
            </a:r>
          </a:p>
          <a:p>
            <a:pPr marL="457200" indent="-457200">
              <a:buClr>
                <a:srgbClr val="FF0000"/>
              </a:buClr>
              <a:buFont typeface="+mj-lt"/>
              <a:buAutoNum type="arabicPeriod"/>
            </a:pPr>
            <a:r>
              <a:rPr lang="tr-TR" sz="4400" dirty="0" smtClean="0"/>
              <a:t> Etkinlik </a:t>
            </a:r>
            <a:r>
              <a:rPr lang="tr-TR" sz="4400" dirty="0"/>
              <a:t>içerisinde geçen ve öğrencinin bilmediği kavramlar açıklanır.</a:t>
            </a:r>
          </a:p>
          <a:p>
            <a:pPr marL="457200" indent="-457200">
              <a:buClr>
                <a:srgbClr val="FF0000"/>
              </a:buClr>
              <a:buFont typeface="+mj-lt"/>
              <a:buAutoNum type="arabicPeriod"/>
            </a:pPr>
            <a:r>
              <a:rPr lang="tr-TR" sz="4400" dirty="0" smtClean="0"/>
              <a:t> Resim </a:t>
            </a:r>
            <a:r>
              <a:rPr lang="tr-TR" sz="4400" dirty="0"/>
              <a:t>çizmek ve gözlerini kapatmak istemeyen öğrenciler zorlanmaz</a:t>
            </a:r>
            <a:r>
              <a:rPr lang="tr-TR" sz="4400" dirty="0" smtClean="0"/>
              <a:t>.</a:t>
            </a:r>
            <a:endParaRPr lang="tr-TR" sz="4400" dirty="0"/>
          </a:p>
        </p:txBody>
      </p:sp>
    </p:spTree>
    <p:extLst>
      <p:ext uri="{BB962C8B-B14F-4D97-AF65-F5344CB8AC3E}">
        <p14:creationId xmlns:p14="http://schemas.microsoft.com/office/powerpoint/2010/main" val="2433998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a:t>
            </a:r>
            <a:r>
              <a:rPr lang="tr-TR" sz="4800" b="1">
                <a:solidFill>
                  <a:schemeClr val="bg1"/>
                </a:solidFill>
                <a:cs typeface="Times New Roman" panose="02020603050405020304" pitchFamily="18" charset="0"/>
              </a:rPr>
              <a:t>YARDIMCI </a:t>
            </a:r>
            <a:r>
              <a:rPr lang="tr-TR" sz="4800" b="1" smtClean="0">
                <a:solidFill>
                  <a:schemeClr val="bg1"/>
                </a:solidFill>
                <a:cs typeface="Times New Roman" panose="02020603050405020304" pitchFamily="18" charset="0"/>
              </a:rPr>
              <a:t>OLABİLİRSİNİZ?</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2608293" y="3236338"/>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50000"/>
              </a:lnSpc>
              <a:buClr>
                <a:srgbClr val="FF0000"/>
              </a:buClr>
            </a:pPr>
            <a:r>
              <a:rPr lang="tr-TR" sz="4400" dirty="0">
                <a:ea typeface="Calibri" panose="020F0502020204030204" pitchFamily="34" charset="0"/>
              </a:rPr>
              <a:t>Her şeyden önce, çocuğunuza (ve kendinize!) çok zor bir zamanın ortasında olmamıza </a:t>
            </a:r>
            <a:r>
              <a:rPr lang="tr-TR" sz="4400" dirty="0" smtClean="0">
                <a:ea typeface="Calibri" panose="020F0502020204030204" pitchFamily="34" charset="0"/>
              </a:rPr>
              <a:t>rağmen </a:t>
            </a:r>
            <a:r>
              <a:rPr lang="tr-TR" sz="4400" dirty="0">
                <a:ea typeface="Calibri" panose="020F0502020204030204" pitchFamily="34" charset="0"/>
              </a:rPr>
              <a:t>bu durumun geçeceğini hatırlatın. </a:t>
            </a:r>
          </a:p>
          <a:p>
            <a:pPr marL="457200" indent="-457200" algn="just">
              <a:lnSpc>
                <a:spcPct val="150000"/>
              </a:lnSpc>
              <a:buClr>
                <a:srgbClr val="FF0000"/>
              </a:buClr>
            </a:pPr>
            <a:r>
              <a:rPr lang="tr-TR" sz="4400" dirty="0" smtClean="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636835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793023" y="5487754"/>
            <a:ext cx="21029831" cy="2651126"/>
          </a:xfrm>
        </p:spPr>
        <p:txBody>
          <a:bodyPr>
            <a:noAutofit/>
          </a:bodyPr>
          <a:lstStyle/>
          <a:p>
            <a:pPr algn="ctr"/>
            <a:r>
              <a:rPr lang="tr-TR" sz="20000" dirty="0" smtClean="0"/>
              <a:t>TEŞEKKÜRLER</a:t>
            </a:r>
            <a:endParaRPr lang="tr-TR" sz="20000" dirty="0"/>
          </a:p>
        </p:txBody>
      </p:sp>
      <p:grpSp>
        <p:nvGrpSpPr>
          <p:cNvPr id="4" name="Grup 3"/>
          <p:cNvGrpSpPr/>
          <p:nvPr/>
        </p:nvGrpSpPr>
        <p:grpSpPr>
          <a:xfrm>
            <a:off x="2063729" y="9773063"/>
            <a:ext cx="20221960" cy="4836285"/>
            <a:chOff x="2063729" y="9773063"/>
            <a:chExt cx="20221960" cy="4836285"/>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29" y="10061407"/>
              <a:ext cx="5690063" cy="402424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92" y="10202930"/>
              <a:ext cx="5289850" cy="3741196"/>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7442" y="9773063"/>
              <a:ext cx="6838247" cy="4836285"/>
            </a:xfrm>
            <a:prstGeom prst="rect">
              <a:avLst/>
            </a:prstGeom>
          </p:spPr>
        </p:pic>
      </p:grpSp>
    </p:spTree>
    <p:extLst>
      <p:ext uri="{BB962C8B-B14F-4D97-AF65-F5344CB8AC3E}">
        <p14:creationId xmlns:p14="http://schemas.microsoft.com/office/powerpoint/2010/main" val="342504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07423" y="3541544"/>
            <a:ext cx="19881644" cy="8702676"/>
          </a:xfrm>
        </p:spPr>
        <p:txBody>
          <a:bodyPr>
            <a:normAutofit/>
          </a:bodyPr>
          <a:lstStyle/>
          <a:p>
            <a:pPr marL="457200" indent="-457200" algn="just">
              <a:buClr>
                <a:srgbClr val="FF0000"/>
              </a:buClr>
            </a:pPr>
            <a:r>
              <a:rPr lang="tr-TR" sz="5400" dirty="0">
                <a:ea typeface="Calibri" panose="020F0502020204030204" pitchFamily="34" charset="0"/>
              </a:rPr>
              <a:t>Salgın </a:t>
            </a:r>
            <a:r>
              <a:rPr lang="tr-TR" sz="5400" dirty="0" smtClean="0">
                <a:ea typeface="Calibri" panose="020F0502020204030204" pitchFamily="34" charset="0"/>
              </a:rPr>
              <a:t>hastalık </a:t>
            </a:r>
            <a:r>
              <a:rPr lang="tr-TR" sz="5400" dirty="0">
                <a:ea typeface="Calibri" panose="020F0502020204030204" pitchFamily="34" charset="0"/>
              </a:rPr>
              <a:t>insan hayatının tehdit </a:t>
            </a:r>
            <a:r>
              <a:rPr lang="tr-TR" sz="5400" smtClean="0">
                <a:ea typeface="Calibri" panose="020F0502020204030204" pitchFamily="34" charset="0"/>
              </a:rPr>
              <a:t>altında, önemli </a:t>
            </a:r>
            <a:r>
              <a:rPr lang="tr-TR" sz="5400" dirty="0">
                <a:ea typeface="Calibri" panose="020F0502020204030204" pitchFamily="34" charset="0"/>
              </a:rPr>
              <a:t>sayıda hastanın olduğu ve ölümlerin yaşandığı acil sağlık durumlarıdır. </a:t>
            </a:r>
          </a:p>
          <a:p>
            <a:pPr marL="457200" indent="-457200" algn="just">
              <a:buClr>
                <a:srgbClr val="FF0000"/>
              </a:buClr>
            </a:pPr>
            <a:endParaRPr lang="tr-TR" sz="5400" dirty="0">
              <a:ea typeface="Calibri" panose="020F0502020204030204" pitchFamily="34" charset="0"/>
            </a:endParaRPr>
          </a:p>
          <a:p>
            <a:pPr marL="457200" indent="-457200" algn="just">
              <a:buClr>
                <a:srgbClr val="FF0000"/>
              </a:buClr>
            </a:pPr>
            <a:r>
              <a:rPr lang="tr-TR" sz="5400" dirty="0"/>
              <a:t>Salgın </a:t>
            </a:r>
            <a:r>
              <a:rPr lang="tr-TR" sz="5400" dirty="0" smtClean="0"/>
              <a:t>hastalık </a:t>
            </a:r>
            <a:r>
              <a:rPr lang="tr-TR" sz="5400" dirty="0"/>
              <a:t>insanlık tarihi kadar eski </a:t>
            </a:r>
            <a:r>
              <a:rPr lang="tr-TR" sz="5400" dirty="0" smtClean="0"/>
              <a:t>olup </a:t>
            </a:r>
            <a:r>
              <a:rPr lang="tr-TR" sz="5400" dirty="0"/>
              <a:t>hastalık süreçleri yaşanmış</a:t>
            </a:r>
            <a:r>
              <a:rPr lang="tr-TR" sz="5400" dirty="0" smtClean="0"/>
              <a:t>, alınan </a:t>
            </a:r>
            <a:r>
              <a:rPr lang="tr-TR" sz="5400" dirty="0"/>
              <a:t>önlemler ve sonrasında yapılan tıbbi müdahalelerle salgın hastalıklar kontrol altına alınmış </a:t>
            </a:r>
            <a:r>
              <a:rPr lang="tr-TR" sz="5400" dirty="0" smtClean="0"/>
              <a:t>ve sonlanmıştır.</a:t>
            </a:r>
            <a:endParaRPr lang="tr-TR" sz="5400" dirty="0"/>
          </a:p>
          <a:p>
            <a:pPr marL="457200" indent="-457200" algn="just">
              <a:buClr>
                <a:srgbClr val="FF0000"/>
              </a:buClr>
            </a:pPr>
            <a:endParaRPr lang="tr-TR" sz="5400" dirty="0">
              <a:ea typeface="Calibri" panose="020F0502020204030204" pitchFamily="34" charset="0"/>
            </a:endParaRPr>
          </a:p>
          <a:p>
            <a:pPr algn="just">
              <a:buClr>
                <a:srgbClr val="FF0000"/>
              </a:buClr>
            </a:pPr>
            <a:endParaRPr lang="tr-TR" sz="5400" dirty="0">
              <a:ea typeface="Calibri" panose="020F0502020204030204" pitchFamily="34" charset="0"/>
            </a:endParaRPr>
          </a:p>
          <a:p>
            <a:pPr algn="just">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1961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07423" y="3565536"/>
            <a:ext cx="18560844" cy="7857903"/>
          </a:xfrm>
        </p:spPr>
        <p:txBody>
          <a:bodyPr>
            <a:normAutofit/>
          </a:bodyPr>
          <a:lstStyle/>
          <a:p>
            <a:pPr marL="457200" indent="-457200">
              <a:buClr>
                <a:srgbClr val="FF0000"/>
              </a:buClr>
            </a:pPr>
            <a:r>
              <a:rPr lang="tr-TR" sz="5400" dirty="0">
                <a:ea typeface="Calibri" panose="020F0502020204030204" pitchFamily="34" charset="0"/>
              </a:rPr>
              <a:t>Salgın zamanında herkes bu süreçten farklı şekillerde </a:t>
            </a:r>
            <a:r>
              <a:rPr lang="tr-TR" sz="5400" dirty="0" smtClean="0">
                <a:ea typeface="Calibri" panose="020F0502020204030204" pitchFamily="34" charset="0"/>
              </a:rPr>
              <a:t>etkilenir.</a:t>
            </a:r>
            <a:endParaRPr lang="tr-TR" sz="5400" dirty="0">
              <a:ea typeface="Calibri" panose="020F0502020204030204" pitchFamily="34" charset="0"/>
            </a:endParaRP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ani iş kayıpları ve belirsizlikten dolayı ekonomik kayıplar söz konusu olabilir. </a:t>
            </a: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 </a:t>
            </a:r>
          </a:p>
          <a:p>
            <a:pPr>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66017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
        <p:nvSpPr>
          <p:cNvPr id="6" name="Content Placeholder 2">
            <a:extLst>
              <a:ext uri="{FF2B5EF4-FFF2-40B4-BE49-F238E27FC236}">
                <a16:creationId xmlns:a16="http://schemas.microsoft.com/office/drawing/2014/main" id="{89694A5C-D440-D343-A832-65A2FDF65A21}"/>
              </a:ext>
            </a:extLst>
          </p:cNvPr>
          <p:cNvSpPr txBox="1">
            <a:spLocks/>
          </p:cNvSpPr>
          <p:nvPr/>
        </p:nvSpPr>
        <p:spPr>
          <a:xfrm>
            <a:off x="2887698" y="3562350"/>
            <a:ext cx="18905502" cy="8702676"/>
          </a:xfrm>
          <a:prstGeom prst="rect">
            <a:avLst/>
          </a:prstGeom>
        </p:spPr>
        <p:txBody>
          <a:bodyPr vert="horz" lIns="91440" tIns="45720" rIns="91440" bIns="45720" rtlCol="0">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pPr>
            <a:r>
              <a:rPr lang="tr-TR" sz="5400" dirty="0" smtClean="0">
                <a:ea typeface="Calibri" panose="020F0502020204030204" pitchFamily="34" charset="0"/>
              </a:rPr>
              <a:t>Karantina önlemlerinden dolayı öğrenciler okullarına devam edemezken yetişkinler de işlerine düzenli biçimde devam edemeyebilir. </a:t>
            </a:r>
          </a:p>
          <a:p>
            <a:pPr marL="457200" indent="-457200" algn="just">
              <a:lnSpc>
                <a:spcPct val="100000"/>
              </a:lnSpc>
              <a:buClr>
                <a:srgbClr val="FF0000"/>
              </a:buClr>
            </a:pPr>
            <a:endParaRPr lang="tr-TR" sz="5400" dirty="0" smtClean="0">
              <a:ea typeface="Calibri" panose="020F0502020204030204" pitchFamily="34" charset="0"/>
            </a:endParaRPr>
          </a:p>
          <a:p>
            <a:pPr marL="457200" indent="-457200" algn="just">
              <a:lnSpc>
                <a:spcPct val="100000"/>
              </a:lnSpc>
              <a:buClr>
                <a:srgbClr val="FF0000"/>
              </a:buClr>
            </a:pPr>
            <a:r>
              <a:rPr lang="tr-TR" sz="5400" dirty="0" smtClean="0">
                <a:ea typeface="Calibri" panose="020F0502020204030204" pitchFamily="34" charset="0"/>
              </a:rPr>
              <a:t>Bu süreç çocuklar, hastalar ve yaşlılarda daha çok stres ve endişeye neden olabilir.</a:t>
            </a:r>
          </a:p>
          <a:p>
            <a:pPr marL="457200" indent="-457200" algn="just">
              <a:lnSpc>
                <a:spcPct val="100000"/>
              </a:lnSpc>
              <a:buClr>
                <a:srgbClr val="FF0000"/>
              </a:buClr>
            </a:pPr>
            <a:endParaRPr lang="tr-TR" sz="5400" dirty="0" smtClean="0">
              <a:ea typeface="Calibri" panose="020F0502020204030204" pitchFamily="34" charset="0"/>
            </a:endParaRPr>
          </a:p>
          <a:p>
            <a:pPr marL="457200" indent="-457200" algn="just">
              <a:lnSpc>
                <a:spcPct val="100000"/>
              </a:lnSpc>
              <a:buClr>
                <a:srgbClr val="FF0000"/>
              </a:buClr>
            </a:pPr>
            <a:r>
              <a:rPr lang="tr-TR" sz="5400" dirty="0" smtClean="0">
                <a:ea typeface="Calibri" panose="020F0502020204030204" pitchFamily="34" charset="0"/>
              </a:rPr>
              <a:t>Enfeksiyon riski altında olan kişiler ayrıca hastalığı sevdiklerine bulaştırma konusunda da çok kaygı yaşamaktadır.</a:t>
            </a:r>
            <a:endParaRPr lang="tr-TR" sz="5400" dirty="0"/>
          </a:p>
        </p:txBody>
      </p:sp>
    </p:spTree>
    <p:extLst>
      <p:ext uri="{BB962C8B-B14F-4D97-AF65-F5344CB8AC3E}">
        <p14:creationId xmlns:p14="http://schemas.microsoft.com/office/powerpoint/2010/main" val="322915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2785246" y="3558296"/>
            <a:ext cx="18985256"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a:t>
            </a:r>
            <a:r>
              <a:rPr lang="tr-TR" sz="5400" dirty="0" smtClean="0">
                <a:ea typeface="Calibri" panose="020F0502020204030204" pitchFamily="34" charset="0"/>
                <a:cs typeface="Times New Roman" panose="02020603050405020304" pitchFamily="18" charset="0"/>
              </a:rPr>
              <a:t>belirsizlik.</a:t>
            </a:r>
            <a:endParaRPr lang="tr-TR" sz="5400" dirty="0">
              <a:ea typeface="Calibri" panose="020F0502020204030204" pitchFamily="34" charset="0"/>
              <a:cs typeface="Times New Roman" panose="02020603050405020304" pitchFamily="18" charset="0"/>
            </a:endParaRP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artırması.</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getirmesi.</a:t>
            </a:r>
            <a:endParaRPr lang="tr-TR" sz="5400" dirty="0"/>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76022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2914</Words>
  <Application>Microsoft Office PowerPoint</Application>
  <PresentationFormat>Özel</PresentationFormat>
  <Paragraphs>299</Paragraphs>
  <Slides>57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57</vt:i4>
      </vt:variant>
    </vt:vector>
  </HeadingPairs>
  <TitlesOfParts>
    <vt:vector size="64" baseType="lpstr">
      <vt:lpstr>Arial</vt:lpstr>
      <vt:lpstr>Calibri</vt:lpstr>
      <vt:lpstr>Calibri Light</vt:lpstr>
      <vt:lpstr>Symbol</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Cnplt</cp:lastModifiedBy>
  <cp:revision>307</cp:revision>
  <dcterms:created xsi:type="dcterms:W3CDTF">2021-08-21T08:47:56Z</dcterms:created>
  <dcterms:modified xsi:type="dcterms:W3CDTF">2022-10-03T14:26:51Z</dcterms:modified>
</cp:coreProperties>
</file>