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71"/>
  </p:notesMasterIdLst>
  <p:sldIdLst>
    <p:sldId id="257" r:id="rId3"/>
    <p:sldId id="291" r:id="rId4"/>
    <p:sldId id="292" r:id="rId5"/>
    <p:sldId id="293" r:id="rId6"/>
    <p:sldId id="294" r:id="rId7"/>
    <p:sldId id="295" r:id="rId8"/>
    <p:sldId id="296" r:id="rId9"/>
    <p:sldId id="297" r:id="rId10"/>
    <p:sldId id="298" r:id="rId11"/>
    <p:sldId id="299" r:id="rId12"/>
    <p:sldId id="300" r:id="rId13"/>
    <p:sldId id="301" r:id="rId14"/>
    <p:sldId id="302" r:id="rId15"/>
    <p:sldId id="33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331" r:id="rId44"/>
    <p:sldId id="332" r:id="rId45"/>
    <p:sldId id="290" r:id="rId46"/>
    <p:sldId id="289" r:id="rId47"/>
    <p:sldId id="288" r:id="rId48"/>
    <p:sldId id="287" r:id="rId49"/>
    <p:sldId id="286" r:id="rId50"/>
    <p:sldId id="285" r:id="rId51"/>
    <p:sldId id="284" r:id="rId52"/>
    <p:sldId id="283" r:id="rId53"/>
    <p:sldId id="282" r:id="rId54"/>
    <p:sldId id="281" r:id="rId55"/>
    <p:sldId id="280" r:id="rId56"/>
    <p:sldId id="279" r:id="rId57"/>
    <p:sldId id="278" r:id="rId58"/>
    <p:sldId id="277" r:id="rId59"/>
    <p:sldId id="276" r:id="rId60"/>
    <p:sldId id="275" r:id="rId61"/>
    <p:sldId id="274" r:id="rId62"/>
    <p:sldId id="273" r:id="rId63"/>
    <p:sldId id="272" r:id="rId64"/>
    <p:sldId id="271" r:id="rId65"/>
    <p:sldId id="270" r:id="rId66"/>
    <p:sldId id="269" r:id="rId67"/>
    <p:sldId id="268" r:id="rId68"/>
    <p:sldId id="266" r:id="rId69"/>
    <p:sldId id="267" r:id="rId7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60"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 Type="http://schemas.openxmlformats.org/officeDocument/2006/relationships/slide" Target="slides/slide5.xml"/><Relationship Id="rId71"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A2408-F275-469D-AC22-9206F89D2B31}" type="datetimeFigureOut">
              <a:rPr lang="tr-TR" smtClean="0"/>
              <a:pPr/>
              <a:t>05.12.2014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22C41A-CA58-4656-BAB1-C84CA4150E14}" type="slidenum">
              <a:rPr lang="tr-TR" smtClean="0"/>
              <a:pPr/>
              <a:t>‹#›</a:t>
            </a:fld>
            <a:endParaRPr lang="tr-TR"/>
          </a:p>
        </p:txBody>
      </p:sp>
    </p:spTree>
    <p:extLst>
      <p:ext uri="{BB962C8B-B14F-4D97-AF65-F5344CB8AC3E}">
        <p14:creationId xmlns:p14="http://schemas.microsoft.com/office/powerpoint/2010/main" val="3454182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tr-T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3" name="Shape 157"/>
          <p:cNvSpPr>
            <a:spLocks noGrp="1" noRot="1" noChangeAspect="1"/>
          </p:cNvSpPr>
          <p:nvPr>
            <p:ph type="sldImg" idx="2"/>
          </p:nvPr>
        </p:nvSpPr>
        <p:spPr>
          <a:noFill/>
          <a:ln/>
        </p:spPr>
      </p:sp>
      <p:sp>
        <p:nvSpPr>
          <p:cNvPr id="28674" name="Shape 15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69" name="Shape 163"/>
          <p:cNvSpPr>
            <a:spLocks noGrp="1" noRot="1" noChangeAspect="1"/>
          </p:cNvSpPr>
          <p:nvPr>
            <p:ph type="sldImg" idx="2"/>
          </p:nvPr>
        </p:nvSpPr>
        <p:spPr>
          <a:noFill/>
          <a:ln/>
        </p:spPr>
      </p:sp>
      <p:sp>
        <p:nvSpPr>
          <p:cNvPr id="32770" name="Shape 16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Shape 178"/>
          <p:cNvSpPr>
            <a:spLocks noGrp="1" noRot="1" noChangeAspect="1"/>
          </p:cNvSpPr>
          <p:nvPr>
            <p:ph type="sldImg" idx="2"/>
          </p:nvPr>
        </p:nvSpPr>
        <p:spPr>
          <a:noFill/>
          <a:ln/>
        </p:spPr>
      </p:sp>
      <p:sp>
        <p:nvSpPr>
          <p:cNvPr id="35842" name="Shape 17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Shape 209"/>
          <p:cNvSpPr>
            <a:spLocks noGrp="1" noRot="1" noChangeAspect="1"/>
          </p:cNvSpPr>
          <p:nvPr>
            <p:ph type="sldImg" idx="2"/>
          </p:nvPr>
        </p:nvSpPr>
        <p:spPr>
          <a:noFill/>
          <a:ln/>
        </p:spPr>
      </p:sp>
      <p:sp>
        <p:nvSpPr>
          <p:cNvPr id="41986" name="Shape 21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Shape 216"/>
          <p:cNvSpPr>
            <a:spLocks noGrp="1" noRot="1" noChangeAspect="1"/>
          </p:cNvSpPr>
          <p:nvPr>
            <p:ph type="sldImg" idx="2"/>
          </p:nvPr>
        </p:nvSpPr>
        <p:spPr>
          <a:noFill/>
          <a:ln/>
        </p:spPr>
      </p:sp>
      <p:sp>
        <p:nvSpPr>
          <p:cNvPr id="44034" name="Shape 21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Shape 222"/>
          <p:cNvSpPr>
            <a:spLocks noGrp="1" noRot="1" noChangeAspect="1"/>
          </p:cNvSpPr>
          <p:nvPr>
            <p:ph type="sldImg" idx="2"/>
          </p:nvPr>
        </p:nvSpPr>
        <p:spPr>
          <a:noFill/>
          <a:ln/>
        </p:spPr>
      </p:sp>
      <p:sp>
        <p:nvSpPr>
          <p:cNvPr id="46082" name="Shape 22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9153" name="Shape 230"/>
          <p:cNvSpPr>
            <a:spLocks noGrp="1" noRot="1" noChangeAspect="1"/>
          </p:cNvSpPr>
          <p:nvPr>
            <p:ph type="sldImg" idx="2"/>
          </p:nvPr>
        </p:nvSpPr>
        <p:spPr>
          <a:noFill/>
          <a:ln/>
        </p:spPr>
      </p:sp>
      <p:sp>
        <p:nvSpPr>
          <p:cNvPr id="49154" name="Shape 231"/>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1201" name="Shape 236"/>
          <p:cNvSpPr>
            <a:spLocks noGrp="1" noRot="1" noChangeAspect="1"/>
          </p:cNvSpPr>
          <p:nvPr>
            <p:ph type="sldImg" idx="2"/>
          </p:nvPr>
        </p:nvSpPr>
        <p:spPr>
          <a:noFill/>
          <a:ln/>
        </p:spPr>
      </p:sp>
      <p:sp>
        <p:nvSpPr>
          <p:cNvPr id="51202" name="Shape 237"/>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3249" name="Shape 242"/>
          <p:cNvSpPr>
            <a:spLocks noGrp="1" noRot="1" noChangeAspect="1"/>
          </p:cNvSpPr>
          <p:nvPr>
            <p:ph type="sldImg" idx="2"/>
          </p:nvPr>
        </p:nvSpPr>
        <p:spPr>
          <a:noFill/>
          <a:ln/>
        </p:spPr>
      </p:sp>
      <p:sp>
        <p:nvSpPr>
          <p:cNvPr id="53250" name="Shape 24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7" name="Shape 81"/>
          <p:cNvSpPr>
            <a:spLocks noGrp="1" noRot="1" noChangeAspect="1"/>
          </p:cNvSpPr>
          <p:nvPr>
            <p:ph type="sldImg" idx="2"/>
          </p:nvPr>
        </p:nvSpPr>
        <p:spPr>
          <a:noFill/>
          <a:ln/>
        </p:spPr>
      </p:sp>
      <p:sp>
        <p:nvSpPr>
          <p:cNvPr id="9218" name="Shape 8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5297" name="Shape 248"/>
          <p:cNvSpPr>
            <a:spLocks noGrp="1" noRot="1" noChangeAspect="1"/>
          </p:cNvSpPr>
          <p:nvPr>
            <p:ph type="sldImg" idx="2"/>
          </p:nvPr>
        </p:nvSpPr>
        <p:spPr>
          <a:noFill/>
          <a:ln/>
        </p:spPr>
      </p:sp>
      <p:sp>
        <p:nvSpPr>
          <p:cNvPr id="55298" name="Shape 24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Shape 254"/>
          <p:cNvSpPr>
            <a:spLocks noGrp="1" noRot="1" noChangeAspect="1"/>
          </p:cNvSpPr>
          <p:nvPr>
            <p:ph type="sldImg" idx="2"/>
          </p:nvPr>
        </p:nvSpPr>
        <p:spPr>
          <a:noFill/>
          <a:ln/>
        </p:spPr>
      </p:sp>
      <p:sp>
        <p:nvSpPr>
          <p:cNvPr id="58370" name="Shape 25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7" name="Shape 267"/>
          <p:cNvSpPr>
            <a:spLocks noGrp="1" noRot="1" noChangeAspect="1"/>
          </p:cNvSpPr>
          <p:nvPr>
            <p:ph type="sldImg" idx="2"/>
          </p:nvPr>
        </p:nvSpPr>
        <p:spPr>
          <a:noFill/>
          <a:ln/>
        </p:spPr>
      </p:sp>
      <p:sp>
        <p:nvSpPr>
          <p:cNvPr id="60418" name="Shape 26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5" name="Shape 281"/>
          <p:cNvSpPr>
            <a:spLocks noGrp="1" noRot="1" noChangeAspect="1"/>
          </p:cNvSpPr>
          <p:nvPr>
            <p:ph type="sldImg" idx="2"/>
          </p:nvPr>
        </p:nvSpPr>
        <p:spPr>
          <a:noFill/>
          <a:ln/>
        </p:spPr>
      </p:sp>
      <p:sp>
        <p:nvSpPr>
          <p:cNvPr id="62466" name="Shape 28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5" name="Shape 287"/>
          <p:cNvSpPr>
            <a:spLocks noGrp="1" noRot="1" noChangeAspect="1"/>
          </p:cNvSpPr>
          <p:nvPr>
            <p:ph type="sldImg" idx="2"/>
          </p:nvPr>
        </p:nvSpPr>
        <p:spPr>
          <a:noFill/>
          <a:ln/>
        </p:spPr>
      </p:sp>
      <p:sp>
        <p:nvSpPr>
          <p:cNvPr id="72706" name="Shape 28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3" name="Shape 293"/>
          <p:cNvSpPr>
            <a:spLocks noGrp="1" noRot="1" noChangeAspect="1"/>
          </p:cNvSpPr>
          <p:nvPr>
            <p:ph type="sldImg" idx="2"/>
          </p:nvPr>
        </p:nvSpPr>
        <p:spPr>
          <a:noFill/>
          <a:ln/>
        </p:spPr>
      </p:sp>
      <p:sp>
        <p:nvSpPr>
          <p:cNvPr id="74754" name="Shape 29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6801" name="Shape 298"/>
          <p:cNvSpPr>
            <a:spLocks noGrp="1" noRot="1" noChangeAspect="1"/>
          </p:cNvSpPr>
          <p:nvPr>
            <p:ph type="sldImg" idx="2"/>
          </p:nvPr>
        </p:nvSpPr>
        <p:spPr>
          <a:noFill/>
          <a:ln/>
        </p:spPr>
      </p:sp>
      <p:sp>
        <p:nvSpPr>
          <p:cNvPr id="76802" name="Shape 29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104"/>
          <p:cNvSpPr>
            <a:spLocks noGrp="1" noRot="1" noChangeAspect="1"/>
          </p:cNvSpPr>
          <p:nvPr>
            <p:ph type="sldImg" idx="2"/>
          </p:nvPr>
        </p:nvSpPr>
        <p:spPr>
          <a:noFill/>
          <a:ln/>
        </p:spPr>
      </p:sp>
      <p:sp>
        <p:nvSpPr>
          <p:cNvPr id="12290" name="Shape 105"/>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113"/>
          <p:cNvSpPr>
            <a:spLocks noGrp="1" noRot="1" noChangeAspect="1"/>
          </p:cNvSpPr>
          <p:nvPr>
            <p:ph type="sldImg" idx="2"/>
          </p:nvPr>
        </p:nvSpPr>
        <p:spPr>
          <a:noFill/>
          <a:ln/>
        </p:spPr>
      </p:sp>
      <p:sp>
        <p:nvSpPr>
          <p:cNvPr id="14338" name="Shape 11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119"/>
          <p:cNvSpPr>
            <a:spLocks noGrp="1" noRot="1" noChangeAspect="1"/>
          </p:cNvSpPr>
          <p:nvPr>
            <p:ph type="sldImg" idx="2"/>
          </p:nvPr>
        </p:nvSpPr>
        <p:spPr>
          <a:noFill/>
          <a:ln/>
        </p:spPr>
      </p:sp>
      <p:sp>
        <p:nvSpPr>
          <p:cNvPr id="16386" name="Shape 12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Shape 125"/>
          <p:cNvSpPr>
            <a:spLocks noGrp="1" noRot="1" noChangeAspect="1"/>
          </p:cNvSpPr>
          <p:nvPr>
            <p:ph type="sldImg" idx="2"/>
          </p:nvPr>
        </p:nvSpPr>
        <p:spPr>
          <a:noFill/>
          <a:ln/>
        </p:spPr>
      </p:sp>
      <p:sp>
        <p:nvSpPr>
          <p:cNvPr id="18434" name="Shape 12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2529" name="Shape 137"/>
          <p:cNvSpPr>
            <a:spLocks noGrp="1" noRot="1" noChangeAspect="1"/>
          </p:cNvSpPr>
          <p:nvPr>
            <p:ph type="sldImg" idx="2"/>
          </p:nvPr>
        </p:nvSpPr>
        <p:spPr>
          <a:noFill/>
          <a:ln/>
        </p:spPr>
      </p:sp>
      <p:sp>
        <p:nvSpPr>
          <p:cNvPr id="22530" name="Shape 13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4577" name="Shape 145"/>
          <p:cNvSpPr>
            <a:spLocks noGrp="1" noRot="1" noChangeAspect="1"/>
          </p:cNvSpPr>
          <p:nvPr>
            <p:ph type="sldImg" idx="2"/>
          </p:nvPr>
        </p:nvSpPr>
        <p:spPr>
          <a:noFill/>
          <a:ln/>
        </p:spPr>
      </p:sp>
      <p:sp>
        <p:nvSpPr>
          <p:cNvPr id="24578" name="Shape 14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5" name="Shape 152"/>
          <p:cNvSpPr>
            <a:spLocks noGrp="1" noRot="1" noChangeAspect="1"/>
          </p:cNvSpPr>
          <p:nvPr>
            <p:ph type="sldImg" idx="2"/>
          </p:nvPr>
        </p:nvSpPr>
        <p:spPr>
          <a:noFill/>
          <a:ln/>
        </p:spPr>
      </p:sp>
      <p:sp>
        <p:nvSpPr>
          <p:cNvPr id="26626" name="Shape 153"/>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811061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161023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278477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FFD7852-F15B-4354-81FB-6F4B645FD913}" type="datetime1">
              <a:rPr lang="tr-TR"/>
              <a:pPr>
                <a:defRPr/>
              </a:pPr>
              <a:t>05.12.2014</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6763A61E-E0F5-4105-AD9C-32D66CB47E09}" type="slidenum">
              <a:rPr lang="tr-TR"/>
              <a:pPr>
                <a:defRPr/>
              </a:pPr>
              <a:t>‹#›</a:t>
            </a:fld>
            <a:endParaRPr lang="tr-TR"/>
          </a:p>
        </p:txBody>
      </p:sp>
    </p:spTree>
    <p:extLst>
      <p:ext uri="{BB962C8B-B14F-4D97-AF65-F5344CB8AC3E}">
        <p14:creationId xmlns:p14="http://schemas.microsoft.com/office/powerpoint/2010/main" val="3698141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fld id="{24C05582-2A6E-40C4-9412-36B980FA2FA3}" type="datetime1">
              <a:rPr lang="tr-TR" smtClean="0">
                <a:solidFill>
                  <a:srgbClr val="DBF5F9">
                    <a:shade val="90000"/>
                  </a:srgbClr>
                </a:solidFill>
              </a:rPr>
              <a:pPr>
                <a:defRPr/>
              </a:pPr>
              <a:t>05.12.2014</a:t>
            </a:fld>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B22F7484-F900-466A-A9FB-4F3818696FC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2698149407"/>
      </p:ext>
    </p:extLst>
  </p:cSld>
  <p:clrMapOvr>
    <a:overrideClrMapping bg1="dk1" tx1="lt1" bg2="dk2" tx2="lt2" accent1="accent1" accent2="accent2" accent3="accent3" accent4="accent4" accent5="accent5" accent6="accent6" hlink="hlink" folHlink="folHlink"/>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A64CBCDA-581D-4BCF-AC74-08D656E4AD6F}"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54FF7511-D888-492E-A1E4-AFA512543B6F}"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828290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fld id="{12515C48-97AB-4682-8A9E-8523EDEB8EE8}" type="datetime1">
              <a:rPr lang="tr-TR" smtClean="0">
                <a:solidFill>
                  <a:srgbClr val="DBF5F9">
                    <a:shade val="90000"/>
                  </a:srgbClr>
                </a:solidFill>
              </a:rPr>
              <a:pPr>
                <a:defRPr/>
              </a:pPr>
              <a:t>05.12.2014</a:t>
            </a:fld>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10F414D-4C6F-4CB3-9FE4-3F23D08C1C11}"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val="1680736951"/>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FEC73936-AC9D-436C-99DE-767BF5A04BDF}"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9B125368-C220-4BB1-A0B7-1A99853AE5B4}"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40263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fld id="{ABEB628A-2631-4648-8141-62F6E7EFB842}"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E9C93869-E13C-45F2-BA93-C001722F8FED}"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2880041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fld id="{FF523CF2-2206-469A-B83E-C3CD222249B6}"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E414E6F7-FA6C-4030-93B5-2F36E0DCA2C0}"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4560964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fld id="{AF20FFBB-053C-47AC-9F33-CC9AE926C8BD}"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994462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1209622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fld id="{F984EA36-AA3D-48A1-AC26-0776C5CF00BA}"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A4EB76F8-FCF1-4028-9F62-D0D07DD51F5A}"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8401089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fld id="{4AE15CBD-77E4-4CFC-B37C-509DD5359D26}"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29128444-8AF5-48F4-B80F-35CE95EB3500}"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Tree>
    <p:extLst>
      <p:ext uri="{BB962C8B-B14F-4D97-AF65-F5344CB8AC3E}">
        <p14:creationId xmlns:p14="http://schemas.microsoft.com/office/powerpoint/2010/main" val="11939011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71426735-097B-4EDF-96D5-842FC965EF19}"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D4965B3C-058E-4E44-B9C1-72A40CDD3000}"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934732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fld id="{EFAF5F8D-488C-42A1-BF43-3A8C98E40715}" type="datetime1">
              <a:rPr lang="tr-TR" smtClean="0">
                <a:solidFill>
                  <a:srgbClr val="04617B">
                    <a:shade val="90000"/>
                  </a:srgbClr>
                </a:solidFill>
              </a:rPr>
              <a:pPr>
                <a:defRPr/>
              </a:pPr>
              <a:t>05.12.2014</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3639FC5C-22C8-4581-A603-D8F385DF3CDD}"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39115310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pic>
        <p:nvPicPr>
          <p:cNvPr id="3" name="6 Resim" descr="powerpoint1.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1 Başlık"/>
          <p:cNvSpPr>
            <a:spLocks noGrp="1"/>
          </p:cNvSpPr>
          <p:nvPr>
            <p:ph type="ctrTitle"/>
          </p:nvPr>
        </p:nvSpPr>
        <p:spPr>
          <a:xfrm>
            <a:off x="5652120" y="3573016"/>
            <a:ext cx="3491880" cy="1584176"/>
          </a:xfrm>
        </p:spPr>
        <p:txBody>
          <a:bodyPr>
            <a:normAutofit/>
          </a:bodyPr>
          <a:lstStyle>
            <a:lvl1pPr>
              <a:defRPr sz="3600"/>
            </a:lvl1pPr>
          </a:lstStyle>
          <a:p>
            <a:r>
              <a:rPr lang="tr-TR" dirty="0" smtClean="0"/>
              <a:t>Asıl başlık stili için tıklatın</a:t>
            </a:r>
            <a:endParaRPr lang="tr-TR" dirty="0"/>
          </a:p>
        </p:txBody>
      </p:sp>
      <p:sp>
        <p:nvSpPr>
          <p:cNvPr id="4" name="3 Veri Yer Tutucusu"/>
          <p:cNvSpPr>
            <a:spLocks noGrp="1"/>
          </p:cNvSpPr>
          <p:nvPr>
            <p:ph type="dt" sz="half" idx="10"/>
          </p:nvPr>
        </p:nvSpPr>
        <p:spPr/>
        <p:txBody>
          <a:bodyPr/>
          <a:lstStyle>
            <a:lvl1pPr>
              <a:defRPr/>
            </a:lvl1pPr>
          </a:lstStyle>
          <a:p>
            <a:pPr>
              <a:defRPr/>
            </a:pPr>
            <a:fld id="{DFFD7852-F15B-4354-81FB-6F4B645FD913}" type="datetime1">
              <a:rPr lang="tr-TR">
                <a:solidFill>
                  <a:srgbClr val="04617B">
                    <a:shade val="90000"/>
                  </a:srgbClr>
                </a:solidFill>
              </a:rPr>
              <a:pPr>
                <a:defRPr/>
              </a:pPr>
              <a:t>05.12.2014</a:t>
            </a:fld>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6763A61E-E0F5-4105-AD9C-32D66CB47E09}" type="slidenum">
              <a:rPr lang="tr-TR">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val="10602580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 name="Shape 45"/>
          <p:cNvSpPr>
            <a:spLocks/>
          </p:cNvSpPr>
          <p:nvPr/>
        </p:nvSpPr>
        <p:spPr bwMode="auto">
          <a:xfrm>
            <a:off x="7415213" y="1"/>
            <a:ext cx="1555750" cy="817033"/>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endParaRPr lang="tr-TR"/>
          </a:p>
        </p:txBody>
      </p:sp>
      <p:sp>
        <p:nvSpPr>
          <p:cNvPr id="5" name="Shape 46"/>
          <p:cNvSpPr>
            <a:spLocks/>
          </p:cNvSpPr>
          <p:nvPr/>
        </p:nvSpPr>
        <p:spPr bwMode="auto">
          <a:xfrm>
            <a:off x="8397876" y="1746251"/>
            <a:ext cx="746125" cy="814916"/>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endParaRPr lang="tr-TR"/>
          </a:p>
        </p:txBody>
      </p:sp>
      <p:sp>
        <p:nvSpPr>
          <p:cNvPr id="6" name="Shape 47"/>
          <p:cNvSpPr>
            <a:spLocks/>
          </p:cNvSpPr>
          <p:nvPr/>
        </p:nvSpPr>
        <p:spPr bwMode="auto">
          <a:xfrm>
            <a:off x="8397876" y="2561167"/>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endParaRPr lang="tr-TR"/>
          </a:p>
        </p:txBody>
      </p:sp>
      <p:sp>
        <p:nvSpPr>
          <p:cNvPr id="7" name="Shape 48"/>
          <p:cNvSpPr>
            <a:spLocks/>
          </p:cNvSpPr>
          <p:nvPr/>
        </p:nvSpPr>
        <p:spPr bwMode="auto">
          <a:xfrm>
            <a:off x="7415213" y="817033"/>
            <a:ext cx="1555750" cy="8128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endParaRPr lang="tr-TR"/>
          </a:p>
        </p:txBody>
      </p:sp>
      <p:sp>
        <p:nvSpPr>
          <p:cNvPr id="43" name="Shape 43"/>
          <p:cNvSpPr txBox="1">
            <a:spLocks noGrp="1"/>
          </p:cNvSpPr>
          <p:nvPr>
            <p:ph type="title"/>
          </p:nvPr>
        </p:nvSpPr>
        <p:spPr>
          <a:xfrm>
            <a:off x="457200" y="274637"/>
            <a:ext cx="6879600" cy="11432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4" name="Shape 44"/>
          <p:cNvSpPr txBox="1">
            <a:spLocks noGrp="1"/>
          </p:cNvSpPr>
          <p:nvPr>
            <p:ph type="body" idx="1"/>
          </p:nvPr>
        </p:nvSpPr>
        <p:spPr>
          <a:xfrm>
            <a:off x="457200" y="1600200"/>
            <a:ext cx="8229600" cy="4840400"/>
          </a:xfrm>
          <a:prstGeom prst="rect">
            <a:avLst/>
          </a:prstGeom>
        </p:spPr>
        <p:txBody>
          <a:bodyPr/>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3" name="Shape 69"/>
          <p:cNvSpPr>
            <a:spLocks/>
          </p:cNvSpPr>
          <p:nvPr/>
        </p:nvSpPr>
        <p:spPr bwMode="auto">
          <a:xfrm>
            <a:off x="3175" y="3486151"/>
            <a:ext cx="635000" cy="814916"/>
          </a:xfrm>
          <a:custGeom>
            <a:avLst/>
            <a:gdLst>
              <a:gd name="T0" fmla="*/ 0 w 400"/>
              <a:gd name="T1" fmla="*/ 0 h 514"/>
              <a:gd name="T2" fmla="*/ 400 w 400"/>
              <a:gd name="T3" fmla="*/ 514 h 514"/>
            </a:gdLst>
            <a:ahLst/>
            <a:cxnLst>
              <a:cxn ang="0">
                <a:pos x="2" y="0"/>
              </a:cxn>
              <a:cxn ang="0">
                <a:pos x="0" y="0"/>
              </a:cxn>
              <a:cxn ang="0">
                <a:pos x="0" y="514"/>
              </a:cxn>
              <a:cxn ang="0">
                <a:pos x="400" y="514"/>
              </a:cxn>
              <a:cxn ang="0">
                <a:pos x="2" y="0"/>
              </a:cxn>
            </a:cxnLst>
            <a:rect l="T0" t="T1" r="T2" b="T3"/>
            <a:pathLst>
              <a:path w="400" h="514" extrusionOk="0">
                <a:moveTo>
                  <a:pt x="2" y="0"/>
                </a:moveTo>
                <a:lnTo>
                  <a:pt x="0" y="0"/>
                </a:lnTo>
                <a:lnTo>
                  <a:pt x="0" y="514"/>
                </a:lnTo>
                <a:lnTo>
                  <a:pt x="400" y="514"/>
                </a:lnTo>
                <a:lnTo>
                  <a:pt x="2" y="0"/>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endParaRPr lang="tr-TR"/>
          </a:p>
        </p:txBody>
      </p:sp>
      <p:sp>
        <p:nvSpPr>
          <p:cNvPr id="4" name="Shape 70"/>
          <p:cNvSpPr>
            <a:spLocks/>
          </p:cNvSpPr>
          <p:nvPr/>
        </p:nvSpPr>
        <p:spPr bwMode="auto">
          <a:xfrm>
            <a:off x="3175" y="4301067"/>
            <a:ext cx="635000" cy="812800"/>
          </a:xfrm>
          <a:custGeom>
            <a:avLst/>
            <a:gdLst>
              <a:gd name="T0" fmla="*/ 0 w 400"/>
              <a:gd name="T1" fmla="*/ 0 h 512"/>
              <a:gd name="T2" fmla="*/ 400 w 400"/>
              <a:gd name="T3" fmla="*/ 512 h 512"/>
            </a:gdLst>
            <a:ahLst/>
            <a:cxnLst>
              <a:cxn ang="0">
                <a:pos x="400" y="0"/>
              </a:cxn>
              <a:cxn ang="0">
                <a:pos x="0" y="0"/>
              </a:cxn>
              <a:cxn ang="0">
                <a:pos x="0" y="512"/>
              </a:cxn>
              <a:cxn ang="0">
                <a:pos x="2" y="512"/>
              </a:cxn>
              <a:cxn ang="0">
                <a:pos x="400" y="0"/>
              </a:cxn>
            </a:cxnLst>
            <a:rect l="T0" t="T1" r="T2" b="T3"/>
            <a:pathLst>
              <a:path w="400" h="512" extrusionOk="0">
                <a:moveTo>
                  <a:pt x="400" y="0"/>
                </a:moveTo>
                <a:lnTo>
                  <a:pt x="0" y="0"/>
                </a:lnTo>
                <a:lnTo>
                  <a:pt x="0" y="512"/>
                </a:lnTo>
                <a:lnTo>
                  <a:pt x="2" y="512"/>
                </a:lnTo>
                <a:lnTo>
                  <a:pt x="400"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endParaRPr lang="tr-TR"/>
          </a:p>
        </p:txBody>
      </p:sp>
      <p:sp>
        <p:nvSpPr>
          <p:cNvPr id="5" name="Shape 71"/>
          <p:cNvSpPr>
            <a:spLocks/>
          </p:cNvSpPr>
          <p:nvPr/>
        </p:nvSpPr>
        <p:spPr bwMode="auto">
          <a:xfrm>
            <a:off x="152401" y="6045200"/>
            <a:ext cx="1317625" cy="812800"/>
          </a:xfrm>
          <a:custGeom>
            <a:avLst/>
            <a:gdLst>
              <a:gd name="T0" fmla="*/ 0 w 830"/>
              <a:gd name="T1" fmla="*/ 0 h 512"/>
              <a:gd name="T2" fmla="*/ 830 w 830"/>
              <a:gd name="T3" fmla="*/ 512 h 512"/>
            </a:gdLst>
            <a:ahLst/>
            <a:cxnLst>
              <a:cxn ang="0">
                <a:pos x="398" y="0"/>
              </a:cxn>
              <a:cxn ang="0">
                <a:pos x="0" y="512"/>
              </a:cxn>
              <a:cxn ang="0">
                <a:pos x="432" y="512"/>
              </a:cxn>
              <a:cxn ang="0">
                <a:pos x="830" y="0"/>
              </a:cxn>
              <a:cxn ang="0">
                <a:pos x="398" y="0"/>
              </a:cxn>
            </a:cxnLst>
            <a:rect l="T0" t="T1" r="T2" b="T3"/>
            <a:pathLst>
              <a:path w="830" h="512" extrusionOk="0">
                <a:moveTo>
                  <a:pt x="398" y="0"/>
                </a:moveTo>
                <a:lnTo>
                  <a:pt x="0" y="512"/>
                </a:lnTo>
                <a:lnTo>
                  <a:pt x="432" y="512"/>
                </a:lnTo>
                <a:lnTo>
                  <a:pt x="830" y="0"/>
                </a:lnTo>
                <a:lnTo>
                  <a:pt x="398" y="0"/>
                </a:lnTo>
                <a:close/>
              </a:path>
            </a:pathLst>
          </a:custGeom>
          <a:gradFill rotWithShape="0">
            <a:gsLst>
              <a:gs pos="0">
                <a:srgbClr val="CD118C"/>
              </a:gs>
              <a:gs pos="53999">
                <a:srgbClr val="CD118C"/>
              </a:gs>
              <a:gs pos="98000">
                <a:srgbClr val="F074AC"/>
              </a:gs>
              <a:gs pos="100000">
                <a:srgbClr val="EB008B"/>
              </a:gs>
            </a:gsLst>
            <a:lin ang="8100000"/>
          </a:gradFill>
          <a:ln w="9525">
            <a:noFill/>
            <a:round/>
            <a:headEnd/>
            <a:tailEnd/>
          </a:ln>
        </p:spPr>
        <p:txBody>
          <a:bodyPr lIns="91425" tIns="45700" rIns="91425" bIns="45700"/>
          <a:lstStyle/>
          <a:p>
            <a:endParaRPr lang="tr-TR"/>
          </a:p>
        </p:txBody>
      </p:sp>
      <p:sp>
        <p:nvSpPr>
          <p:cNvPr id="6" name="Shape 72"/>
          <p:cNvSpPr>
            <a:spLocks/>
          </p:cNvSpPr>
          <p:nvPr/>
        </p:nvSpPr>
        <p:spPr bwMode="auto">
          <a:xfrm>
            <a:off x="152401" y="5232400"/>
            <a:ext cx="1317625" cy="812800"/>
          </a:xfrm>
          <a:custGeom>
            <a:avLst/>
            <a:gdLst>
              <a:gd name="T0" fmla="*/ 0 w 830"/>
              <a:gd name="T1" fmla="*/ 0 h 512"/>
              <a:gd name="T2" fmla="*/ 830 w 830"/>
              <a:gd name="T3" fmla="*/ 512 h 512"/>
            </a:gdLst>
            <a:ahLst/>
            <a:cxnLst>
              <a:cxn ang="0">
                <a:pos x="398" y="512"/>
              </a:cxn>
              <a:cxn ang="0">
                <a:pos x="830" y="512"/>
              </a:cxn>
              <a:cxn ang="0">
                <a:pos x="432" y="0"/>
              </a:cxn>
              <a:cxn ang="0">
                <a:pos x="0" y="0"/>
              </a:cxn>
              <a:cxn ang="0">
                <a:pos x="398" y="512"/>
              </a:cxn>
            </a:cxnLst>
            <a:rect l="T0" t="T1" r="T2" b="T3"/>
            <a:pathLst>
              <a:path w="830" h="512" extrusionOk="0">
                <a:moveTo>
                  <a:pt x="398" y="512"/>
                </a:moveTo>
                <a:lnTo>
                  <a:pt x="830" y="512"/>
                </a:lnTo>
                <a:lnTo>
                  <a:pt x="432" y="0"/>
                </a:lnTo>
                <a:lnTo>
                  <a:pt x="0" y="0"/>
                </a:lnTo>
                <a:lnTo>
                  <a:pt x="398" y="512"/>
                </a:lnTo>
                <a:close/>
              </a:path>
            </a:pathLst>
          </a:custGeom>
          <a:gradFill rotWithShape="0">
            <a:gsLst>
              <a:gs pos="0">
                <a:srgbClr val="FFD700"/>
              </a:gs>
              <a:gs pos="53999">
                <a:srgbClr val="FFD700"/>
              </a:gs>
              <a:gs pos="98000">
                <a:srgbClr val="FFF7A9"/>
              </a:gs>
              <a:gs pos="100000">
                <a:srgbClr val="FFF100"/>
              </a:gs>
            </a:gsLst>
            <a:lin ang="13440000"/>
          </a:gradFill>
          <a:ln w="9525">
            <a:noFill/>
            <a:round/>
            <a:headEnd/>
            <a:tailEnd/>
          </a:ln>
        </p:spPr>
        <p:txBody>
          <a:bodyPr lIns="91425" tIns="45700" rIns="91425" bIns="45700"/>
          <a:lstStyle/>
          <a:p>
            <a:endParaRPr lang="tr-TR"/>
          </a:p>
        </p:txBody>
      </p:sp>
      <p:sp>
        <p:nvSpPr>
          <p:cNvPr id="7" name="Shape 73"/>
          <p:cNvSpPr>
            <a:spLocks/>
          </p:cNvSpPr>
          <p:nvPr/>
        </p:nvSpPr>
        <p:spPr bwMode="auto">
          <a:xfrm>
            <a:off x="7415213" y="1"/>
            <a:ext cx="1555750" cy="817033"/>
          </a:xfrm>
          <a:custGeom>
            <a:avLst/>
            <a:gdLst>
              <a:gd name="T0" fmla="*/ 0 w 980"/>
              <a:gd name="T1" fmla="*/ 0 h 607"/>
              <a:gd name="T2" fmla="*/ 980 w 980"/>
              <a:gd name="T3" fmla="*/ 607 h 607"/>
            </a:gdLst>
            <a:ahLst/>
            <a:cxnLst>
              <a:cxn ang="0">
                <a:pos x="510" y="607"/>
              </a:cxn>
              <a:cxn ang="0">
                <a:pos x="980" y="0"/>
              </a:cxn>
              <a:cxn ang="0">
                <a:pos x="470" y="0"/>
              </a:cxn>
              <a:cxn ang="0">
                <a:pos x="0" y="607"/>
              </a:cxn>
              <a:cxn ang="0">
                <a:pos x="510" y="607"/>
              </a:cxn>
              <a:cxn ang="0">
                <a:pos x="510" y="607"/>
              </a:cxn>
            </a:cxnLst>
            <a:rect l="T0" t="T1" r="T2" b="T3"/>
            <a:pathLst>
              <a:path w="980" h="607" extrusionOk="0">
                <a:moveTo>
                  <a:pt x="510" y="607"/>
                </a:moveTo>
                <a:lnTo>
                  <a:pt x="980" y="0"/>
                </a:lnTo>
                <a:lnTo>
                  <a:pt x="470" y="0"/>
                </a:lnTo>
                <a:lnTo>
                  <a:pt x="0" y="607"/>
                </a:lnTo>
                <a:lnTo>
                  <a:pt x="510" y="607"/>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endParaRPr lang="tr-TR"/>
          </a:p>
        </p:txBody>
      </p:sp>
      <p:sp>
        <p:nvSpPr>
          <p:cNvPr id="8" name="Shape 74"/>
          <p:cNvSpPr>
            <a:spLocks/>
          </p:cNvSpPr>
          <p:nvPr/>
        </p:nvSpPr>
        <p:spPr bwMode="auto">
          <a:xfrm>
            <a:off x="8397876" y="1746251"/>
            <a:ext cx="746125" cy="814916"/>
          </a:xfrm>
          <a:custGeom>
            <a:avLst/>
            <a:gdLst>
              <a:gd name="T0" fmla="*/ 0 w 470"/>
              <a:gd name="T1" fmla="*/ 0 h 605"/>
              <a:gd name="T2" fmla="*/ 470 w 470"/>
              <a:gd name="T3" fmla="*/ 605 h 605"/>
            </a:gdLst>
            <a:ahLst/>
            <a:cxnLst>
              <a:cxn ang="0">
                <a:pos x="470" y="0"/>
              </a:cxn>
              <a:cxn ang="0">
                <a:pos x="0" y="605"/>
              </a:cxn>
              <a:cxn ang="0">
                <a:pos x="470" y="605"/>
              </a:cxn>
              <a:cxn ang="0">
                <a:pos x="470" y="0"/>
              </a:cxn>
            </a:cxnLst>
            <a:rect l="T0" t="T1" r="T2" b="T3"/>
            <a:pathLst>
              <a:path w="470" h="605" extrusionOk="0">
                <a:moveTo>
                  <a:pt x="470" y="0"/>
                </a:moveTo>
                <a:lnTo>
                  <a:pt x="0" y="605"/>
                </a:lnTo>
                <a:lnTo>
                  <a:pt x="470" y="605"/>
                </a:lnTo>
                <a:lnTo>
                  <a:pt x="470" y="0"/>
                </a:lnTo>
                <a:close/>
              </a:path>
            </a:pathLst>
          </a:custGeom>
          <a:gradFill rotWithShape="0">
            <a:gsLst>
              <a:gs pos="0">
                <a:srgbClr val="CD118C"/>
              </a:gs>
              <a:gs pos="53999">
                <a:srgbClr val="CD118C"/>
              </a:gs>
              <a:gs pos="98000">
                <a:srgbClr val="F074AC"/>
              </a:gs>
              <a:gs pos="100000">
                <a:srgbClr val="EB008B"/>
              </a:gs>
            </a:gsLst>
            <a:lin ang="18840000"/>
          </a:gradFill>
          <a:ln w="9525">
            <a:noFill/>
            <a:round/>
            <a:headEnd/>
            <a:tailEnd/>
          </a:ln>
        </p:spPr>
        <p:txBody>
          <a:bodyPr lIns="91425" tIns="45700" rIns="91425" bIns="45700"/>
          <a:lstStyle/>
          <a:p>
            <a:endParaRPr lang="tr-TR"/>
          </a:p>
        </p:txBody>
      </p:sp>
      <p:sp>
        <p:nvSpPr>
          <p:cNvPr id="9" name="Shape 75"/>
          <p:cNvSpPr>
            <a:spLocks/>
          </p:cNvSpPr>
          <p:nvPr/>
        </p:nvSpPr>
        <p:spPr bwMode="auto">
          <a:xfrm>
            <a:off x="8397876" y="2561167"/>
            <a:ext cx="746125" cy="812800"/>
          </a:xfrm>
          <a:custGeom>
            <a:avLst/>
            <a:gdLst>
              <a:gd name="T0" fmla="*/ 0 w 470"/>
              <a:gd name="T1" fmla="*/ 0 h 605"/>
              <a:gd name="T2" fmla="*/ 470 w 470"/>
              <a:gd name="T3" fmla="*/ 605 h 605"/>
            </a:gdLst>
            <a:ahLst/>
            <a:cxnLst>
              <a:cxn ang="0">
                <a:pos x="0" y="0"/>
              </a:cxn>
              <a:cxn ang="0">
                <a:pos x="470" y="605"/>
              </a:cxn>
              <a:cxn ang="0">
                <a:pos x="470" y="0"/>
              </a:cxn>
              <a:cxn ang="0">
                <a:pos x="0" y="0"/>
              </a:cxn>
            </a:cxnLst>
            <a:rect l="T0" t="T1" r="T2" b="T3"/>
            <a:pathLst>
              <a:path w="470" h="605" extrusionOk="0">
                <a:moveTo>
                  <a:pt x="0" y="0"/>
                </a:moveTo>
                <a:lnTo>
                  <a:pt x="470" y="605"/>
                </a:lnTo>
                <a:lnTo>
                  <a:pt x="470" y="0"/>
                </a:lnTo>
                <a:lnTo>
                  <a:pt x="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endParaRPr lang="tr-TR"/>
          </a:p>
        </p:txBody>
      </p:sp>
      <p:sp>
        <p:nvSpPr>
          <p:cNvPr id="10" name="Shape 76"/>
          <p:cNvSpPr>
            <a:spLocks/>
          </p:cNvSpPr>
          <p:nvPr/>
        </p:nvSpPr>
        <p:spPr bwMode="auto">
          <a:xfrm>
            <a:off x="7415213" y="817033"/>
            <a:ext cx="1555750" cy="812800"/>
          </a:xfrm>
          <a:custGeom>
            <a:avLst/>
            <a:gdLst>
              <a:gd name="T0" fmla="*/ 0 w 980"/>
              <a:gd name="T1" fmla="*/ 0 h 605"/>
              <a:gd name="T2" fmla="*/ 980 w 980"/>
              <a:gd name="T3" fmla="*/ 605 h 605"/>
            </a:gdLst>
            <a:ahLst/>
            <a:cxnLst>
              <a:cxn ang="0">
                <a:pos x="510" y="0"/>
              </a:cxn>
              <a:cxn ang="0">
                <a:pos x="980" y="605"/>
              </a:cxn>
              <a:cxn ang="0">
                <a:pos x="470" y="605"/>
              </a:cxn>
              <a:cxn ang="0">
                <a:pos x="0" y="0"/>
              </a:cxn>
              <a:cxn ang="0">
                <a:pos x="510" y="0"/>
              </a:cxn>
              <a:cxn ang="0">
                <a:pos x="510" y="0"/>
              </a:cxn>
            </a:cxnLst>
            <a:rect l="T0" t="T1" r="T2" b="T3"/>
            <a:pathLst>
              <a:path w="980" h="605" extrusionOk="0">
                <a:moveTo>
                  <a:pt x="510" y="0"/>
                </a:moveTo>
                <a:lnTo>
                  <a:pt x="980" y="605"/>
                </a:lnTo>
                <a:lnTo>
                  <a:pt x="470" y="605"/>
                </a:lnTo>
                <a:lnTo>
                  <a:pt x="0" y="0"/>
                </a:lnTo>
                <a:lnTo>
                  <a:pt x="510" y="0"/>
                </a:lnTo>
                <a:close/>
              </a:path>
            </a:pathLst>
          </a:custGeom>
          <a:gradFill rotWithShape="0">
            <a:gsLst>
              <a:gs pos="0">
                <a:srgbClr val="FFD700"/>
              </a:gs>
              <a:gs pos="53999">
                <a:srgbClr val="FFD700"/>
              </a:gs>
              <a:gs pos="98000">
                <a:srgbClr val="FFF7A9"/>
              </a:gs>
              <a:gs pos="100000">
                <a:srgbClr val="FFF100"/>
              </a:gs>
            </a:gsLst>
            <a:lin ang="2700000"/>
          </a:gradFill>
          <a:ln w="9525">
            <a:noFill/>
            <a:round/>
            <a:headEnd/>
            <a:tailEnd/>
          </a:ln>
        </p:spPr>
        <p:txBody>
          <a:bodyPr lIns="91425" tIns="45700" rIns="91425" bIns="45700"/>
          <a:lstStyle/>
          <a:p>
            <a:endParaRPr lang="tr-TR"/>
          </a:p>
        </p:txBody>
      </p:sp>
      <p:sp>
        <p:nvSpPr>
          <p:cNvPr id="68" name="Shape 68"/>
          <p:cNvSpPr txBox="1">
            <a:spLocks noGrp="1"/>
          </p:cNvSpPr>
          <p:nvPr>
            <p:ph type="body" idx="1"/>
          </p:nvPr>
        </p:nvSpPr>
        <p:spPr>
          <a:xfrm>
            <a:off x="1574801" y="4427537"/>
            <a:ext cx="5486399" cy="684400"/>
          </a:xfrm>
          <a:prstGeom prst="rect">
            <a:avLst/>
          </a:prstGeom>
        </p:spPr>
        <p:txBody>
          <a:bodyPr/>
          <a:lstStyle>
            <a:lvl1pPr algn="ctr">
              <a:spcBef>
                <a:spcPts val="0"/>
              </a:spcBef>
              <a:buSzPct val="100000"/>
              <a:buNone/>
              <a:defRPr sz="1800"/>
            </a:lvl1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2915236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410705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309467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1896199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283929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1836533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A1C8C0-061B-441C-917D-8F52F307CFD1}" type="datetimeFigureOut">
              <a:rPr lang="tr-TR" smtClean="0"/>
              <a:pPr/>
              <a:t>05.12.2014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4EF528-7DBF-4B5A-ADE2-204A7FC8EA60}" type="slidenum">
              <a:rPr lang="tr-TR" smtClean="0"/>
              <a:pPr/>
              <a:t>‹#›</a:t>
            </a:fld>
            <a:endParaRPr lang="tr-TR"/>
          </a:p>
        </p:txBody>
      </p:sp>
    </p:spTree>
    <p:extLst>
      <p:ext uri="{BB962C8B-B14F-4D97-AF65-F5344CB8AC3E}">
        <p14:creationId xmlns:p14="http://schemas.microsoft.com/office/powerpoint/2010/main" val="3783096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image" Target="../media/image3.jpe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theme" Target="../theme/theme2.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A1C8C0-061B-441C-917D-8F52F307CFD1}" type="datetimeFigureOut">
              <a:rPr lang="tr-TR" smtClean="0"/>
              <a:pPr/>
              <a:t>05.12.2014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4EF528-7DBF-4B5A-ADE2-204A7FC8EA60}" type="slidenum">
              <a:rPr lang="tr-TR" smtClean="0"/>
              <a:pPr/>
              <a:t>‹#›</a:t>
            </a:fld>
            <a:endParaRPr lang="tr-TR"/>
          </a:p>
        </p:txBody>
      </p:sp>
    </p:spTree>
    <p:extLst>
      <p:ext uri="{BB962C8B-B14F-4D97-AF65-F5344CB8AC3E}">
        <p14:creationId xmlns:p14="http://schemas.microsoft.com/office/powerpoint/2010/main" val="3566547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fld id="{5EDEB099-112E-4452-BF99-A09C920CA779}" type="datetime1">
              <a:rPr lang="tr-TR" smtClean="0">
                <a:solidFill>
                  <a:srgbClr val="04617B">
                    <a:shade val="90000"/>
                  </a:srgbClr>
                </a:solidFill>
                <a:latin typeface="Arial" charset="0"/>
              </a:rPr>
              <a:pPr fontAlgn="base">
                <a:spcBef>
                  <a:spcPct val="0"/>
                </a:spcBef>
                <a:spcAft>
                  <a:spcPct val="0"/>
                </a:spcAft>
                <a:defRPr/>
              </a:pPr>
              <a:t>05.12.2014</a:t>
            </a:fld>
            <a:endParaRPr lang="tr-TR">
              <a:solidFill>
                <a:srgbClr val="04617B">
                  <a:shade val="90000"/>
                </a:srgbClr>
              </a:solidFill>
              <a:latin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tr-TR">
              <a:solidFill>
                <a:srgbClr val="04617B">
                  <a:shade val="90000"/>
                </a:srgbClr>
              </a:solidFill>
              <a:latin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9259DF10-68D0-4E6D-A9A8-EB3B357175AE}" type="slidenum">
              <a:rPr lang="tr-TR" smtClean="0">
                <a:solidFill>
                  <a:srgbClr val="04617B">
                    <a:shade val="90000"/>
                  </a:srgbClr>
                </a:solidFill>
                <a:latin typeface="Arial" charset="0"/>
              </a:rPr>
              <a:pPr fontAlgn="base">
                <a:spcBef>
                  <a:spcPct val="0"/>
                </a:spcBef>
                <a:spcAft>
                  <a:spcPct val="0"/>
                </a:spcAft>
                <a:defRPr/>
              </a:pPr>
              <a:t>‹#›</a:t>
            </a:fld>
            <a:endParaRPr lang="tr-TR">
              <a:solidFill>
                <a:srgbClr val="04617B">
                  <a:shade val="90000"/>
                </a:srgbClr>
              </a:solidFill>
              <a:latin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latin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pPr fontAlgn="base">
                <a:spcBef>
                  <a:spcPct val="0"/>
                </a:spcBef>
                <a:spcAft>
                  <a:spcPct val="0"/>
                </a:spcAft>
              </a:pPr>
              <a:endParaRPr lang="en-US">
                <a:solidFill>
                  <a:prstClr val="black"/>
                </a:solidFill>
                <a:latin typeface="Arial" charset="0"/>
              </a:endParaRPr>
            </a:p>
          </p:txBody>
        </p:sp>
      </p:grpSp>
      <p:pic>
        <p:nvPicPr>
          <p:cNvPr id="14" name="7 Resim" descr="powerpoint3.jpg"/>
          <p:cNvPicPr>
            <a:picLocks noChangeAspect="1"/>
          </p:cNvPicPr>
          <p:nvPr userDrawn="1"/>
        </p:nvPicPr>
        <p:blipFill>
          <a:blip r:embed="rId16" cstate="print"/>
          <a:srcRect/>
          <a:stretch>
            <a:fillRect/>
          </a:stretch>
        </p:blipFill>
        <p:spPr bwMode="auto">
          <a:xfrm>
            <a:off x="0" y="0"/>
            <a:ext cx="9144000" cy="6858000"/>
          </a:xfrm>
          <a:prstGeom prst="rect">
            <a:avLst/>
          </a:prstGeom>
          <a:noFill/>
          <a:ln w="9525">
            <a:noFill/>
            <a:miter lim="800000"/>
            <a:headEnd/>
            <a:tailEnd/>
          </a:ln>
        </p:spPr>
      </p:pic>
    </p:spTree>
    <p:extLst>
      <p:ext uri="{BB962C8B-B14F-4D97-AF65-F5344CB8AC3E}">
        <p14:creationId xmlns:p14="http://schemas.microsoft.com/office/powerpoint/2010/main" val="31865702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9.xml"/><Relationship Id="rId6" Type="http://schemas.openxmlformats.org/officeDocument/2006/relationships/slide" Target="slide59.xml"/><Relationship Id="rId5" Type="http://schemas.openxmlformats.org/officeDocument/2006/relationships/slide" Target="slide60.xml"/><Relationship Id="rId4" Type="http://schemas.openxmlformats.org/officeDocument/2006/relationships/slide" Target="slide63.xml"/></Relationships>
</file>

<file path=ppt/slides/_rels/slide13.xml.rels><?xml version="1.0" encoding="UTF-8" standalone="yes"?>
<Relationships xmlns="http://schemas.openxmlformats.org/package/2006/relationships"><Relationship Id="rId3" Type="http://schemas.openxmlformats.org/officeDocument/2006/relationships/slide" Target="slide63.xml"/><Relationship Id="rId2" Type="http://schemas.openxmlformats.org/officeDocument/2006/relationships/image" Target="../media/image10.jpeg"/><Relationship Id="rId1" Type="http://schemas.openxmlformats.org/officeDocument/2006/relationships/slideLayout" Target="../slideLayouts/slideLayout19.xml"/><Relationship Id="rId5" Type="http://schemas.openxmlformats.org/officeDocument/2006/relationships/slide" Target="slide59.xml"/><Relationship Id="rId4" Type="http://schemas.openxmlformats.org/officeDocument/2006/relationships/slide" Target="slide60.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9.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13" Type="http://schemas.openxmlformats.org/officeDocument/2006/relationships/image" Target="../media/image6.jpeg"/><Relationship Id="rId3" Type="http://schemas.openxmlformats.org/officeDocument/2006/relationships/slide" Target="slide3.xml"/><Relationship Id="rId7" Type="http://schemas.openxmlformats.org/officeDocument/2006/relationships/slide" Target="slide66.xml"/><Relationship Id="rId12"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9.xml"/><Relationship Id="rId6" Type="http://schemas.openxmlformats.org/officeDocument/2006/relationships/slide" Target="slide67.xml"/><Relationship Id="rId11" Type="http://schemas.openxmlformats.org/officeDocument/2006/relationships/slide" Target="slide61.xml"/><Relationship Id="rId5" Type="http://schemas.openxmlformats.org/officeDocument/2006/relationships/slide" Target="slide6.xml"/><Relationship Id="rId15" Type="http://schemas.openxmlformats.org/officeDocument/2006/relationships/slide" Target="slide62.xml"/><Relationship Id="rId10" Type="http://schemas.openxmlformats.org/officeDocument/2006/relationships/slide" Target="slide16.xml"/><Relationship Id="rId4" Type="http://schemas.openxmlformats.org/officeDocument/2006/relationships/slide" Target="slide2.xml"/><Relationship Id="rId9" Type="http://schemas.openxmlformats.org/officeDocument/2006/relationships/slide" Target="slide68.xml"/><Relationship Id="rId14" Type="http://schemas.openxmlformats.org/officeDocument/2006/relationships/slide" Target="slide63.xml"/></Relationships>
</file>

<file path=ppt/slides/_rels/slide3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4.xm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9.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9.xml"/><Relationship Id="rId1" Type="http://schemas.openxmlformats.org/officeDocument/2006/relationships/vmlDrawing" Target="../drawings/vmlDrawing1.vml"/><Relationship Id="rId4" Type="http://schemas.openxmlformats.org/officeDocument/2006/relationships/image" Target="../media/image14.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xml"/><Relationship Id="rId1" Type="http://schemas.openxmlformats.org/officeDocument/2006/relationships/slideLayout" Target="../slideLayouts/slideLayout19.xml"/><Relationship Id="rId4" Type="http://schemas.openxmlformats.org/officeDocument/2006/relationships/image" Target="../media/image9.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txBox="1">
            <a:spLocks noGrp="1" noChangeArrowheads="1"/>
          </p:cNvSpPr>
          <p:nvPr>
            <p:ph type="ctrTitle"/>
          </p:nvPr>
        </p:nvSpPr>
        <p:spPr/>
        <p:txBody>
          <a:bodyPr/>
          <a:lstStyle/>
          <a:p>
            <a:pPr eaLnBrk="1" fontAlgn="auto" hangingPunct="1">
              <a:spcAft>
                <a:spcPts val="0"/>
              </a:spcAft>
              <a:defRPr/>
            </a:pPr>
            <a:r>
              <a:rPr lang="tr-TR" sz="3200" b="1" dirty="0" smtClean="0">
                <a:solidFill>
                  <a:schemeClr val="bg1"/>
                </a:solidFill>
                <a:effectLst>
                  <a:outerShdw blurRad="38100" dist="38100" dir="2700000" algn="tl">
                    <a:srgbClr val="C0C0C0"/>
                  </a:outerShdw>
                </a:effectLst>
              </a:rPr>
              <a:t> </a:t>
            </a:r>
          </a:p>
        </p:txBody>
      </p:sp>
      <p:sp>
        <p:nvSpPr>
          <p:cNvPr id="7171" name="Metin kutusu 1"/>
          <p:cNvSpPr txBox="1">
            <a:spLocks noChangeArrowheads="1"/>
          </p:cNvSpPr>
          <p:nvPr/>
        </p:nvSpPr>
        <p:spPr bwMode="auto">
          <a:xfrm>
            <a:off x="1907704" y="4510861"/>
            <a:ext cx="6948265" cy="646331"/>
          </a:xfrm>
          <a:prstGeom prst="rect">
            <a:avLst/>
          </a:prstGeom>
          <a:noFill/>
          <a:ln w="9525">
            <a:noFill/>
            <a:miter lim="800000"/>
            <a:headEnd/>
            <a:tailEnd/>
          </a:ln>
        </p:spPr>
        <p:txBody>
          <a:bodyPr wrap="square">
            <a:spAutoFit/>
          </a:bodyPr>
          <a:lstStyle/>
          <a:p>
            <a:pPr algn="r"/>
            <a:r>
              <a:rPr lang="tr-TR" sz="2000" b="1" dirty="0">
                <a:solidFill>
                  <a:schemeClr val="bg1"/>
                </a:solidFill>
                <a:latin typeface="Arial" pitchFamily="34" charset="0"/>
                <a:cs typeface="Arial" pitchFamily="34" charset="0"/>
              </a:rPr>
              <a:t>Özel Eğitim ve Rehberlik Hizmetleri Genel Müdürlüğü</a:t>
            </a:r>
          </a:p>
          <a:p>
            <a:pPr algn="r"/>
            <a:endParaRPr lang="tr-TR" sz="1600" dirty="0">
              <a:latin typeface="Arial" pitchFamily="34" charset="0"/>
              <a:cs typeface="Arial" pitchFamily="34" charset="0"/>
            </a:endParaRPr>
          </a:p>
        </p:txBody>
      </p:sp>
      <p:sp>
        <p:nvSpPr>
          <p:cNvPr id="7172" name="Metin kutusu 4"/>
          <p:cNvSpPr txBox="1">
            <a:spLocks noChangeArrowheads="1"/>
          </p:cNvSpPr>
          <p:nvPr/>
        </p:nvSpPr>
        <p:spPr bwMode="auto">
          <a:xfrm>
            <a:off x="5327650" y="5589240"/>
            <a:ext cx="3852862" cy="369332"/>
          </a:xfrm>
          <a:prstGeom prst="rect">
            <a:avLst/>
          </a:prstGeom>
          <a:noFill/>
          <a:ln w="9525">
            <a:noFill/>
            <a:miter lim="800000"/>
            <a:headEnd/>
            <a:tailEnd/>
          </a:ln>
        </p:spPr>
        <p:txBody>
          <a:bodyPr>
            <a:spAutoFit/>
          </a:bodyPr>
          <a:lstStyle/>
          <a:p>
            <a:pPr algn="ctr"/>
            <a:endParaRPr lang="tr-TR" b="1" dirty="0">
              <a:latin typeface="Arial" pitchFamily="34" charset="0"/>
              <a:cs typeface="Arial" pitchFamily="34" charset="0"/>
            </a:endParaRPr>
          </a:p>
        </p:txBody>
      </p:sp>
    </p:spTree>
    <p:extLst>
      <p:ext uri="{BB962C8B-B14F-4D97-AF65-F5344CB8AC3E}">
        <p14:creationId xmlns:p14="http://schemas.microsoft.com/office/powerpoint/2010/main" val="3807004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txBox="1">
            <a:spLocks noGrp="1"/>
          </p:cNvSpPr>
          <p:nvPr>
            <p:ph type="body" idx="4294967295"/>
          </p:nvPr>
        </p:nvSpPr>
        <p:spPr>
          <a:xfrm>
            <a:off x="285720" y="1428736"/>
            <a:ext cx="2797175" cy="6389687"/>
          </a:xfrm>
        </p:spPr>
        <p:txBody>
          <a:bodyPr>
            <a:noAutofit/>
          </a:bodyPr>
          <a:lstStyle/>
          <a:p>
            <a:pPr marL="457200" indent="-431800" eaLnBrk="1" hangingPunct="1">
              <a:spcBef>
                <a:spcPct val="0"/>
              </a:spcBef>
              <a:buClr>
                <a:srgbClr val="FFFFFF"/>
              </a:buClr>
              <a:buNone/>
            </a:pPr>
            <a:r>
              <a:rPr lang="tr-TR" sz="3200" dirty="0" smtClean="0">
                <a:latin typeface="Arial" charset="0"/>
                <a:cs typeface="Arial" charset="0"/>
              </a:rPr>
              <a:t>   2.aşamada;</a:t>
            </a:r>
          </a:p>
          <a:p>
            <a:pPr marL="457200" indent="-431800" eaLnBrk="1" hangingPunct="1">
              <a:spcBef>
                <a:spcPct val="0"/>
              </a:spcBef>
              <a:buClr>
                <a:srgbClr val="FFFFFF"/>
              </a:buClr>
              <a:buFontTx/>
              <a:buAutoNum type="arabicPeriod" startAt="2"/>
            </a:pPr>
            <a:r>
              <a:rPr lang="tr-TR" dirty="0" smtClean="0">
                <a:latin typeface="Arial" charset="0"/>
                <a:cs typeface="Arial" charset="0"/>
              </a:rPr>
              <a:t> </a:t>
            </a:r>
          </a:p>
          <a:p>
            <a:pPr marL="457200" indent="-431800" eaLnBrk="1" hangingPunct="1">
              <a:lnSpc>
                <a:spcPct val="115000"/>
              </a:lnSpc>
              <a:spcBef>
                <a:spcPct val="0"/>
              </a:spcBef>
              <a:buClr>
                <a:srgbClr val="FFFFFF"/>
              </a:buClr>
            </a:pPr>
            <a:r>
              <a:rPr lang="tr-TR" sz="1800" dirty="0" smtClean="0">
                <a:latin typeface="Arial" charset="0"/>
                <a:cs typeface="Arial" charset="0"/>
              </a:rPr>
              <a:t>Sağlık Sorunları</a:t>
            </a:r>
          </a:p>
          <a:p>
            <a:pPr marL="457200" indent="-431800" eaLnBrk="1" hangingPunct="1">
              <a:lnSpc>
                <a:spcPct val="115000"/>
              </a:lnSpc>
              <a:spcBef>
                <a:spcPct val="0"/>
              </a:spcBef>
              <a:buClr>
                <a:srgbClr val="FFFFFF"/>
              </a:buClr>
            </a:pPr>
            <a:r>
              <a:rPr lang="tr-TR" sz="1800" dirty="0" smtClean="0">
                <a:latin typeface="Arial" charset="0"/>
                <a:cs typeface="Arial" charset="0"/>
              </a:rPr>
              <a:t>Okulla ilgili sorunlar</a:t>
            </a:r>
          </a:p>
          <a:p>
            <a:pPr marL="457200" indent="-431800" eaLnBrk="1" hangingPunct="1">
              <a:lnSpc>
                <a:spcPct val="115000"/>
              </a:lnSpc>
              <a:spcBef>
                <a:spcPct val="0"/>
              </a:spcBef>
              <a:buClr>
                <a:srgbClr val="FFFFFF"/>
              </a:buClr>
            </a:pPr>
            <a:r>
              <a:rPr lang="tr-TR" sz="1800" dirty="0" smtClean="0">
                <a:latin typeface="Arial" charset="0"/>
                <a:cs typeface="Arial" charset="0"/>
              </a:rPr>
              <a:t>Aile ile ilgili sorunlar</a:t>
            </a:r>
          </a:p>
          <a:p>
            <a:pPr marL="457200" indent="-431800" eaLnBrk="1" hangingPunct="1">
              <a:lnSpc>
                <a:spcPct val="115000"/>
              </a:lnSpc>
              <a:spcBef>
                <a:spcPct val="0"/>
              </a:spcBef>
              <a:buClr>
                <a:srgbClr val="FFFFFF"/>
              </a:buClr>
            </a:pPr>
            <a:r>
              <a:rPr lang="tr-TR" sz="1800" dirty="0" smtClean="0">
                <a:latin typeface="Arial" charset="0"/>
                <a:cs typeface="Arial" charset="0"/>
              </a:rPr>
              <a:t>Kişisel sorunlar</a:t>
            </a:r>
          </a:p>
          <a:p>
            <a:pPr marL="457200" indent="-431800" eaLnBrk="1" hangingPunct="1">
              <a:lnSpc>
                <a:spcPct val="115000"/>
              </a:lnSpc>
              <a:spcBef>
                <a:spcPct val="0"/>
              </a:spcBef>
              <a:buClr>
                <a:srgbClr val="FFFFFF"/>
              </a:buClr>
            </a:pPr>
            <a:r>
              <a:rPr lang="tr-TR" sz="1800" dirty="0" smtClean="0">
                <a:latin typeface="Arial" charset="0"/>
                <a:cs typeface="Arial" charset="0"/>
              </a:rPr>
              <a:t>Arkadaşlık İlişkilerine Dayalı Sorunlar</a:t>
            </a:r>
          </a:p>
          <a:p>
            <a:pPr marL="457200" indent="-431800" eaLnBrk="1" hangingPunct="1">
              <a:lnSpc>
                <a:spcPct val="115000"/>
              </a:lnSpc>
              <a:spcBef>
                <a:spcPct val="0"/>
              </a:spcBef>
              <a:buClr>
                <a:srgbClr val="FFFFFF"/>
              </a:buClr>
            </a:pPr>
            <a:r>
              <a:rPr lang="tr-TR" sz="1800" dirty="0" err="1" smtClean="0">
                <a:latin typeface="Arial" charset="0"/>
                <a:cs typeface="Arial" charset="0"/>
              </a:rPr>
              <a:t>Sosyo</a:t>
            </a:r>
            <a:r>
              <a:rPr lang="tr-TR" sz="1800" dirty="0" smtClean="0">
                <a:latin typeface="Arial" charset="0"/>
                <a:cs typeface="Arial" charset="0"/>
              </a:rPr>
              <a:t>-Ekonomik Sorunlar</a:t>
            </a:r>
          </a:p>
          <a:p>
            <a:pPr marL="457200" indent="-431800" eaLnBrk="1" hangingPunct="1">
              <a:lnSpc>
                <a:spcPct val="115000"/>
              </a:lnSpc>
              <a:spcBef>
                <a:spcPct val="0"/>
              </a:spcBef>
              <a:buClr>
                <a:srgbClr val="FFFFFF"/>
              </a:buClr>
            </a:pPr>
            <a:r>
              <a:rPr lang="tr-TR" sz="1800" dirty="0" smtClean="0">
                <a:latin typeface="Arial" charset="0"/>
                <a:cs typeface="Arial" charset="0"/>
              </a:rPr>
              <a:t>Diğer (Belirtiniz)</a:t>
            </a:r>
          </a:p>
          <a:p>
            <a:pPr marL="457200" indent="-431800" eaLnBrk="1" hangingPunct="1">
              <a:spcBef>
                <a:spcPct val="0"/>
              </a:spcBef>
              <a:buClr>
                <a:srgbClr val="FFFFFF"/>
              </a:buClr>
            </a:pPr>
            <a:endParaRPr lang="tr-TR" sz="3200" dirty="0" smtClean="0">
              <a:latin typeface="Arial" charset="0"/>
              <a:cs typeface="Arial" charset="0"/>
            </a:endParaRPr>
          </a:p>
        </p:txBody>
      </p:sp>
      <p:sp>
        <p:nvSpPr>
          <p:cNvPr id="25602" name="Shape 149"/>
          <p:cNvSpPr>
            <a:spLocks noChangeArrowheads="1"/>
          </p:cNvSpPr>
          <p:nvPr/>
        </p:nvSpPr>
        <p:spPr bwMode="auto">
          <a:xfrm>
            <a:off x="3822701" y="2053167"/>
            <a:ext cx="1350963" cy="3761317"/>
          </a:xfrm>
          <a:prstGeom prst="rightArrowCallout">
            <a:avLst>
              <a:gd name="adj1" fmla="val 11639"/>
              <a:gd name="adj2" fmla="val 27726"/>
              <a:gd name="adj3" fmla="val 78083"/>
              <a:gd name="adj4" fmla="val 64977"/>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25603" name="Shape 150"/>
          <p:cNvSpPr txBox="1">
            <a:spLocks noChangeArrowheads="1"/>
          </p:cNvSpPr>
          <p:nvPr/>
        </p:nvSpPr>
        <p:spPr bwMode="auto">
          <a:xfrm>
            <a:off x="5448301" y="2614085"/>
            <a:ext cx="2320925" cy="2813049"/>
          </a:xfrm>
          <a:prstGeom prst="rect">
            <a:avLst/>
          </a:prstGeom>
          <a:noFill/>
          <a:ln w="9525">
            <a:noFill/>
            <a:miter lim="800000"/>
            <a:headEnd/>
            <a:tailEnd/>
          </a:ln>
        </p:spPr>
        <p:txBody>
          <a:bodyPr lIns="91425" tIns="91425" rIns="91425" bIns="91425"/>
          <a:lstStyle/>
          <a:p>
            <a:r>
              <a:rPr lang="tr-TR" sz="2400"/>
              <a:t>Öğrenci görüşmesi sorun alanlarından seçilir.</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hape 155"/>
          <p:cNvSpPr txBox="1">
            <a:spLocks noGrp="1"/>
          </p:cNvSpPr>
          <p:nvPr>
            <p:ph type="body" idx="4294967295"/>
          </p:nvPr>
        </p:nvSpPr>
        <p:spPr>
          <a:xfrm>
            <a:off x="0" y="1143000"/>
            <a:ext cx="8229600" cy="4926013"/>
          </a:xfrm>
        </p:spPr>
        <p:txBody>
          <a:bodyPr/>
          <a:lstStyle/>
          <a:p>
            <a:pPr eaLnBrk="1" hangingPunct="1">
              <a:spcBef>
                <a:spcPct val="0"/>
              </a:spcBef>
              <a:buClr>
                <a:srgbClr val="FFFFFF"/>
              </a:buClr>
            </a:pPr>
            <a:r>
              <a:rPr lang="tr-TR" sz="3000" dirty="0" smtClean="0">
                <a:latin typeface="Arial" charset="0"/>
                <a:cs typeface="Arial" charset="0"/>
              </a:rPr>
              <a:t>Üçüncü aşamada Hatırlatma Butonu olacak. Veli – öğrenci- öğretmen randevuları sisteme kayıt edilecektir. Öğrenci ile ilgili uygulanmak istenen ölçme aracı vb.</a:t>
            </a:r>
          </a:p>
          <a:p>
            <a:pPr eaLnBrk="1" hangingPunct="1">
              <a:spcBef>
                <a:spcPct val="0"/>
              </a:spcBef>
              <a:buClr>
                <a:srgbClr val="000000"/>
              </a:buClr>
            </a:pPr>
            <a:endParaRPr lang="tr-TR" sz="3000" dirty="0" smtClean="0">
              <a:latin typeface="Arial" charset="0"/>
              <a:cs typeface="Arial" charset="0"/>
            </a:endParaRPr>
          </a:p>
          <a:p>
            <a:pPr eaLnBrk="1" hangingPunct="1">
              <a:spcBef>
                <a:spcPct val="0"/>
              </a:spcBef>
              <a:buClr>
                <a:srgbClr val="000000"/>
              </a:buClr>
              <a:buSzPct val="37000"/>
            </a:pPr>
            <a:r>
              <a:rPr lang="tr-TR" sz="2400" dirty="0" smtClean="0">
                <a:latin typeface="Arial" charset="0"/>
                <a:cs typeface="Arial" charset="0"/>
              </a:rPr>
              <a:t>E REHBERLİK sistemine her girişte, sistem öğrenci- veli- öğretmene yönelik hatırlatmaları ilgili rehber öğretmene UYARI yapacaktır.</a:t>
            </a:r>
          </a:p>
          <a:p>
            <a:pPr eaLnBrk="1" hangingPunct="1">
              <a:spcBef>
                <a:spcPct val="0"/>
              </a:spcBef>
              <a:buClr>
                <a:srgbClr val="FFFFFF"/>
              </a:buClr>
            </a:pPr>
            <a:endParaRPr lang="tr-TR" sz="3200" dirty="0" smtClean="0">
              <a:latin typeface="Arial" charset="0"/>
              <a:cs typeface="Arial" charset="0"/>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Group 74"/>
          <p:cNvGraphicFramePr>
            <a:graphicFrameLocks noGrp="1"/>
          </p:cNvGraphicFramePr>
          <p:nvPr/>
        </p:nvGraphicFramePr>
        <p:xfrm>
          <a:off x="1000101" y="1071546"/>
          <a:ext cx="8143899" cy="1048512"/>
        </p:xfrm>
        <a:graphic>
          <a:graphicData uri="http://schemas.openxmlformats.org/drawingml/2006/table">
            <a:tbl>
              <a:tblPr/>
              <a:tblGrid>
                <a:gridCol w="571503"/>
                <a:gridCol w="1071570"/>
                <a:gridCol w="785818"/>
                <a:gridCol w="1124825"/>
                <a:gridCol w="1161191"/>
                <a:gridCol w="1285884"/>
                <a:gridCol w="1180677"/>
                <a:gridCol w="962431"/>
              </a:tblGrid>
              <a:tr h="1000132">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AD</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SOYAD</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NOT</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AİLE BİLGİSİ</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SAĞLIK BİLGİSİ</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ÖZEL EĞİTİM  BİLGİSİ</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DEVAM</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DURUM</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YIL SONU </a:t>
                      </a:r>
                    </a:p>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900" b="1" i="0" u="none" strike="noStrike" cap="none" normalizeH="0" baseline="0" dirty="0" smtClean="0">
                          <a:ln>
                            <a:noFill/>
                          </a:ln>
                          <a:solidFill>
                            <a:srgbClr val="FF3300"/>
                          </a:solidFill>
                          <a:effectLst>
                            <a:outerShdw blurRad="38100" dist="38100" dir="2700000" algn="tl">
                              <a:srgbClr val="C0C0C0"/>
                            </a:outerShdw>
                          </a:effectLst>
                          <a:latin typeface="Arial" charset="0"/>
                          <a:cs typeface="Arial" charset="0"/>
                          <a:sym typeface="Arial" charset="0"/>
                        </a:rPr>
                        <a:t>ORT.</a:t>
                      </a: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9711" name="Rectangle 31"/>
          <p:cNvSpPr>
            <a:spLocks noChangeArrowheads="1"/>
          </p:cNvSpPr>
          <p:nvPr/>
        </p:nvSpPr>
        <p:spPr bwMode="auto">
          <a:xfrm>
            <a:off x="0" y="1130280"/>
            <a:ext cx="857224" cy="1084274"/>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29712" name="WordArt 32"/>
          <p:cNvSpPr>
            <a:spLocks noChangeArrowheads="1" noChangeShapeType="1" noTextEdit="1"/>
          </p:cNvSpPr>
          <p:nvPr/>
        </p:nvSpPr>
        <p:spPr bwMode="auto">
          <a:xfrm>
            <a:off x="0" y="857232"/>
            <a:ext cx="785818" cy="214314"/>
          </a:xfrm>
          <a:prstGeom prst="rect">
            <a:avLst/>
          </a:prstGeom>
        </p:spPr>
        <p:txBody>
          <a:bodyPr wrap="none" fromWordArt="1">
            <a:prstTxWarp prst="textPlain">
              <a:avLst>
                <a:gd name="adj" fmla="val 50000"/>
              </a:avLst>
            </a:prstTxWarp>
          </a:bodyPr>
          <a:lstStyle/>
          <a:p>
            <a:pPr algn="ctr"/>
            <a:r>
              <a:rPr lang="tr-TR" sz="1200" kern="10" dirty="0">
                <a:ln w="9525">
                  <a:solidFill>
                    <a:srgbClr val="FF0000"/>
                  </a:solidFill>
                  <a:round/>
                  <a:headEnd/>
                  <a:tailEnd/>
                </a:ln>
                <a:solidFill>
                  <a:srgbClr val="FFFFFF"/>
                </a:solidFill>
                <a:latin typeface="Arial Black"/>
              </a:rPr>
              <a:t>FOTOĞRAF</a:t>
            </a:r>
          </a:p>
        </p:txBody>
      </p:sp>
      <p:pic>
        <p:nvPicPr>
          <p:cNvPr id="29713" name="Picture 33" descr="images (1)"/>
          <p:cNvPicPr>
            <a:picLocks noChangeAspect="1" noChangeArrowheads="1"/>
          </p:cNvPicPr>
          <p:nvPr/>
        </p:nvPicPr>
        <p:blipFill>
          <a:blip r:embed="rId3"/>
          <a:srcRect/>
          <a:stretch>
            <a:fillRect/>
          </a:stretch>
        </p:blipFill>
        <p:spPr bwMode="auto">
          <a:xfrm>
            <a:off x="0" y="1142984"/>
            <a:ext cx="857224" cy="1049662"/>
          </a:xfrm>
          <a:prstGeom prst="rect">
            <a:avLst/>
          </a:prstGeom>
          <a:noFill/>
          <a:ln w="9525">
            <a:noFill/>
            <a:miter lim="800000"/>
            <a:headEnd/>
            <a:tailEnd/>
          </a:ln>
        </p:spPr>
      </p:pic>
      <p:sp>
        <p:nvSpPr>
          <p:cNvPr id="38" name="Rectangle 35"/>
          <p:cNvSpPr>
            <a:spLocks noChangeArrowheads="1"/>
          </p:cNvSpPr>
          <p:nvPr/>
        </p:nvSpPr>
        <p:spPr bwMode="auto">
          <a:xfrm>
            <a:off x="2571736" y="5286388"/>
            <a:ext cx="5072062" cy="1333500"/>
          </a:xfrm>
          <a:prstGeom prst="rect">
            <a:avLst/>
          </a:prstGeom>
          <a:solidFill>
            <a:schemeClr val="tx2"/>
          </a:solidFill>
          <a:ln w="9525">
            <a:solidFill>
              <a:srgbClr val="FF3300"/>
            </a:solidFill>
            <a:miter lim="800000"/>
            <a:headEnd/>
            <a:tailEnd/>
          </a:ln>
          <a:effectLst>
            <a:outerShdw dist="107763" dir="18900000" algn="ctr" rotWithShape="0">
              <a:schemeClr val="bg2">
                <a:alpha val="50000"/>
              </a:schemeClr>
            </a:outerShdw>
          </a:effectLst>
        </p:spPr>
        <p:txBody>
          <a:bodyPr wrap="none" anchor="ctr"/>
          <a:lstStyle/>
          <a:p>
            <a:pPr algn="ctr"/>
            <a:r>
              <a:rPr lang="tr-TR" sz="2000" b="1">
                <a:solidFill>
                  <a:srgbClr val="FF3300"/>
                </a:solidFill>
              </a:rPr>
              <a:t>Görüşmenin Yazılacağı Sayfa</a:t>
            </a:r>
          </a:p>
        </p:txBody>
      </p:sp>
      <p:sp>
        <p:nvSpPr>
          <p:cNvPr id="39" name="Rectangle 37"/>
          <p:cNvSpPr>
            <a:spLocks noChangeArrowheads="1"/>
          </p:cNvSpPr>
          <p:nvPr/>
        </p:nvSpPr>
        <p:spPr bwMode="auto">
          <a:xfrm>
            <a:off x="2214546" y="2214554"/>
            <a:ext cx="6096000" cy="666755"/>
          </a:xfrm>
          <a:prstGeom prst="rect">
            <a:avLst/>
          </a:prstGeom>
          <a:solidFill>
            <a:schemeClr val="tx2"/>
          </a:solidFill>
          <a:ln w="9525">
            <a:solidFill>
              <a:srgbClr val="FF3300"/>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p:txBody>
      </p:sp>
      <p:sp>
        <p:nvSpPr>
          <p:cNvPr id="40" name="Rectangle 38"/>
          <p:cNvSpPr>
            <a:spLocks noChangeArrowheads="1"/>
          </p:cNvSpPr>
          <p:nvPr/>
        </p:nvSpPr>
        <p:spPr bwMode="auto">
          <a:xfrm>
            <a:off x="1643042" y="2928934"/>
            <a:ext cx="7086600" cy="476251"/>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41" name="Rectangle 39"/>
          <p:cNvSpPr>
            <a:spLocks noChangeArrowheads="1"/>
          </p:cNvSpPr>
          <p:nvPr/>
        </p:nvSpPr>
        <p:spPr bwMode="auto">
          <a:xfrm>
            <a:off x="1187450" y="4180416"/>
            <a:ext cx="7429500" cy="666749"/>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42" name="Rectangle 40"/>
          <p:cNvSpPr>
            <a:spLocks noChangeArrowheads="1"/>
          </p:cNvSpPr>
          <p:nvPr/>
        </p:nvSpPr>
        <p:spPr bwMode="auto">
          <a:xfrm>
            <a:off x="4572000" y="4853517"/>
            <a:ext cx="928688" cy="317500"/>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29721" name="Line 45"/>
          <p:cNvSpPr>
            <a:spLocks noChangeShapeType="1"/>
          </p:cNvSpPr>
          <p:nvPr/>
        </p:nvSpPr>
        <p:spPr bwMode="auto">
          <a:xfrm flipV="1">
            <a:off x="2214546" y="2500302"/>
            <a:ext cx="6072230" cy="45719"/>
          </a:xfrm>
          <a:prstGeom prst="line">
            <a:avLst/>
          </a:prstGeom>
          <a:noFill/>
          <a:ln w="9525">
            <a:solidFill>
              <a:schemeClr val="tx1"/>
            </a:solidFill>
            <a:round/>
            <a:headEnd/>
            <a:tailEnd/>
          </a:ln>
        </p:spPr>
        <p:txBody>
          <a:bodyPr/>
          <a:lstStyle/>
          <a:p>
            <a:endParaRPr lang="tr-TR"/>
          </a:p>
        </p:txBody>
      </p:sp>
      <p:sp>
        <p:nvSpPr>
          <p:cNvPr id="29722" name="Line 46"/>
          <p:cNvSpPr>
            <a:spLocks noChangeShapeType="1"/>
          </p:cNvSpPr>
          <p:nvPr/>
        </p:nvSpPr>
        <p:spPr bwMode="auto">
          <a:xfrm>
            <a:off x="3786182" y="2500306"/>
            <a:ext cx="142876" cy="357190"/>
          </a:xfrm>
          <a:prstGeom prst="line">
            <a:avLst/>
          </a:prstGeom>
          <a:noFill/>
          <a:ln w="9525">
            <a:solidFill>
              <a:schemeClr val="tx1"/>
            </a:solidFill>
            <a:round/>
            <a:headEnd/>
            <a:tailEnd/>
          </a:ln>
        </p:spPr>
        <p:txBody>
          <a:bodyPr/>
          <a:lstStyle/>
          <a:p>
            <a:endParaRPr lang="tr-TR"/>
          </a:p>
        </p:txBody>
      </p:sp>
      <p:sp>
        <p:nvSpPr>
          <p:cNvPr id="29723" name="Line 48"/>
          <p:cNvSpPr>
            <a:spLocks noChangeShapeType="1"/>
          </p:cNvSpPr>
          <p:nvPr/>
        </p:nvSpPr>
        <p:spPr bwMode="auto">
          <a:xfrm>
            <a:off x="6500826" y="2500306"/>
            <a:ext cx="71438" cy="357190"/>
          </a:xfrm>
          <a:prstGeom prst="line">
            <a:avLst/>
          </a:prstGeom>
          <a:noFill/>
          <a:ln w="9525">
            <a:solidFill>
              <a:schemeClr val="tx1"/>
            </a:solidFill>
            <a:round/>
            <a:headEnd/>
            <a:tailEnd/>
          </a:ln>
        </p:spPr>
        <p:txBody>
          <a:bodyPr/>
          <a:lstStyle/>
          <a:p>
            <a:endParaRPr lang="tr-TR"/>
          </a:p>
        </p:txBody>
      </p:sp>
      <p:sp>
        <p:nvSpPr>
          <p:cNvPr id="29724" name="WordArt 49"/>
          <p:cNvSpPr>
            <a:spLocks noChangeArrowheads="1" noChangeShapeType="1" noTextEdit="1"/>
          </p:cNvSpPr>
          <p:nvPr/>
        </p:nvSpPr>
        <p:spPr bwMode="auto">
          <a:xfrm>
            <a:off x="2500298" y="2571744"/>
            <a:ext cx="1143000"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KİŞİSEL-SOS</a:t>
            </a:r>
          </a:p>
        </p:txBody>
      </p:sp>
      <p:sp>
        <p:nvSpPr>
          <p:cNvPr id="29725" name="WordArt 50"/>
          <p:cNvSpPr>
            <a:spLocks noChangeArrowheads="1" noChangeShapeType="1" noTextEdit="1"/>
          </p:cNvSpPr>
          <p:nvPr/>
        </p:nvSpPr>
        <p:spPr bwMode="auto">
          <a:xfrm>
            <a:off x="4714876" y="2571744"/>
            <a:ext cx="1000125"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EĞİTSEL</a:t>
            </a:r>
          </a:p>
        </p:txBody>
      </p:sp>
      <p:sp>
        <p:nvSpPr>
          <p:cNvPr id="29726" name="WordArt 51"/>
          <p:cNvSpPr>
            <a:spLocks noChangeArrowheads="1" noChangeShapeType="1" noTextEdit="1"/>
          </p:cNvSpPr>
          <p:nvPr/>
        </p:nvSpPr>
        <p:spPr bwMode="auto">
          <a:xfrm>
            <a:off x="4286250" y="3797300"/>
            <a:ext cx="1714500" cy="952500"/>
          </a:xfrm>
          <a:prstGeom prst="rect">
            <a:avLst/>
          </a:prstGeom>
        </p:spPr>
        <p:txBody>
          <a:bodyPr wrap="none" fromWordArt="1">
            <a:prstTxWarp prst="textPlain">
              <a:avLst>
                <a:gd name="adj" fmla="val 50000"/>
              </a:avLst>
            </a:prstTxWarp>
          </a:bodyPr>
          <a:lstStyle/>
          <a:p>
            <a:pPr algn="ctr"/>
            <a:endParaRPr lang="tr-TR" sz="1600" kern="10">
              <a:ln w="9525">
                <a:solidFill>
                  <a:srgbClr val="000000"/>
                </a:solidFill>
                <a:round/>
                <a:headEnd/>
                <a:tailEnd/>
              </a:ln>
              <a:solidFill>
                <a:srgbClr val="FF0000"/>
              </a:solidFill>
              <a:latin typeface="Arial Black"/>
            </a:endParaRPr>
          </a:p>
        </p:txBody>
      </p:sp>
      <p:sp>
        <p:nvSpPr>
          <p:cNvPr id="29727" name="WordArt 52"/>
          <p:cNvSpPr>
            <a:spLocks noChangeArrowheads="1" noChangeShapeType="1" noTextEdit="1"/>
          </p:cNvSpPr>
          <p:nvPr/>
        </p:nvSpPr>
        <p:spPr bwMode="auto">
          <a:xfrm>
            <a:off x="6929454" y="2571744"/>
            <a:ext cx="852487" cy="196849"/>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MESLEKİ</a:t>
            </a:r>
          </a:p>
        </p:txBody>
      </p:sp>
      <p:sp>
        <p:nvSpPr>
          <p:cNvPr id="29728" name="WordArt 53"/>
          <p:cNvSpPr>
            <a:spLocks noChangeArrowheads="1" noChangeShapeType="1" noTextEdit="1"/>
          </p:cNvSpPr>
          <p:nvPr/>
        </p:nvSpPr>
        <p:spPr bwMode="auto">
          <a:xfrm>
            <a:off x="4572000" y="3028950"/>
            <a:ext cx="1214438"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0000"/>
                </a:solidFill>
                <a:latin typeface="Arial Black"/>
              </a:rPr>
              <a:t>SORUN ALANI</a:t>
            </a:r>
          </a:p>
        </p:txBody>
      </p:sp>
      <p:sp>
        <p:nvSpPr>
          <p:cNvPr id="29729" name="WordArt 54">
            <a:hlinkClick r:id="rId4" action="ppaction://hlinksldjump"/>
          </p:cNvPr>
          <p:cNvSpPr>
            <a:spLocks noChangeArrowheads="1" noChangeShapeType="1" noTextEdit="1"/>
          </p:cNvSpPr>
          <p:nvPr/>
        </p:nvSpPr>
        <p:spPr bwMode="auto">
          <a:xfrm>
            <a:off x="2555876" y="4277783"/>
            <a:ext cx="4214813" cy="285749"/>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ÖĞRENCİ-VELİ-ÖĞRETMEN               </a:t>
            </a:r>
            <a:r>
              <a:rPr lang="tr-TR" sz="1200" kern="10" dirty="0" smtClean="0">
                <a:ln w="9525">
                  <a:solidFill>
                    <a:srgbClr val="000000"/>
                  </a:solidFill>
                  <a:round/>
                  <a:headEnd/>
                  <a:tailEnd/>
                </a:ln>
                <a:solidFill>
                  <a:srgbClr val="FF0000"/>
                </a:solidFill>
                <a:latin typeface="Arial Black"/>
              </a:rPr>
              <a:t>HATIRLATMA</a:t>
            </a:r>
            <a:endParaRPr lang="tr-TR" sz="1200" kern="10" dirty="0">
              <a:ln w="9525">
                <a:solidFill>
                  <a:srgbClr val="000000"/>
                </a:solidFill>
                <a:round/>
                <a:headEnd/>
                <a:tailEnd/>
              </a:ln>
              <a:solidFill>
                <a:srgbClr val="FF0000"/>
              </a:solidFill>
              <a:latin typeface="Arial Black"/>
            </a:endParaRPr>
          </a:p>
        </p:txBody>
      </p:sp>
      <p:sp>
        <p:nvSpPr>
          <p:cNvPr id="29730" name="WordArt 55"/>
          <p:cNvSpPr>
            <a:spLocks noChangeArrowheads="1" noChangeShapeType="1" noTextEdit="1"/>
          </p:cNvSpPr>
          <p:nvPr/>
        </p:nvSpPr>
        <p:spPr bwMode="auto">
          <a:xfrm>
            <a:off x="4716464" y="4948766"/>
            <a:ext cx="642937"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KAYDET</a:t>
            </a:r>
          </a:p>
        </p:txBody>
      </p:sp>
      <p:sp>
        <p:nvSpPr>
          <p:cNvPr id="29732" name="Rectangle 57"/>
          <p:cNvSpPr>
            <a:spLocks noChangeArrowheads="1"/>
          </p:cNvSpPr>
          <p:nvPr/>
        </p:nvSpPr>
        <p:spPr bwMode="auto">
          <a:xfrm flipV="1">
            <a:off x="2786050" y="285728"/>
            <a:ext cx="2057400" cy="465667"/>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29733" name="Rectangle 58"/>
          <p:cNvSpPr>
            <a:spLocks noChangeArrowheads="1"/>
          </p:cNvSpPr>
          <p:nvPr/>
        </p:nvSpPr>
        <p:spPr bwMode="auto">
          <a:xfrm>
            <a:off x="5786446" y="285728"/>
            <a:ext cx="2209800" cy="465667"/>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29734" name="WordArt 59"/>
          <p:cNvSpPr>
            <a:spLocks noChangeArrowheads="1" noChangeShapeType="1" noTextEdit="1"/>
          </p:cNvSpPr>
          <p:nvPr/>
        </p:nvSpPr>
        <p:spPr bwMode="auto">
          <a:xfrm>
            <a:off x="3214678" y="357166"/>
            <a:ext cx="1000125" cy="3937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ÖĞRENCİ</a:t>
            </a:r>
          </a:p>
        </p:txBody>
      </p:sp>
      <p:sp>
        <p:nvSpPr>
          <p:cNvPr id="29735" name="WordArt 60">
            <a:hlinkClick r:id="rId5" action="ppaction://hlinksldjump"/>
          </p:cNvPr>
          <p:cNvSpPr>
            <a:spLocks noChangeArrowheads="1" noChangeShapeType="1" noTextEdit="1"/>
          </p:cNvSpPr>
          <p:nvPr/>
        </p:nvSpPr>
        <p:spPr bwMode="auto">
          <a:xfrm>
            <a:off x="6500826" y="357166"/>
            <a:ext cx="609600" cy="406400"/>
          </a:xfrm>
          <a:prstGeom prst="rect">
            <a:avLst/>
          </a:prstGeom>
        </p:spPr>
        <p:txBody>
          <a:bodyPr wrap="none" fromWordArt="1">
            <a:prstTxWarp prst="textPlain">
              <a:avLst>
                <a:gd name="adj" fmla="val 50000"/>
              </a:avLst>
            </a:prstTxWarp>
          </a:bodyPr>
          <a:lstStyle/>
          <a:p>
            <a:pPr algn="ctr"/>
            <a:r>
              <a:rPr lang="tr-TR" sz="1000" kern="10" dirty="0">
                <a:ln w="9525">
                  <a:solidFill>
                    <a:srgbClr val="000000"/>
                  </a:solidFill>
                  <a:round/>
                  <a:headEnd/>
                  <a:tailEnd/>
                </a:ln>
                <a:solidFill>
                  <a:srgbClr val="FF0000"/>
                </a:solidFill>
                <a:latin typeface="Arial Black"/>
              </a:rPr>
              <a:t>VELİ</a:t>
            </a:r>
          </a:p>
        </p:txBody>
      </p:sp>
      <p:sp>
        <p:nvSpPr>
          <p:cNvPr id="61" name="Rectangle 76">
            <a:hlinkClick r:id="rId6" action="ppaction://hlinksldjump"/>
          </p:cNvPr>
          <p:cNvSpPr>
            <a:spLocks noChangeArrowheads="1"/>
          </p:cNvSpPr>
          <p:nvPr/>
        </p:nvSpPr>
        <p:spPr bwMode="auto">
          <a:xfrm>
            <a:off x="6286512" y="6377517"/>
            <a:ext cx="1320800" cy="480483"/>
          </a:xfrm>
          <a:prstGeom prst="rect">
            <a:avLst/>
          </a:prstGeom>
          <a:solidFill>
            <a:srgbClr val="FF0000"/>
          </a:solidFill>
          <a:ln w="9525">
            <a:solidFill>
              <a:schemeClr val="tx1"/>
            </a:solidFill>
            <a:miter lim="800000"/>
            <a:headEnd/>
            <a:tailEnd/>
          </a:ln>
        </p:spPr>
        <p:txBody>
          <a:bodyPr wrap="none" anchor="ctr"/>
          <a:lstStyle/>
          <a:p>
            <a:pPr fontAlgn="auto">
              <a:spcBef>
                <a:spcPts val="0"/>
              </a:spcBef>
              <a:spcAft>
                <a:spcPts val="0"/>
              </a:spcAft>
              <a:defRPr/>
            </a:pPr>
            <a:endParaRPr lang="tr-TR" kern="0" dirty="0">
              <a:solidFill>
                <a:srgbClr val="FF0000"/>
              </a:solidFill>
              <a:latin typeface="Arial"/>
              <a:ea typeface="Arial"/>
              <a:cs typeface="Arial"/>
              <a:sym typeface="Arial"/>
            </a:endParaRPr>
          </a:p>
        </p:txBody>
      </p:sp>
      <p:sp>
        <p:nvSpPr>
          <p:cNvPr id="63" name="62 Dikdörtgen"/>
          <p:cNvSpPr/>
          <p:nvPr/>
        </p:nvSpPr>
        <p:spPr>
          <a:xfrm>
            <a:off x="2643174" y="2214554"/>
            <a:ext cx="4582270" cy="276999"/>
          </a:xfrm>
          <a:prstGeom prst="rect">
            <a:avLst/>
          </a:prstGeom>
          <a:noFill/>
        </p:spPr>
        <p:txBody>
          <a:bodyPr>
            <a:spAutoFit/>
          </a:bodyPr>
          <a:lstStyle/>
          <a:p>
            <a:pPr algn="ctr" fontAlgn="auto">
              <a:spcBef>
                <a:spcPts val="0"/>
              </a:spcBef>
              <a:spcAft>
                <a:spcPts val="0"/>
              </a:spcAft>
              <a:defRPr/>
            </a:pPr>
            <a:r>
              <a:rPr lang="tr-TR" sz="1200" kern="0" dirty="0">
                <a:ln w="18415" cmpd="sng">
                  <a:solidFill>
                    <a:srgbClr val="C00000"/>
                  </a:solidFill>
                  <a:prstDash val="solid"/>
                </a:ln>
                <a:solidFill>
                  <a:schemeClr val="tx1"/>
                </a:solidFill>
                <a:effectLst>
                  <a:outerShdw blurRad="63500" dir="3600000" algn="tl" rotWithShape="0">
                    <a:srgbClr val="000000">
                      <a:alpha val="70000"/>
                    </a:srgbClr>
                  </a:outerShdw>
                </a:effectLst>
                <a:latin typeface="Arial"/>
                <a:ea typeface="Arial"/>
                <a:cs typeface="Arial"/>
                <a:sym typeface="Arial"/>
              </a:rPr>
              <a:t>REHBERLİK ALANI</a:t>
            </a:r>
          </a:p>
        </p:txBody>
      </p:sp>
      <p:sp>
        <p:nvSpPr>
          <p:cNvPr id="2" name="Rectangle 39"/>
          <p:cNvSpPr>
            <a:spLocks noChangeArrowheads="1"/>
          </p:cNvSpPr>
          <p:nvPr/>
        </p:nvSpPr>
        <p:spPr bwMode="auto">
          <a:xfrm>
            <a:off x="1476375" y="3414183"/>
            <a:ext cx="7429500" cy="666749"/>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29742" name="WordArt 51"/>
          <p:cNvSpPr>
            <a:spLocks noChangeArrowheads="1" noChangeShapeType="1" noTextEdit="1"/>
          </p:cNvSpPr>
          <p:nvPr/>
        </p:nvSpPr>
        <p:spPr bwMode="auto">
          <a:xfrm>
            <a:off x="4214813" y="3318933"/>
            <a:ext cx="1714500" cy="952500"/>
          </a:xfrm>
          <a:prstGeom prst="rect">
            <a:avLst/>
          </a:prstGeom>
        </p:spPr>
        <p:txBody>
          <a:bodyPr wrap="none" fromWordArt="1">
            <a:prstTxWarp prst="textPlain">
              <a:avLst>
                <a:gd name="adj" fmla="val 50000"/>
              </a:avLst>
            </a:prstTxWarp>
          </a:bodyPr>
          <a:lstStyle/>
          <a:p>
            <a:pPr algn="ctr"/>
            <a:endParaRPr lang="tr-TR" sz="1600" kern="10">
              <a:ln w="9525">
                <a:solidFill>
                  <a:srgbClr val="000000"/>
                </a:solidFill>
                <a:round/>
                <a:headEnd/>
                <a:tailEnd/>
              </a:ln>
              <a:solidFill>
                <a:srgbClr val="FF0000"/>
              </a:solidFill>
              <a:latin typeface="Arial Black"/>
            </a:endParaRPr>
          </a:p>
        </p:txBody>
      </p:sp>
      <p:sp>
        <p:nvSpPr>
          <p:cNvPr id="29744" name="WordArt 48"/>
          <p:cNvSpPr>
            <a:spLocks noChangeArrowheads="1" noChangeShapeType="1" noTextEdit="1"/>
          </p:cNvSpPr>
          <p:nvPr/>
        </p:nvSpPr>
        <p:spPr bwMode="auto">
          <a:xfrm>
            <a:off x="2143108" y="3606799"/>
            <a:ext cx="5715040" cy="381001"/>
          </a:xfrm>
          <a:prstGeom prst="rect">
            <a:avLst/>
          </a:prstGeom>
        </p:spPr>
        <p:txBody>
          <a:bodyPr wrap="none" fromWordArt="1">
            <a:prstTxWarp prst="textPlain">
              <a:avLst>
                <a:gd name="adj" fmla="val 50000"/>
              </a:avLst>
            </a:prstTxWarp>
          </a:bodyPr>
          <a:lstStyle/>
          <a:p>
            <a:pPr algn="ctr"/>
            <a:r>
              <a:rPr lang="tr-TR" kern="10" dirty="0">
                <a:ln w="9525">
                  <a:solidFill>
                    <a:srgbClr val="000000"/>
                  </a:solidFill>
                  <a:round/>
                  <a:headEnd/>
                  <a:tailEnd/>
                </a:ln>
                <a:solidFill>
                  <a:srgbClr val="FF0000"/>
                </a:solidFill>
                <a:latin typeface="Arial Black"/>
              </a:rPr>
              <a:t>Görüşme Saati- Yeri- Görüşme </a:t>
            </a:r>
            <a:r>
              <a:rPr lang="tr-TR" kern="10" dirty="0" smtClean="0">
                <a:ln w="9525">
                  <a:solidFill>
                    <a:srgbClr val="000000"/>
                  </a:solidFill>
                  <a:round/>
                  <a:headEnd/>
                  <a:tailEnd/>
                </a:ln>
                <a:solidFill>
                  <a:srgbClr val="FF0000"/>
                </a:solidFill>
                <a:latin typeface="Arial Black"/>
              </a:rPr>
              <a:t>Sayısı – Ram ile yapılan görüşme bilgisi</a:t>
            </a:r>
            <a:endParaRPr lang="tr-TR" kern="10" dirty="0">
              <a:ln w="9525">
                <a:solidFill>
                  <a:srgbClr val="000000"/>
                </a:solidFill>
                <a:round/>
                <a:headEnd/>
                <a:tailEnd/>
              </a:ln>
              <a:solidFill>
                <a:srgbClr val="FF0000"/>
              </a:solidFill>
              <a:latin typeface="Arial Black"/>
            </a:endParaRPr>
          </a:p>
        </p:txBody>
      </p:sp>
      <p:sp>
        <p:nvSpPr>
          <p:cNvPr id="29745" name="WordArt 49"/>
          <p:cNvSpPr>
            <a:spLocks noChangeArrowheads="1" noChangeShapeType="1" noTextEdit="1"/>
          </p:cNvSpPr>
          <p:nvPr/>
        </p:nvSpPr>
        <p:spPr bwMode="auto">
          <a:xfrm>
            <a:off x="6572264" y="6429396"/>
            <a:ext cx="720725" cy="260349"/>
          </a:xfrm>
          <a:prstGeom prst="rect">
            <a:avLst/>
          </a:prstGeom>
        </p:spPr>
        <p:txBody>
          <a:bodyPr wrap="none" fromWordArt="1">
            <a:prstTxWarp prst="textPlain">
              <a:avLst>
                <a:gd name="adj" fmla="val 50000"/>
              </a:avLst>
            </a:prstTxWarp>
          </a:bodyPr>
          <a:lstStyle/>
          <a:p>
            <a:pPr algn="ctr"/>
            <a:r>
              <a:rPr lang="tr-TR" kern="10" dirty="0">
                <a:ln w="9525">
                  <a:solidFill>
                    <a:srgbClr val="000000"/>
                  </a:solidFill>
                  <a:round/>
                  <a:headEnd/>
                  <a:tailEnd/>
                </a:ln>
                <a:solidFill>
                  <a:srgbClr val="FFFFFF"/>
                </a:solidFill>
                <a:latin typeface="Arial Black"/>
              </a:rPr>
              <a:t>Yazdır</a:t>
            </a:r>
          </a:p>
        </p:txBody>
      </p:sp>
      <p:sp>
        <p:nvSpPr>
          <p:cNvPr id="34" name="33 Oval"/>
          <p:cNvSpPr/>
          <p:nvPr/>
        </p:nvSpPr>
        <p:spPr>
          <a:xfrm>
            <a:off x="7929586" y="3511547"/>
            <a:ext cx="285752" cy="476253"/>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2" name="Rectangle 31"/>
          <p:cNvSpPr>
            <a:spLocks noChangeArrowheads="1"/>
          </p:cNvSpPr>
          <p:nvPr/>
        </p:nvSpPr>
        <p:spPr bwMode="auto">
          <a:xfrm>
            <a:off x="142844" y="1285860"/>
            <a:ext cx="785818" cy="928694"/>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30793" name="WordArt 32"/>
          <p:cNvSpPr>
            <a:spLocks noChangeArrowheads="1" noChangeShapeType="1" noTextEdit="1"/>
          </p:cNvSpPr>
          <p:nvPr/>
        </p:nvSpPr>
        <p:spPr bwMode="auto">
          <a:xfrm>
            <a:off x="142844" y="928670"/>
            <a:ext cx="923925" cy="292100"/>
          </a:xfrm>
          <a:prstGeom prst="rect">
            <a:avLst/>
          </a:prstGeom>
        </p:spPr>
        <p:txBody>
          <a:bodyPr wrap="none" fromWordArt="1">
            <a:prstTxWarp prst="textPlain">
              <a:avLst>
                <a:gd name="adj" fmla="val 50000"/>
              </a:avLst>
            </a:prstTxWarp>
          </a:bodyPr>
          <a:lstStyle/>
          <a:p>
            <a:pPr algn="ctr"/>
            <a:r>
              <a:rPr lang="tr-TR" sz="1200" kern="10" dirty="0">
                <a:ln w="9525">
                  <a:solidFill>
                    <a:srgbClr val="FF0000"/>
                  </a:solidFill>
                  <a:round/>
                  <a:headEnd/>
                  <a:tailEnd/>
                </a:ln>
                <a:solidFill>
                  <a:srgbClr val="FFFFFF"/>
                </a:solidFill>
                <a:latin typeface="Arial Black"/>
              </a:rPr>
              <a:t>FOTOĞRAF</a:t>
            </a:r>
          </a:p>
        </p:txBody>
      </p:sp>
      <p:pic>
        <p:nvPicPr>
          <p:cNvPr id="30794" name="Picture 33" descr="images (1)"/>
          <p:cNvPicPr>
            <a:picLocks noChangeAspect="1" noChangeArrowheads="1"/>
          </p:cNvPicPr>
          <p:nvPr/>
        </p:nvPicPr>
        <p:blipFill>
          <a:blip r:embed="rId2"/>
          <a:srcRect/>
          <a:stretch>
            <a:fillRect/>
          </a:stretch>
        </p:blipFill>
        <p:spPr bwMode="auto">
          <a:xfrm>
            <a:off x="142844" y="1285860"/>
            <a:ext cx="785818" cy="962226"/>
          </a:xfrm>
          <a:prstGeom prst="rect">
            <a:avLst/>
          </a:prstGeom>
          <a:noFill/>
          <a:ln w="9525">
            <a:noFill/>
            <a:miter lim="800000"/>
            <a:headEnd/>
            <a:tailEnd/>
          </a:ln>
        </p:spPr>
      </p:pic>
      <p:sp>
        <p:nvSpPr>
          <p:cNvPr id="38" name="Rectangle 35"/>
          <p:cNvSpPr>
            <a:spLocks noChangeArrowheads="1"/>
          </p:cNvSpPr>
          <p:nvPr/>
        </p:nvSpPr>
        <p:spPr bwMode="auto">
          <a:xfrm>
            <a:off x="2865438" y="5156201"/>
            <a:ext cx="5072062" cy="1333500"/>
          </a:xfrm>
          <a:prstGeom prst="rect">
            <a:avLst/>
          </a:prstGeom>
          <a:solidFill>
            <a:schemeClr val="tx2"/>
          </a:solidFill>
          <a:ln w="9525">
            <a:solidFill>
              <a:srgbClr val="FF3300"/>
            </a:solidFill>
            <a:miter lim="800000"/>
            <a:headEnd/>
            <a:tailEnd/>
          </a:ln>
          <a:effectLst>
            <a:outerShdw dist="107763" dir="18900000" algn="ctr" rotWithShape="0">
              <a:schemeClr val="bg2">
                <a:alpha val="50000"/>
              </a:schemeClr>
            </a:outerShdw>
          </a:effectLst>
        </p:spPr>
        <p:txBody>
          <a:bodyPr wrap="none" anchor="ctr"/>
          <a:lstStyle/>
          <a:p>
            <a:pPr algn="ctr"/>
            <a:r>
              <a:rPr lang="tr-TR" sz="2000" b="1">
                <a:solidFill>
                  <a:srgbClr val="FF3300"/>
                </a:solidFill>
              </a:rPr>
              <a:t>Görüşmenin Yazılacağı Sayfa</a:t>
            </a:r>
          </a:p>
        </p:txBody>
      </p:sp>
      <p:sp>
        <p:nvSpPr>
          <p:cNvPr id="39" name="Rectangle 37"/>
          <p:cNvSpPr>
            <a:spLocks noChangeArrowheads="1"/>
          </p:cNvSpPr>
          <p:nvPr/>
        </p:nvSpPr>
        <p:spPr bwMode="auto">
          <a:xfrm>
            <a:off x="2500298" y="2143116"/>
            <a:ext cx="6096000" cy="666755"/>
          </a:xfrm>
          <a:prstGeom prst="rect">
            <a:avLst/>
          </a:prstGeom>
          <a:solidFill>
            <a:schemeClr val="tx2"/>
          </a:solidFill>
          <a:ln w="9525">
            <a:solidFill>
              <a:srgbClr val="FF3300"/>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a:p>
            <a:pPr algn="ctr" fontAlgn="auto">
              <a:spcBef>
                <a:spcPts val="0"/>
              </a:spcBef>
              <a:spcAft>
                <a:spcPts val="0"/>
              </a:spcAft>
              <a:defRPr/>
            </a:pPr>
            <a:endParaRPr lang="tr-TR" b="1" kern="0"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Arial"/>
              <a:ea typeface="Arial"/>
              <a:cs typeface="Arial"/>
              <a:sym typeface="Arial"/>
            </a:endParaRPr>
          </a:p>
        </p:txBody>
      </p:sp>
      <p:sp>
        <p:nvSpPr>
          <p:cNvPr id="40" name="Rectangle 38"/>
          <p:cNvSpPr>
            <a:spLocks noChangeArrowheads="1"/>
          </p:cNvSpPr>
          <p:nvPr/>
        </p:nvSpPr>
        <p:spPr bwMode="auto">
          <a:xfrm>
            <a:off x="1928794" y="2928934"/>
            <a:ext cx="7086600" cy="476251"/>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41" name="Rectangle 39"/>
          <p:cNvSpPr>
            <a:spLocks noChangeArrowheads="1"/>
          </p:cNvSpPr>
          <p:nvPr/>
        </p:nvSpPr>
        <p:spPr bwMode="auto">
          <a:xfrm>
            <a:off x="1428728" y="4214818"/>
            <a:ext cx="7429500" cy="666749"/>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42" name="Rectangle 40"/>
          <p:cNvSpPr>
            <a:spLocks noChangeArrowheads="1"/>
          </p:cNvSpPr>
          <p:nvPr/>
        </p:nvSpPr>
        <p:spPr bwMode="auto">
          <a:xfrm>
            <a:off x="4857752" y="4857760"/>
            <a:ext cx="928688" cy="317500"/>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30800" name="Line 45"/>
          <p:cNvSpPr>
            <a:spLocks noChangeShapeType="1"/>
          </p:cNvSpPr>
          <p:nvPr/>
        </p:nvSpPr>
        <p:spPr bwMode="auto">
          <a:xfrm>
            <a:off x="2500298" y="2428868"/>
            <a:ext cx="6096000" cy="0"/>
          </a:xfrm>
          <a:prstGeom prst="line">
            <a:avLst/>
          </a:prstGeom>
          <a:noFill/>
          <a:ln w="9525">
            <a:solidFill>
              <a:schemeClr val="tx1"/>
            </a:solidFill>
            <a:round/>
            <a:headEnd/>
            <a:tailEnd/>
          </a:ln>
        </p:spPr>
        <p:txBody>
          <a:bodyPr/>
          <a:lstStyle/>
          <a:p>
            <a:endParaRPr lang="tr-TR"/>
          </a:p>
        </p:txBody>
      </p:sp>
      <p:sp>
        <p:nvSpPr>
          <p:cNvPr id="30801" name="Line 46"/>
          <p:cNvSpPr>
            <a:spLocks noChangeShapeType="1"/>
          </p:cNvSpPr>
          <p:nvPr/>
        </p:nvSpPr>
        <p:spPr bwMode="auto">
          <a:xfrm>
            <a:off x="4000496" y="2428868"/>
            <a:ext cx="71438" cy="381000"/>
          </a:xfrm>
          <a:prstGeom prst="line">
            <a:avLst/>
          </a:prstGeom>
          <a:noFill/>
          <a:ln w="9525">
            <a:solidFill>
              <a:schemeClr val="tx1"/>
            </a:solidFill>
            <a:round/>
            <a:headEnd/>
            <a:tailEnd/>
          </a:ln>
        </p:spPr>
        <p:txBody>
          <a:bodyPr/>
          <a:lstStyle/>
          <a:p>
            <a:endParaRPr lang="tr-TR"/>
          </a:p>
        </p:txBody>
      </p:sp>
      <p:sp>
        <p:nvSpPr>
          <p:cNvPr id="30802" name="Line 48"/>
          <p:cNvSpPr>
            <a:spLocks noChangeShapeType="1"/>
          </p:cNvSpPr>
          <p:nvPr/>
        </p:nvSpPr>
        <p:spPr bwMode="auto">
          <a:xfrm>
            <a:off x="6858016" y="2428868"/>
            <a:ext cx="71438" cy="357190"/>
          </a:xfrm>
          <a:prstGeom prst="line">
            <a:avLst/>
          </a:prstGeom>
          <a:noFill/>
          <a:ln w="9525">
            <a:solidFill>
              <a:schemeClr val="tx1"/>
            </a:solidFill>
            <a:round/>
            <a:headEnd/>
            <a:tailEnd/>
          </a:ln>
        </p:spPr>
        <p:txBody>
          <a:bodyPr/>
          <a:lstStyle/>
          <a:p>
            <a:endParaRPr lang="tr-TR"/>
          </a:p>
        </p:txBody>
      </p:sp>
      <p:sp>
        <p:nvSpPr>
          <p:cNvPr id="30803" name="WordArt 49"/>
          <p:cNvSpPr>
            <a:spLocks noChangeArrowheads="1" noChangeShapeType="1" noTextEdit="1"/>
          </p:cNvSpPr>
          <p:nvPr/>
        </p:nvSpPr>
        <p:spPr bwMode="auto">
          <a:xfrm>
            <a:off x="2714612" y="2500306"/>
            <a:ext cx="1143000"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KİŞİSEL-SOS</a:t>
            </a:r>
          </a:p>
        </p:txBody>
      </p:sp>
      <p:sp>
        <p:nvSpPr>
          <p:cNvPr id="30804" name="WordArt 50"/>
          <p:cNvSpPr>
            <a:spLocks noChangeArrowheads="1" noChangeShapeType="1" noTextEdit="1"/>
          </p:cNvSpPr>
          <p:nvPr/>
        </p:nvSpPr>
        <p:spPr bwMode="auto">
          <a:xfrm>
            <a:off x="5000628" y="2500306"/>
            <a:ext cx="1000125"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EĞİTSEL</a:t>
            </a:r>
          </a:p>
        </p:txBody>
      </p:sp>
      <p:sp>
        <p:nvSpPr>
          <p:cNvPr id="30805" name="WordArt 51"/>
          <p:cNvSpPr>
            <a:spLocks noChangeArrowheads="1" noChangeShapeType="1" noTextEdit="1"/>
          </p:cNvSpPr>
          <p:nvPr/>
        </p:nvSpPr>
        <p:spPr bwMode="auto">
          <a:xfrm>
            <a:off x="4524375" y="3429001"/>
            <a:ext cx="1714500" cy="952500"/>
          </a:xfrm>
          <a:prstGeom prst="rect">
            <a:avLst/>
          </a:prstGeom>
        </p:spPr>
        <p:txBody>
          <a:bodyPr wrap="none" fromWordArt="1">
            <a:prstTxWarp prst="textPlain">
              <a:avLst>
                <a:gd name="adj" fmla="val 50000"/>
              </a:avLst>
            </a:prstTxWarp>
          </a:bodyPr>
          <a:lstStyle/>
          <a:p>
            <a:pPr algn="ctr"/>
            <a:endParaRPr lang="tr-TR" sz="1600" kern="10">
              <a:ln w="9525">
                <a:solidFill>
                  <a:srgbClr val="000000"/>
                </a:solidFill>
                <a:round/>
                <a:headEnd/>
                <a:tailEnd/>
              </a:ln>
              <a:solidFill>
                <a:srgbClr val="FF0000"/>
              </a:solidFill>
              <a:latin typeface="Arial Black"/>
            </a:endParaRPr>
          </a:p>
        </p:txBody>
      </p:sp>
      <p:sp>
        <p:nvSpPr>
          <p:cNvPr id="30806" name="WordArt 52"/>
          <p:cNvSpPr>
            <a:spLocks noChangeArrowheads="1" noChangeShapeType="1" noTextEdit="1"/>
          </p:cNvSpPr>
          <p:nvPr/>
        </p:nvSpPr>
        <p:spPr bwMode="auto">
          <a:xfrm>
            <a:off x="7215206" y="2500306"/>
            <a:ext cx="852487" cy="196849"/>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MESLEKİ</a:t>
            </a:r>
          </a:p>
        </p:txBody>
      </p:sp>
      <p:sp>
        <p:nvSpPr>
          <p:cNvPr id="30807" name="WordArt 53"/>
          <p:cNvSpPr>
            <a:spLocks noChangeArrowheads="1" noChangeShapeType="1" noTextEdit="1"/>
          </p:cNvSpPr>
          <p:nvPr/>
        </p:nvSpPr>
        <p:spPr bwMode="auto">
          <a:xfrm>
            <a:off x="4857752" y="3071810"/>
            <a:ext cx="1214438"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SORUN ALANI</a:t>
            </a:r>
          </a:p>
        </p:txBody>
      </p:sp>
      <p:sp>
        <p:nvSpPr>
          <p:cNvPr id="30808" name="WordArt 54">
            <a:hlinkClick r:id="rId3" action="ppaction://hlinksldjump"/>
          </p:cNvPr>
          <p:cNvSpPr>
            <a:spLocks noChangeArrowheads="1" noChangeShapeType="1" noTextEdit="1"/>
          </p:cNvSpPr>
          <p:nvPr/>
        </p:nvSpPr>
        <p:spPr bwMode="auto">
          <a:xfrm>
            <a:off x="3214678" y="4357694"/>
            <a:ext cx="4214813" cy="285749"/>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ÖĞRENCİ-VELİ-ÖĞRETMEN               HATIRLATMA</a:t>
            </a:r>
          </a:p>
        </p:txBody>
      </p:sp>
      <p:sp>
        <p:nvSpPr>
          <p:cNvPr id="30809" name="WordArt 55"/>
          <p:cNvSpPr>
            <a:spLocks noChangeArrowheads="1" noChangeShapeType="1" noTextEdit="1"/>
          </p:cNvSpPr>
          <p:nvPr/>
        </p:nvSpPr>
        <p:spPr bwMode="auto">
          <a:xfrm>
            <a:off x="5000628" y="4929198"/>
            <a:ext cx="642937"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0000"/>
                </a:solidFill>
                <a:latin typeface="Arial Black"/>
              </a:rPr>
              <a:t>KAYDET</a:t>
            </a:r>
          </a:p>
        </p:txBody>
      </p:sp>
      <p:sp>
        <p:nvSpPr>
          <p:cNvPr id="30810" name="Rectangle 57"/>
          <p:cNvSpPr>
            <a:spLocks noChangeArrowheads="1"/>
          </p:cNvSpPr>
          <p:nvPr/>
        </p:nvSpPr>
        <p:spPr bwMode="auto">
          <a:xfrm flipV="1">
            <a:off x="4643438" y="0"/>
            <a:ext cx="2057400" cy="465667"/>
          </a:xfrm>
          <a:prstGeom prst="rect">
            <a:avLst/>
          </a:prstGeom>
          <a:solidFill>
            <a:schemeClr val="tx2"/>
          </a:solidFill>
          <a:ln w="9525">
            <a:solidFill>
              <a:schemeClr val="tx1"/>
            </a:solidFill>
            <a:miter lim="800000"/>
            <a:headEnd/>
            <a:tailEnd/>
          </a:ln>
        </p:spPr>
        <p:txBody>
          <a:bodyPr rot="10800000" wrap="none" anchor="ctr"/>
          <a:lstStyle/>
          <a:p>
            <a:endParaRPr lang="tr-TR"/>
          </a:p>
        </p:txBody>
      </p:sp>
      <p:sp>
        <p:nvSpPr>
          <p:cNvPr id="30811" name="Rectangle 58"/>
          <p:cNvSpPr>
            <a:spLocks noChangeArrowheads="1"/>
          </p:cNvSpPr>
          <p:nvPr/>
        </p:nvSpPr>
        <p:spPr bwMode="auto">
          <a:xfrm>
            <a:off x="2195513" y="0"/>
            <a:ext cx="2209800" cy="465667"/>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0812" name="WordArt 59"/>
          <p:cNvSpPr>
            <a:spLocks noChangeArrowheads="1" noChangeShapeType="1" noTextEdit="1"/>
          </p:cNvSpPr>
          <p:nvPr/>
        </p:nvSpPr>
        <p:spPr bwMode="auto">
          <a:xfrm>
            <a:off x="4932364" y="1"/>
            <a:ext cx="1000125" cy="3937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0000"/>
                </a:solidFill>
                <a:latin typeface="Arial Black"/>
              </a:rPr>
              <a:t>ÖĞRENCİ</a:t>
            </a:r>
          </a:p>
        </p:txBody>
      </p:sp>
      <p:sp>
        <p:nvSpPr>
          <p:cNvPr id="30813" name="WordArt 60">
            <a:hlinkClick r:id="rId4" action="ppaction://hlinksldjump"/>
          </p:cNvPr>
          <p:cNvSpPr>
            <a:spLocks noChangeArrowheads="1" noChangeShapeType="1" noTextEdit="1"/>
          </p:cNvSpPr>
          <p:nvPr/>
        </p:nvSpPr>
        <p:spPr bwMode="auto">
          <a:xfrm>
            <a:off x="2771775" y="0"/>
            <a:ext cx="609600" cy="406400"/>
          </a:xfrm>
          <a:prstGeom prst="rect">
            <a:avLst/>
          </a:prstGeom>
        </p:spPr>
        <p:txBody>
          <a:bodyPr wrap="none" fromWordArt="1">
            <a:prstTxWarp prst="textPlain">
              <a:avLst>
                <a:gd name="adj" fmla="val 50000"/>
              </a:avLst>
            </a:prstTxWarp>
          </a:bodyPr>
          <a:lstStyle/>
          <a:p>
            <a:pPr algn="ctr"/>
            <a:r>
              <a:rPr lang="tr-TR" sz="1000" kern="10">
                <a:ln w="9525">
                  <a:solidFill>
                    <a:srgbClr val="000000"/>
                  </a:solidFill>
                  <a:round/>
                  <a:headEnd/>
                  <a:tailEnd/>
                </a:ln>
                <a:solidFill>
                  <a:srgbClr val="FF0000"/>
                </a:solidFill>
                <a:latin typeface="Arial Black"/>
              </a:rPr>
              <a:t>VELİ</a:t>
            </a:r>
          </a:p>
        </p:txBody>
      </p:sp>
      <p:sp>
        <p:nvSpPr>
          <p:cNvPr id="61" name="Rectangle 76">
            <a:hlinkClick r:id="rId5" action="ppaction://hlinksldjump"/>
          </p:cNvPr>
          <p:cNvSpPr>
            <a:spLocks noChangeArrowheads="1"/>
          </p:cNvSpPr>
          <p:nvPr/>
        </p:nvSpPr>
        <p:spPr bwMode="auto">
          <a:xfrm>
            <a:off x="6754813" y="6377517"/>
            <a:ext cx="1320800" cy="480483"/>
          </a:xfrm>
          <a:prstGeom prst="rect">
            <a:avLst/>
          </a:prstGeom>
          <a:solidFill>
            <a:srgbClr val="FF0000"/>
          </a:solidFill>
          <a:ln w="9525">
            <a:solidFill>
              <a:schemeClr val="tx1"/>
            </a:solidFill>
            <a:miter lim="800000"/>
            <a:headEnd/>
            <a:tailEnd/>
          </a:ln>
        </p:spPr>
        <p:txBody>
          <a:bodyPr wrap="none" anchor="ctr"/>
          <a:lstStyle/>
          <a:p>
            <a:pPr fontAlgn="auto">
              <a:spcBef>
                <a:spcPts val="0"/>
              </a:spcBef>
              <a:spcAft>
                <a:spcPts val="0"/>
              </a:spcAft>
              <a:defRPr/>
            </a:pPr>
            <a:endParaRPr lang="tr-TR" kern="0" dirty="0">
              <a:solidFill>
                <a:srgbClr val="FF0000"/>
              </a:solidFill>
              <a:latin typeface="Arial"/>
              <a:ea typeface="Arial"/>
              <a:cs typeface="Arial"/>
              <a:sym typeface="Arial"/>
            </a:endParaRPr>
          </a:p>
        </p:txBody>
      </p:sp>
      <p:sp>
        <p:nvSpPr>
          <p:cNvPr id="63" name="62 Dikdörtgen"/>
          <p:cNvSpPr/>
          <p:nvPr/>
        </p:nvSpPr>
        <p:spPr>
          <a:xfrm>
            <a:off x="3214678" y="2143116"/>
            <a:ext cx="4582270" cy="276999"/>
          </a:xfrm>
          <a:prstGeom prst="rect">
            <a:avLst/>
          </a:prstGeom>
          <a:noFill/>
        </p:spPr>
        <p:txBody>
          <a:bodyPr>
            <a:spAutoFit/>
          </a:bodyPr>
          <a:lstStyle/>
          <a:p>
            <a:pPr algn="ctr" fontAlgn="auto">
              <a:spcBef>
                <a:spcPts val="0"/>
              </a:spcBef>
              <a:spcAft>
                <a:spcPts val="0"/>
              </a:spcAft>
              <a:defRPr/>
            </a:pPr>
            <a:r>
              <a:rPr lang="tr-TR" sz="1200" kern="0" dirty="0">
                <a:ln w="18415" cmpd="sng">
                  <a:solidFill>
                    <a:srgbClr val="C00000"/>
                  </a:solidFill>
                  <a:prstDash val="solid"/>
                </a:ln>
                <a:solidFill>
                  <a:schemeClr val="tx1"/>
                </a:solidFill>
                <a:effectLst>
                  <a:outerShdw blurRad="63500" dir="3600000" algn="tl" rotWithShape="0">
                    <a:srgbClr val="000000">
                      <a:alpha val="70000"/>
                    </a:srgbClr>
                  </a:outerShdw>
                </a:effectLst>
                <a:latin typeface="Arial"/>
                <a:ea typeface="Arial"/>
                <a:cs typeface="Arial"/>
                <a:sym typeface="Arial"/>
              </a:rPr>
              <a:t>REHBERLİK ALANI</a:t>
            </a:r>
          </a:p>
        </p:txBody>
      </p:sp>
      <p:sp>
        <p:nvSpPr>
          <p:cNvPr id="2" name="Rectangle 39"/>
          <p:cNvSpPr>
            <a:spLocks noChangeArrowheads="1"/>
          </p:cNvSpPr>
          <p:nvPr/>
        </p:nvSpPr>
        <p:spPr bwMode="auto">
          <a:xfrm>
            <a:off x="1714500" y="3429000"/>
            <a:ext cx="7429500" cy="666749"/>
          </a:xfrm>
          <a:prstGeom prst="rect">
            <a:avLst/>
          </a:prstGeom>
          <a:solidFill>
            <a:schemeClr val="tx2"/>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30819" name="WordArt 51"/>
          <p:cNvSpPr>
            <a:spLocks noChangeArrowheads="1" noChangeShapeType="1" noTextEdit="1"/>
          </p:cNvSpPr>
          <p:nvPr/>
        </p:nvSpPr>
        <p:spPr bwMode="auto">
          <a:xfrm>
            <a:off x="4452938" y="2950634"/>
            <a:ext cx="1714500" cy="952500"/>
          </a:xfrm>
          <a:prstGeom prst="rect">
            <a:avLst/>
          </a:prstGeom>
        </p:spPr>
        <p:txBody>
          <a:bodyPr wrap="none" fromWordArt="1">
            <a:prstTxWarp prst="textPlain">
              <a:avLst>
                <a:gd name="adj" fmla="val 50000"/>
              </a:avLst>
            </a:prstTxWarp>
          </a:bodyPr>
          <a:lstStyle/>
          <a:p>
            <a:pPr algn="ctr"/>
            <a:endParaRPr lang="tr-TR" sz="1600" kern="10">
              <a:ln w="9525">
                <a:solidFill>
                  <a:srgbClr val="000000"/>
                </a:solidFill>
                <a:round/>
                <a:headEnd/>
                <a:tailEnd/>
              </a:ln>
              <a:solidFill>
                <a:srgbClr val="FF0000"/>
              </a:solidFill>
              <a:latin typeface="Arial Black"/>
            </a:endParaRPr>
          </a:p>
        </p:txBody>
      </p:sp>
      <p:sp>
        <p:nvSpPr>
          <p:cNvPr id="30820" name="WordArt 100"/>
          <p:cNvSpPr>
            <a:spLocks noChangeArrowheads="1" noChangeShapeType="1" noTextEdit="1"/>
          </p:cNvSpPr>
          <p:nvPr/>
        </p:nvSpPr>
        <p:spPr bwMode="auto">
          <a:xfrm>
            <a:off x="3571868" y="3571876"/>
            <a:ext cx="3648075" cy="342900"/>
          </a:xfrm>
          <a:prstGeom prst="rect">
            <a:avLst/>
          </a:prstGeom>
        </p:spPr>
        <p:txBody>
          <a:bodyPr wrap="none" fromWordArt="1">
            <a:prstTxWarp prst="textPlain">
              <a:avLst>
                <a:gd name="adj" fmla="val 50000"/>
              </a:avLst>
            </a:prstTxWarp>
          </a:bodyPr>
          <a:lstStyle/>
          <a:p>
            <a:pPr algn="ctr"/>
            <a:r>
              <a:rPr lang="tr-TR" kern="10" dirty="0">
                <a:ln w="9525">
                  <a:solidFill>
                    <a:srgbClr val="000000"/>
                  </a:solidFill>
                  <a:round/>
                  <a:headEnd/>
                  <a:tailEnd/>
                </a:ln>
                <a:solidFill>
                  <a:srgbClr val="FF0000"/>
                </a:solidFill>
                <a:latin typeface="Arial Black"/>
              </a:rPr>
              <a:t>Görüşme Saati- Yeri- Görüşme Sayısı</a:t>
            </a:r>
          </a:p>
        </p:txBody>
      </p:sp>
      <p:sp>
        <p:nvSpPr>
          <p:cNvPr id="30821" name="WordArt 101"/>
          <p:cNvSpPr>
            <a:spLocks noChangeArrowheads="1" noChangeShapeType="1" noTextEdit="1"/>
          </p:cNvSpPr>
          <p:nvPr/>
        </p:nvSpPr>
        <p:spPr bwMode="auto">
          <a:xfrm>
            <a:off x="7042151" y="6597651"/>
            <a:ext cx="720725" cy="260349"/>
          </a:xfrm>
          <a:prstGeom prst="rect">
            <a:avLst/>
          </a:prstGeom>
        </p:spPr>
        <p:txBody>
          <a:bodyPr wrap="none" fromWordArt="1">
            <a:prstTxWarp prst="textPlain">
              <a:avLst>
                <a:gd name="adj" fmla="val 50000"/>
              </a:avLst>
            </a:prstTxWarp>
          </a:bodyPr>
          <a:lstStyle/>
          <a:p>
            <a:pPr algn="ctr"/>
            <a:r>
              <a:rPr lang="tr-TR" kern="10">
                <a:ln w="9525">
                  <a:solidFill>
                    <a:srgbClr val="000000"/>
                  </a:solidFill>
                  <a:round/>
                  <a:headEnd/>
                  <a:tailEnd/>
                </a:ln>
                <a:solidFill>
                  <a:srgbClr val="FFFFFF"/>
                </a:solidFill>
                <a:latin typeface="Arial Black"/>
              </a:rPr>
              <a:t>Yazdır</a:t>
            </a:r>
          </a:p>
        </p:txBody>
      </p:sp>
      <p:graphicFrame>
        <p:nvGraphicFramePr>
          <p:cNvPr id="34" name="33 Tablo"/>
          <p:cNvGraphicFramePr>
            <a:graphicFrameLocks noGrp="1"/>
          </p:cNvGraphicFramePr>
          <p:nvPr/>
        </p:nvGraphicFramePr>
        <p:xfrm>
          <a:off x="1285848" y="1142984"/>
          <a:ext cx="7572432" cy="914400"/>
        </p:xfrm>
        <a:graphic>
          <a:graphicData uri="http://schemas.openxmlformats.org/drawingml/2006/table">
            <a:tbl>
              <a:tblPr firstRow="1" bandRow="1">
                <a:tableStyleId>{5C22544A-7EE6-4342-B048-85BDC9FD1C3A}</a:tableStyleId>
              </a:tblPr>
              <a:tblGrid>
                <a:gridCol w="1081776"/>
                <a:gridCol w="1081776"/>
                <a:gridCol w="836848"/>
                <a:gridCol w="1071570"/>
                <a:gridCol w="1071570"/>
                <a:gridCol w="1347116"/>
                <a:gridCol w="1081776"/>
              </a:tblGrid>
              <a:tr h="624856">
                <a:tc>
                  <a:txBody>
                    <a:bodyPr/>
                    <a:lstStyle/>
                    <a:p>
                      <a:r>
                        <a:rPr lang="tr-TR" dirty="0" smtClean="0">
                          <a:solidFill>
                            <a:srgbClr val="C00000"/>
                          </a:solidFill>
                        </a:rPr>
                        <a:t>AD</a:t>
                      </a:r>
                      <a:endParaRPr lang="tr-TR" dirty="0">
                        <a:solidFill>
                          <a:srgbClr val="C00000"/>
                        </a:solidFill>
                      </a:endParaRPr>
                    </a:p>
                  </a:txBody>
                  <a:tcPr>
                    <a:solidFill>
                      <a:schemeClr val="tx2"/>
                    </a:solidFill>
                  </a:tcPr>
                </a:tc>
                <a:tc>
                  <a:txBody>
                    <a:bodyPr/>
                    <a:lstStyle/>
                    <a:p>
                      <a:r>
                        <a:rPr lang="tr-TR" dirty="0" smtClean="0">
                          <a:solidFill>
                            <a:srgbClr val="C00000"/>
                          </a:solidFill>
                        </a:rPr>
                        <a:t>SOYAD</a:t>
                      </a:r>
                      <a:endParaRPr lang="tr-TR" dirty="0">
                        <a:solidFill>
                          <a:srgbClr val="C00000"/>
                        </a:solidFill>
                      </a:endParaRPr>
                    </a:p>
                  </a:txBody>
                  <a:tcPr>
                    <a:solidFill>
                      <a:schemeClr val="tx2"/>
                    </a:solidFill>
                  </a:tcPr>
                </a:tc>
                <a:tc>
                  <a:txBody>
                    <a:bodyPr/>
                    <a:lstStyle/>
                    <a:p>
                      <a:r>
                        <a:rPr lang="tr-TR" dirty="0" smtClean="0">
                          <a:solidFill>
                            <a:srgbClr val="C00000"/>
                          </a:solidFill>
                        </a:rPr>
                        <a:t>NOT</a:t>
                      </a:r>
                      <a:endParaRPr lang="tr-TR" dirty="0">
                        <a:solidFill>
                          <a:srgbClr val="C00000"/>
                        </a:solidFill>
                      </a:endParaRPr>
                    </a:p>
                  </a:txBody>
                  <a:tcPr>
                    <a:solidFill>
                      <a:schemeClr val="tx2"/>
                    </a:solidFill>
                  </a:tcPr>
                </a:tc>
                <a:tc>
                  <a:txBody>
                    <a:bodyPr/>
                    <a:lstStyle/>
                    <a:p>
                      <a:r>
                        <a:rPr lang="tr-TR" dirty="0" smtClean="0">
                          <a:solidFill>
                            <a:srgbClr val="C00000"/>
                          </a:solidFill>
                        </a:rPr>
                        <a:t>SAĞLIK BİLGİSİ</a:t>
                      </a:r>
                      <a:endParaRPr lang="tr-TR" dirty="0">
                        <a:solidFill>
                          <a:srgbClr val="C00000"/>
                        </a:solidFill>
                      </a:endParaRPr>
                    </a:p>
                  </a:txBody>
                  <a:tcPr>
                    <a:solidFill>
                      <a:schemeClr val="tx2"/>
                    </a:solidFill>
                  </a:tcPr>
                </a:tc>
                <a:tc>
                  <a:txBody>
                    <a:bodyPr/>
                    <a:lstStyle/>
                    <a:p>
                      <a:r>
                        <a:rPr lang="tr-TR" dirty="0" smtClean="0">
                          <a:solidFill>
                            <a:srgbClr val="C00000"/>
                          </a:solidFill>
                        </a:rPr>
                        <a:t>ÖZEL EĞİTİM BİLGİSİ</a:t>
                      </a:r>
                      <a:endParaRPr lang="tr-TR" dirty="0">
                        <a:solidFill>
                          <a:srgbClr val="C00000"/>
                        </a:solidFill>
                      </a:endParaRPr>
                    </a:p>
                  </a:txBody>
                  <a:tcPr>
                    <a:solidFill>
                      <a:schemeClr val="tx2"/>
                    </a:solidFill>
                  </a:tcPr>
                </a:tc>
                <a:tc>
                  <a:txBody>
                    <a:bodyPr/>
                    <a:lstStyle/>
                    <a:p>
                      <a:r>
                        <a:rPr lang="tr-TR" dirty="0" smtClean="0">
                          <a:solidFill>
                            <a:srgbClr val="C00000"/>
                          </a:solidFill>
                        </a:rPr>
                        <a:t>DEVAM</a:t>
                      </a:r>
                      <a:r>
                        <a:rPr lang="tr-TR" baseline="0" dirty="0" smtClean="0">
                          <a:solidFill>
                            <a:srgbClr val="C00000"/>
                          </a:solidFill>
                        </a:rPr>
                        <a:t> DURUMU</a:t>
                      </a:r>
                      <a:endParaRPr lang="tr-TR" dirty="0">
                        <a:solidFill>
                          <a:srgbClr val="C00000"/>
                        </a:solidFill>
                      </a:endParaRPr>
                    </a:p>
                  </a:txBody>
                  <a:tcPr>
                    <a:solidFill>
                      <a:schemeClr val="tx2"/>
                    </a:solidFill>
                  </a:tcPr>
                </a:tc>
                <a:tc>
                  <a:txBody>
                    <a:bodyPr/>
                    <a:lstStyle/>
                    <a:p>
                      <a:r>
                        <a:rPr lang="tr-TR" dirty="0" smtClean="0">
                          <a:solidFill>
                            <a:srgbClr val="C00000"/>
                          </a:solidFill>
                        </a:rPr>
                        <a:t>YIL SONU ORT.</a:t>
                      </a:r>
                      <a:endParaRPr lang="tr-TR" dirty="0">
                        <a:solidFill>
                          <a:srgbClr val="C00000"/>
                        </a:solidFill>
                      </a:endParaRPr>
                    </a:p>
                  </a:txBody>
                  <a:tcPr>
                    <a:solidFill>
                      <a:schemeClr val="tx2"/>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14</a:t>
            </a:fld>
            <a:endParaRPr lang="tr-TR">
              <a:solidFill>
                <a:srgbClr val="04617B">
                  <a:shade val="90000"/>
                </a:srgbClr>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810" t="19671" r="37316" b="8956"/>
          <a:stretch/>
        </p:blipFill>
        <p:spPr bwMode="auto">
          <a:xfrm>
            <a:off x="521000" y="754820"/>
            <a:ext cx="8075221" cy="6118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1703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hape 160"/>
          <p:cNvSpPr txBox="1">
            <a:spLocks noGrp="1"/>
          </p:cNvSpPr>
          <p:nvPr>
            <p:ph type="body" idx="4294967295"/>
          </p:nvPr>
        </p:nvSpPr>
        <p:spPr>
          <a:xfrm>
            <a:off x="0" y="1000125"/>
            <a:ext cx="3603625" cy="6167438"/>
          </a:xfrm>
        </p:spPr>
        <p:txBody>
          <a:bodyPr/>
          <a:lstStyle/>
          <a:p>
            <a:pPr marL="63500" algn="ctr" eaLnBrk="1" hangingPunct="1">
              <a:lnSpc>
                <a:spcPct val="115000"/>
              </a:lnSpc>
              <a:spcBef>
                <a:spcPct val="0"/>
              </a:spcBef>
              <a:buClr>
                <a:srgbClr val="FFFFFF"/>
              </a:buClr>
            </a:pPr>
            <a:r>
              <a:rPr lang="tr-TR" sz="1800" b="1" dirty="0" smtClean="0">
                <a:latin typeface="Arial" charset="0"/>
                <a:cs typeface="Arial" charset="0"/>
              </a:rPr>
              <a:t>Uygulanan Ölçme Araçları</a:t>
            </a:r>
          </a:p>
          <a:p>
            <a:pPr marL="63500" eaLnBrk="1" hangingPunct="1">
              <a:lnSpc>
                <a:spcPct val="115000"/>
              </a:lnSpc>
              <a:spcBef>
                <a:spcPct val="0"/>
              </a:spcBef>
              <a:buClr>
                <a:srgbClr val="FFFFFF"/>
              </a:buClr>
            </a:pPr>
            <a:r>
              <a:rPr lang="tr-TR" sz="1100" dirty="0" smtClean="0">
                <a:latin typeface="Arial" charset="0"/>
                <a:cs typeface="Arial" charset="0"/>
              </a:rPr>
              <a:t>Otobiyografi</a:t>
            </a:r>
          </a:p>
          <a:p>
            <a:pPr marL="63500" eaLnBrk="1" hangingPunct="1">
              <a:lnSpc>
                <a:spcPct val="115000"/>
              </a:lnSpc>
              <a:spcBef>
                <a:spcPct val="0"/>
              </a:spcBef>
              <a:buClr>
                <a:srgbClr val="FFFFFF"/>
              </a:buClr>
            </a:pPr>
            <a:r>
              <a:rPr lang="tr-TR" sz="1100" dirty="0" err="1" smtClean="0">
                <a:latin typeface="Arial" charset="0"/>
                <a:cs typeface="Arial" charset="0"/>
              </a:rPr>
              <a:t>Sosyometri</a:t>
            </a:r>
            <a:endParaRPr lang="tr-TR" sz="1100" dirty="0" smtClean="0">
              <a:latin typeface="Arial" charset="0"/>
              <a:cs typeface="Arial" charset="0"/>
            </a:endParaRPr>
          </a:p>
          <a:p>
            <a:pPr marL="63500" eaLnBrk="1" hangingPunct="1">
              <a:lnSpc>
                <a:spcPct val="115000"/>
              </a:lnSpc>
              <a:spcBef>
                <a:spcPct val="0"/>
              </a:spcBef>
              <a:buClr>
                <a:srgbClr val="FFFFFF"/>
              </a:buClr>
            </a:pPr>
            <a:r>
              <a:rPr lang="tr-TR" sz="1100" dirty="0" smtClean="0">
                <a:latin typeface="Arial" charset="0"/>
                <a:cs typeface="Arial" charset="0"/>
              </a:rPr>
              <a:t>Başarısızlık Nedenleri Anketi</a:t>
            </a:r>
          </a:p>
          <a:p>
            <a:pPr marL="63500" eaLnBrk="1" hangingPunct="1">
              <a:lnSpc>
                <a:spcPct val="115000"/>
              </a:lnSpc>
              <a:spcBef>
                <a:spcPct val="0"/>
              </a:spcBef>
              <a:buClr>
                <a:srgbClr val="FFFFFF"/>
              </a:buClr>
            </a:pPr>
            <a:r>
              <a:rPr lang="tr-TR" sz="1100" dirty="0" smtClean="0">
                <a:latin typeface="Arial" charset="0"/>
                <a:cs typeface="Arial" charset="0"/>
              </a:rPr>
              <a:t>Problem Tarama Listesi (O Takımı)</a:t>
            </a:r>
          </a:p>
          <a:p>
            <a:pPr marL="63500" eaLnBrk="1" hangingPunct="1">
              <a:lnSpc>
                <a:spcPct val="115000"/>
              </a:lnSpc>
              <a:spcBef>
                <a:spcPct val="0"/>
              </a:spcBef>
              <a:buClr>
                <a:srgbClr val="FFFFFF"/>
              </a:buClr>
            </a:pPr>
            <a:r>
              <a:rPr lang="tr-TR" sz="1100" dirty="0" smtClean="0">
                <a:latin typeface="Arial" charset="0"/>
                <a:cs typeface="Arial" charset="0"/>
              </a:rPr>
              <a:t>Problem Tarama Listesi (L Takımı)</a:t>
            </a:r>
          </a:p>
          <a:p>
            <a:pPr marL="63500" eaLnBrk="1" hangingPunct="1">
              <a:lnSpc>
                <a:spcPct val="115000"/>
              </a:lnSpc>
              <a:spcBef>
                <a:spcPct val="0"/>
              </a:spcBef>
              <a:buClr>
                <a:srgbClr val="FFFFFF"/>
              </a:buClr>
            </a:pPr>
            <a:r>
              <a:rPr lang="tr-TR" sz="1100" dirty="0" err="1" smtClean="0">
                <a:latin typeface="Arial" charset="0"/>
                <a:cs typeface="Arial" charset="0"/>
              </a:rPr>
              <a:t>Kuder</a:t>
            </a:r>
            <a:r>
              <a:rPr lang="tr-TR" sz="1100" dirty="0" smtClean="0">
                <a:latin typeface="Arial" charset="0"/>
                <a:cs typeface="Arial" charset="0"/>
              </a:rPr>
              <a:t> İlgi Alanları Envanteri</a:t>
            </a:r>
          </a:p>
          <a:p>
            <a:pPr marL="63500" eaLnBrk="1" hangingPunct="1">
              <a:lnSpc>
                <a:spcPct val="115000"/>
              </a:lnSpc>
              <a:spcBef>
                <a:spcPct val="0"/>
              </a:spcBef>
              <a:buClr>
                <a:srgbClr val="FFFFFF"/>
              </a:buClr>
            </a:pPr>
            <a:r>
              <a:rPr lang="tr-TR" sz="1100" dirty="0" smtClean="0">
                <a:latin typeface="Arial" charset="0"/>
                <a:cs typeface="Arial" charset="0"/>
              </a:rPr>
              <a:t>Kimdir Bu-Tekniği</a:t>
            </a:r>
          </a:p>
          <a:p>
            <a:pPr marL="63500" eaLnBrk="1" hangingPunct="1">
              <a:lnSpc>
                <a:spcPct val="115000"/>
              </a:lnSpc>
              <a:spcBef>
                <a:spcPct val="0"/>
              </a:spcBef>
              <a:buClr>
                <a:srgbClr val="FFFFFF"/>
              </a:buClr>
            </a:pPr>
            <a:r>
              <a:rPr lang="tr-TR" sz="1100" dirty="0" err="1" smtClean="0">
                <a:latin typeface="Arial" charset="0"/>
                <a:cs typeface="Arial" charset="0"/>
              </a:rPr>
              <a:t>Snellen</a:t>
            </a:r>
            <a:r>
              <a:rPr lang="tr-TR" sz="1100" dirty="0" smtClean="0">
                <a:latin typeface="Arial" charset="0"/>
                <a:cs typeface="Arial" charset="0"/>
              </a:rPr>
              <a:t> Göz Tarama Testi</a:t>
            </a:r>
          </a:p>
          <a:p>
            <a:pPr marL="63500" eaLnBrk="1" hangingPunct="1">
              <a:lnSpc>
                <a:spcPct val="115000"/>
              </a:lnSpc>
              <a:spcBef>
                <a:spcPct val="0"/>
              </a:spcBef>
              <a:buClr>
                <a:srgbClr val="FFFFFF"/>
              </a:buClr>
            </a:pPr>
            <a:r>
              <a:rPr lang="tr-TR" sz="1100" dirty="0" smtClean="0">
                <a:latin typeface="Arial" charset="0"/>
                <a:cs typeface="Arial" charset="0"/>
              </a:rPr>
              <a:t>Kime Göre Ben Neyim Tek.</a:t>
            </a:r>
          </a:p>
          <a:p>
            <a:pPr marL="63500" eaLnBrk="1" hangingPunct="1">
              <a:lnSpc>
                <a:spcPct val="115000"/>
              </a:lnSpc>
              <a:spcBef>
                <a:spcPct val="0"/>
              </a:spcBef>
              <a:buClr>
                <a:srgbClr val="FFFFFF"/>
              </a:buClr>
            </a:pPr>
            <a:r>
              <a:rPr lang="tr-TR" sz="1100" dirty="0" smtClean="0">
                <a:latin typeface="Arial" charset="0"/>
                <a:cs typeface="Arial" charset="0"/>
              </a:rPr>
              <a:t>Boş Zamanları Değ. Anketi</a:t>
            </a:r>
          </a:p>
          <a:p>
            <a:pPr marL="63500" eaLnBrk="1" hangingPunct="1">
              <a:lnSpc>
                <a:spcPct val="115000"/>
              </a:lnSpc>
              <a:spcBef>
                <a:spcPct val="0"/>
              </a:spcBef>
              <a:buClr>
                <a:srgbClr val="FFFFFF"/>
              </a:buClr>
            </a:pPr>
            <a:r>
              <a:rPr lang="tr-TR" sz="1100" dirty="0" smtClean="0">
                <a:latin typeface="Arial" charset="0"/>
                <a:cs typeface="Arial" charset="0"/>
              </a:rPr>
              <a:t>Devamsızlık Nedenleri Anketi</a:t>
            </a:r>
          </a:p>
          <a:p>
            <a:pPr marL="63500" eaLnBrk="1" hangingPunct="1">
              <a:lnSpc>
                <a:spcPct val="115000"/>
              </a:lnSpc>
              <a:spcBef>
                <a:spcPct val="0"/>
              </a:spcBef>
              <a:buClr>
                <a:srgbClr val="FFFFFF"/>
              </a:buClr>
            </a:pPr>
            <a:r>
              <a:rPr lang="tr-TR" sz="1100" dirty="0" err="1" smtClean="0">
                <a:latin typeface="Arial" charset="0"/>
                <a:cs typeface="Arial" charset="0"/>
              </a:rPr>
              <a:t>Beier</a:t>
            </a:r>
            <a:r>
              <a:rPr lang="tr-TR" sz="1100" dirty="0" smtClean="0">
                <a:latin typeface="Arial" charset="0"/>
                <a:cs typeface="Arial" charset="0"/>
              </a:rPr>
              <a:t> Cümle Tamamlama testi</a:t>
            </a:r>
          </a:p>
          <a:p>
            <a:pPr marL="63500" eaLnBrk="1" hangingPunct="1">
              <a:lnSpc>
                <a:spcPct val="115000"/>
              </a:lnSpc>
              <a:spcBef>
                <a:spcPct val="0"/>
              </a:spcBef>
              <a:buClr>
                <a:srgbClr val="FFFFFF"/>
              </a:buClr>
            </a:pPr>
            <a:r>
              <a:rPr lang="tr-TR" sz="1100" dirty="0" smtClean="0">
                <a:latin typeface="Arial" charset="0"/>
                <a:cs typeface="Arial" charset="0"/>
              </a:rPr>
              <a:t>Sınav Kaygısı Ölçeği</a:t>
            </a:r>
          </a:p>
          <a:p>
            <a:pPr marL="63500" eaLnBrk="1" hangingPunct="1">
              <a:lnSpc>
                <a:spcPct val="115000"/>
              </a:lnSpc>
              <a:spcBef>
                <a:spcPct val="0"/>
              </a:spcBef>
              <a:buClr>
                <a:srgbClr val="FFFFFF"/>
              </a:buClr>
            </a:pPr>
            <a:r>
              <a:rPr lang="tr-TR" sz="1100" dirty="0" smtClean="0">
                <a:latin typeface="Arial" charset="0"/>
                <a:cs typeface="Arial" charset="0"/>
              </a:rPr>
              <a:t>Çalışma Davranışı Değerlendirme Ölçeği</a:t>
            </a:r>
          </a:p>
          <a:p>
            <a:pPr marL="63500" eaLnBrk="1" hangingPunct="1">
              <a:lnSpc>
                <a:spcPct val="115000"/>
              </a:lnSpc>
              <a:spcBef>
                <a:spcPct val="0"/>
              </a:spcBef>
              <a:buClr>
                <a:srgbClr val="FFFFFF"/>
              </a:buClr>
            </a:pPr>
            <a:r>
              <a:rPr lang="tr-TR" sz="1100" dirty="0" smtClean="0">
                <a:latin typeface="Arial" charset="0"/>
                <a:cs typeface="Arial" charset="0"/>
              </a:rPr>
              <a:t>Aile Envanteri</a:t>
            </a:r>
          </a:p>
          <a:p>
            <a:pPr marL="63500" eaLnBrk="1" hangingPunct="1">
              <a:lnSpc>
                <a:spcPct val="115000"/>
              </a:lnSpc>
              <a:spcBef>
                <a:spcPct val="0"/>
              </a:spcBef>
              <a:buClr>
                <a:srgbClr val="FFFFFF"/>
              </a:buClr>
            </a:pPr>
            <a:r>
              <a:rPr lang="tr-TR" sz="1100" dirty="0" smtClean="0">
                <a:latin typeface="Arial" charset="0"/>
                <a:cs typeface="Arial" charset="0"/>
              </a:rPr>
              <a:t>Akademik Benlik Kavramı  Ölçeği</a:t>
            </a:r>
          </a:p>
          <a:p>
            <a:pPr marL="63500" eaLnBrk="1" hangingPunct="1">
              <a:lnSpc>
                <a:spcPct val="115000"/>
              </a:lnSpc>
              <a:spcBef>
                <a:spcPct val="0"/>
              </a:spcBef>
              <a:buClr>
                <a:srgbClr val="FFFFFF"/>
              </a:buClr>
            </a:pPr>
            <a:r>
              <a:rPr lang="tr-TR" sz="1100" dirty="0" smtClean="0">
                <a:latin typeface="Arial" charset="0"/>
                <a:cs typeface="Arial" charset="0"/>
              </a:rPr>
              <a:t>Kendini Değerlendirme Envanteri</a:t>
            </a:r>
          </a:p>
          <a:p>
            <a:pPr marL="63500" eaLnBrk="1" hangingPunct="1">
              <a:lnSpc>
                <a:spcPct val="115000"/>
              </a:lnSpc>
              <a:spcBef>
                <a:spcPct val="0"/>
              </a:spcBef>
              <a:buClr>
                <a:srgbClr val="FFFFFF"/>
              </a:buClr>
            </a:pPr>
            <a:r>
              <a:rPr lang="tr-TR" sz="1100" dirty="0" smtClean="0">
                <a:latin typeface="Arial" charset="0"/>
                <a:cs typeface="Arial" charset="0"/>
              </a:rPr>
              <a:t>Mesleki olgunluk Ölçeği</a:t>
            </a:r>
          </a:p>
          <a:p>
            <a:pPr marL="63500" eaLnBrk="1" hangingPunct="1">
              <a:lnSpc>
                <a:spcPct val="115000"/>
              </a:lnSpc>
              <a:spcBef>
                <a:spcPct val="0"/>
              </a:spcBef>
              <a:buClr>
                <a:srgbClr val="FFFFFF"/>
              </a:buClr>
            </a:pPr>
            <a:r>
              <a:rPr lang="tr-TR" sz="1100" dirty="0" smtClean="0">
                <a:latin typeface="Arial" charset="0"/>
                <a:cs typeface="Arial" charset="0"/>
              </a:rPr>
              <a:t>Kişilik Envanteri</a:t>
            </a:r>
          </a:p>
          <a:p>
            <a:pPr marL="63500" eaLnBrk="1" hangingPunct="1">
              <a:lnSpc>
                <a:spcPct val="115000"/>
              </a:lnSpc>
              <a:spcBef>
                <a:spcPct val="0"/>
              </a:spcBef>
              <a:buClr>
                <a:srgbClr val="FFFFFF"/>
              </a:buClr>
            </a:pPr>
            <a:r>
              <a:rPr lang="tr-TR" sz="1100" dirty="0" smtClean="0">
                <a:latin typeface="Arial" charset="0"/>
                <a:cs typeface="Arial" charset="0"/>
              </a:rPr>
              <a:t>TKT 7–11</a:t>
            </a:r>
          </a:p>
          <a:p>
            <a:pPr marL="63500" eaLnBrk="1" hangingPunct="1">
              <a:lnSpc>
                <a:spcPct val="115000"/>
              </a:lnSpc>
              <a:spcBef>
                <a:spcPct val="0"/>
              </a:spcBef>
              <a:buClr>
                <a:srgbClr val="FFFFFF"/>
              </a:buClr>
            </a:pPr>
            <a:r>
              <a:rPr lang="tr-TR" sz="1100" dirty="0" smtClean="0">
                <a:latin typeface="Arial" charset="0"/>
                <a:cs typeface="Arial" charset="0"/>
              </a:rPr>
              <a:t>TYT 6–8</a:t>
            </a:r>
          </a:p>
          <a:p>
            <a:pPr marL="63500" eaLnBrk="1" hangingPunct="1">
              <a:lnSpc>
                <a:spcPct val="115000"/>
              </a:lnSpc>
              <a:spcBef>
                <a:spcPct val="0"/>
              </a:spcBef>
              <a:buClr>
                <a:srgbClr val="FFFFFF"/>
              </a:buClr>
            </a:pPr>
            <a:r>
              <a:rPr lang="tr-TR" sz="1100" dirty="0" smtClean="0">
                <a:latin typeface="Arial" charset="0"/>
                <a:cs typeface="Arial" charset="0"/>
              </a:rPr>
              <a:t>TYT 9–11</a:t>
            </a:r>
          </a:p>
        </p:txBody>
      </p:sp>
      <p:sp>
        <p:nvSpPr>
          <p:cNvPr id="31746" name="Shape 161"/>
          <p:cNvSpPr>
            <a:spLocks noChangeArrowheads="1"/>
          </p:cNvSpPr>
          <p:nvPr/>
        </p:nvSpPr>
        <p:spPr bwMode="auto">
          <a:xfrm>
            <a:off x="3763963" y="442384"/>
            <a:ext cx="4672012" cy="4318000"/>
          </a:xfrm>
          <a:prstGeom prst="cloudCallout">
            <a:avLst>
              <a:gd name="adj1" fmla="val -49801"/>
              <a:gd name="adj2" fmla="val 68282"/>
            </a:avLst>
          </a:prstGeom>
          <a:solidFill>
            <a:schemeClr val="tx2"/>
          </a:solidFill>
          <a:ln w="19050">
            <a:solidFill>
              <a:schemeClr val="bg2"/>
            </a:solidFill>
            <a:round/>
            <a:headEnd/>
            <a:tailEnd/>
          </a:ln>
        </p:spPr>
        <p:txBody>
          <a:bodyPr lIns="91425" tIns="91425" rIns="91425" bIns="91425" anchor="ctr"/>
          <a:lstStyle/>
          <a:p>
            <a:r>
              <a:rPr lang="tr-TR" sz="1800"/>
              <a:t>Tüm ölçme araçlarının elektronik ortamda raporlamaya uygun hale getirilmesi.</a:t>
            </a:r>
            <a:r>
              <a:rPr lang="tr-TR"/>
              <a:t> </a:t>
            </a: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4">
            <a:hlinkClick r:id="rId2" action="ppaction://hlinksldjump"/>
          </p:cNvPr>
          <p:cNvPicPr>
            <a:picLocks noChangeAspect="1" noChangeArrowheads="1"/>
          </p:cNvPicPr>
          <p:nvPr/>
        </p:nvPicPr>
        <p:blipFill>
          <a:blip r:embed="rId3"/>
          <a:srcRect/>
          <a:stretch>
            <a:fillRect/>
          </a:stretch>
        </p:blipFill>
        <p:spPr bwMode="auto">
          <a:xfrm>
            <a:off x="0" y="0"/>
            <a:ext cx="9144000" cy="914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hape 166"/>
          <p:cNvSpPr txBox="1">
            <a:spLocks noGrp="1"/>
          </p:cNvSpPr>
          <p:nvPr>
            <p:ph type="body" idx="4294967295"/>
          </p:nvPr>
        </p:nvSpPr>
        <p:spPr>
          <a:xfrm>
            <a:off x="0" y="1500188"/>
            <a:ext cx="7572375" cy="2762250"/>
          </a:xfrm>
        </p:spPr>
        <p:txBody>
          <a:bodyPr>
            <a:normAutofit fontScale="77500" lnSpcReduction="20000"/>
          </a:bodyPr>
          <a:lstStyle/>
          <a:p>
            <a:pPr eaLnBrk="1" hangingPunct="1">
              <a:spcBef>
                <a:spcPct val="0"/>
              </a:spcBef>
              <a:buClr>
                <a:srgbClr val="FFFFFF"/>
              </a:buClr>
            </a:pPr>
            <a:r>
              <a:rPr lang="tr-TR" dirty="0" smtClean="0">
                <a:latin typeface="Arial" charset="0"/>
                <a:cs typeface="Arial" charset="0"/>
              </a:rPr>
              <a:t>Formlar kısmında olduğu gibi (…) sistemin başlatılması ardından </a:t>
            </a:r>
            <a:r>
              <a:rPr lang="tr-TR" b="1" dirty="0" smtClean="0">
                <a:latin typeface="Arial" charset="0"/>
                <a:cs typeface="Arial" charset="0"/>
              </a:rPr>
              <a:t>Konu</a:t>
            </a:r>
            <a:r>
              <a:rPr lang="tr-TR" dirty="0" smtClean="0">
                <a:latin typeface="Arial" charset="0"/>
                <a:cs typeface="Arial" charset="0"/>
              </a:rPr>
              <a:t> kısmı gelecektir. Konu kısmı açılır kutu şeklinde olup buradaki bilgiler daha sonra netleştirilecektir. </a:t>
            </a:r>
          </a:p>
          <a:p>
            <a:pPr eaLnBrk="1" hangingPunct="1">
              <a:spcBef>
                <a:spcPct val="0"/>
              </a:spcBef>
              <a:buClr>
                <a:srgbClr val="FFFFFF"/>
              </a:buClr>
            </a:pPr>
            <a:endParaRPr lang="tr-TR" dirty="0" smtClean="0">
              <a:latin typeface="Arial" charset="0"/>
              <a:cs typeface="Arial" charset="0"/>
            </a:endParaRPr>
          </a:p>
          <a:p>
            <a:pPr eaLnBrk="1" hangingPunct="1">
              <a:spcBef>
                <a:spcPct val="0"/>
              </a:spcBef>
              <a:buClr>
                <a:srgbClr val="FFFFFF"/>
              </a:buClr>
            </a:pPr>
            <a:endParaRPr lang="tr-TR" dirty="0" smtClean="0">
              <a:latin typeface="Arial" charset="0"/>
              <a:cs typeface="Arial" charset="0"/>
            </a:endParaRPr>
          </a:p>
          <a:p>
            <a:pPr eaLnBrk="1" hangingPunct="1">
              <a:spcBef>
                <a:spcPct val="0"/>
              </a:spcBef>
              <a:buClr>
                <a:srgbClr val="FFFFFF"/>
              </a:buClr>
            </a:pPr>
            <a:endParaRPr lang="tr-TR" dirty="0" smtClean="0">
              <a:latin typeface="Arial" charset="0"/>
              <a:cs typeface="Arial" charset="0"/>
            </a:endParaRPr>
          </a:p>
          <a:p>
            <a:pPr eaLnBrk="1" hangingPunct="1">
              <a:spcBef>
                <a:spcPct val="0"/>
              </a:spcBef>
              <a:buClr>
                <a:srgbClr val="FFFFFF"/>
              </a:buClr>
            </a:pPr>
            <a:r>
              <a:rPr lang="tr-TR" dirty="0" smtClean="0">
                <a:latin typeface="Arial" charset="0"/>
                <a:cs typeface="Arial" charset="0"/>
              </a:rPr>
              <a:t>KONU:		……….</a:t>
            </a:r>
          </a:p>
          <a:p>
            <a:pPr eaLnBrk="1" hangingPunct="1">
              <a:spcBef>
                <a:spcPct val="0"/>
              </a:spcBef>
              <a:buClr>
                <a:srgbClr val="FFFFFF"/>
              </a:buClr>
            </a:pPr>
            <a:r>
              <a:rPr lang="tr-TR" dirty="0" smtClean="0">
                <a:latin typeface="Arial" charset="0"/>
                <a:cs typeface="Arial" charset="0"/>
              </a:rPr>
              <a:t>		</a:t>
            </a:r>
            <a:r>
              <a:rPr lang="tr-TR" sz="1100" dirty="0" smtClean="0">
                <a:latin typeface="Arial" charset="0"/>
                <a:cs typeface="Arial" charset="0"/>
              </a:rPr>
              <a:t>Sınavlar hakkında bilgi verilen</a:t>
            </a:r>
          </a:p>
          <a:p>
            <a:pPr eaLnBrk="1" hangingPunct="1">
              <a:spcBef>
                <a:spcPct val="0"/>
              </a:spcBef>
              <a:buClr>
                <a:srgbClr val="FFFFFF"/>
              </a:buClr>
            </a:pPr>
            <a:r>
              <a:rPr lang="tr-TR" sz="1100" dirty="0" smtClean="0">
                <a:latin typeface="Arial" charset="0"/>
                <a:cs typeface="Arial" charset="0"/>
              </a:rPr>
              <a:t>		Üst Öğretim Programları hakkında bilgi verilen</a:t>
            </a:r>
          </a:p>
          <a:p>
            <a:pPr eaLnBrk="1" hangingPunct="1">
              <a:spcBef>
                <a:spcPct val="0"/>
              </a:spcBef>
              <a:buClr>
                <a:srgbClr val="FFFFFF"/>
              </a:buClr>
            </a:pPr>
            <a:r>
              <a:rPr lang="tr-TR" sz="1100" dirty="0" smtClean="0">
                <a:latin typeface="Arial" charset="0"/>
                <a:cs typeface="Arial" charset="0"/>
              </a:rPr>
              <a:t>		Sınav kaygısı ve baş etme yolları konusunda bilgi verilen</a:t>
            </a:r>
          </a:p>
          <a:p>
            <a:pPr eaLnBrk="1" hangingPunct="1">
              <a:spcBef>
                <a:spcPct val="0"/>
              </a:spcBef>
              <a:buClr>
                <a:srgbClr val="FFFFFF"/>
              </a:buClr>
            </a:pPr>
            <a:r>
              <a:rPr lang="tr-TR" sz="1100" dirty="0" smtClean="0">
                <a:latin typeface="Arial" charset="0"/>
                <a:cs typeface="Arial" charset="0"/>
              </a:rPr>
              <a:t>		……..</a:t>
            </a:r>
          </a:p>
          <a:p>
            <a:pPr eaLnBrk="1" hangingPunct="1">
              <a:spcBef>
                <a:spcPct val="0"/>
              </a:spcBef>
              <a:buClr>
                <a:srgbClr val="FFFFFF"/>
              </a:buClr>
            </a:pPr>
            <a:r>
              <a:rPr lang="tr-TR" sz="1100" dirty="0" smtClean="0">
                <a:latin typeface="Arial" charset="0"/>
                <a:cs typeface="Arial" charset="0"/>
              </a:rPr>
              <a:t>		……..</a:t>
            </a:r>
          </a:p>
          <a:p>
            <a:pPr eaLnBrk="1" hangingPunct="1">
              <a:spcBef>
                <a:spcPct val="0"/>
              </a:spcBef>
              <a:buClr>
                <a:srgbClr val="FFFFFF"/>
              </a:buClr>
            </a:pPr>
            <a:r>
              <a:rPr lang="tr-TR" sz="1100" dirty="0" smtClean="0">
                <a:latin typeface="Arial" charset="0"/>
                <a:cs typeface="Arial" charset="0"/>
              </a:rPr>
              <a:t>		……..</a:t>
            </a:r>
          </a:p>
        </p:txBody>
      </p:sp>
      <p:sp>
        <p:nvSpPr>
          <p:cNvPr id="34818" name="Shape 167"/>
          <p:cNvSpPr>
            <a:spLocks noChangeArrowheads="1"/>
          </p:cNvSpPr>
          <p:nvPr/>
        </p:nvSpPr>
        <p:spPr bwMode="auto">
          <a:xfrm>
            <a:off x="2143108" y="357166"/>
            <a:ext cx="3919537" cy="831851"/>
          </a:xfrm>
          <a:prstGeom prst="roundRect">
            <a:avLst>
              <a:gd name="adj" fmla="val 16667"/>
            </a:avLst>
          </a:prstGeom>
          <a:solidFill>
            <a:schemeClr val="bg1"/>
          </a:solidFill>
          <a:ln w="19050">
            <a:solidFill>
              <a:schemeClr val="bg2"/>
            </a:solidFill>
            <a:round/>
            <a:headEnd/>
            <a:tailEnd/>
          </a:ln>
        </p:spPr>
        <p:txBody>
          <a:bodyPr lIns="91425" tIns="91425" rIns="91425" bIns="91425" anchor="ctr"/>
          <a:lstStyle/>
          <a:p>
            <a:r>
              <a:rPr lang="tr-TR" sz="2400" dirty="0"/>
              <a:t>Etkinlikler ve Araştırmalar</a:t>
            </a:r>
          </a:p>
        </p:txBody>
      </p:sp>
      <p:sp>
        <p:nvSpPr>
          <p:cNvPr id="34819" name="Shape 168"/>
          <p:cNvSpPr>
            <a:spLocks noChangeArrowheads="1"/>
          </p:cNvSpPr>
          <p:nvPr/>
        </p:nvSpPr>
        <p:spPr bwMode="auto">
          <a:xfrm>
            <a:off x="1357290" y="2714620"/>
            <a:ext cx="3919538" cy="493184"/>
          </a:xfrm>
          <a:prstGeom prst="flowChartAlternateProcess">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34820" name="Shape 169"/>
          <p:cNvSpPr>
            <a:spLocks noChangeArrowheads="1"/>
          </p:cNvSpPr>
          <p:nvPr/>
        </p:nvSpPr>
        <p:spPr bwMode="auto">
          <a:xfrm>
            <a:off x="4929190" y="3071810"/>
            <a:ext cx="222250" cy="431800"/>
          </a:xfrm>
          <a:prstGeom prst="downArrow">
            <a:avLst>
              <a:gd name="adj1" fmla="val 50000"/>
              <a:gd name="adj2" fmla="val 49968"/>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34822" name="Shape 171"/>
          <p:cNvSpPr>
            <a:spLocks noChangeArrowheads="1"/>
          </p:cNvSpPr>
          <p:nvPr/>
        </p:nvSpPr>
        <p:spPr bwMode="auto">
          <a:xfrm>
            <a:off x="7000892" y="2643182"/>
            <a:ext cx="1939926" cy="1916114"/>
          </a:xfrm>
          <a:prstGeom prst="verticalScroll">
            <a:avLst>
              <a:gd name="adj" fmla="val 12500"/>
            </a:avLst>
          </a:prstGeom>
          <a:solidFill>
            <a:schemeClr val="tx2"/>
          </a:solidFill>
          <a:ln w="19050">
            <a:solidFill>
              <a:schemeClr val="bg2"/>
            </a:solidFill>
            <a:round/>
            <a:headEnd/>
            <a:tailEnd/>
          </a:ln>
        </p:spPr>
        <p:txBody>
          <a:bodyPr lIns="91425" tIns="91425" rIns="91425" bIns="91425" anchor="ctr"/>
          <a:lstStyle/>
          <a:p>
            <a:r>
              <a:rPr lang="tr-TR" dirty="0"/>
              <a:t>Açılır kutu seçildiğinde konular-etkinlik türü </a:t>
            </a:r>
            <a:r>
              <a:rPr lang="tr-TR" dirty="0" smtClean="0"/>
              <a:t>görünecektir</a:t>
            </a:r>
            <a:endParaRPr lang="tr-TR" dirty="0"/>
          </a:p>
        </p:txBody>
      </p:sp>
      <p:sp>
        <p:nvSpPr>
          <p:cNvPr id="34823" name="Shape 176"/>
          <p:cNvSpPr txBox="1">
            <a:spLocks noChangeArrowheads="1"/>
          </p:cNvSpPr>
          <p:nvPr/>
        </p:nvSpPr>
        <p:spPr bwMode="auto">
          <a:xfrm>
            <a:off x="428596" y="4667251"/>
            <a:ext cx="8358246" cy="404823"/>
          </a:xfrm>
          <a:prstGeom prst="rect">
            <a:avLst/>
          </a:prstGeom>
          <a:noFill/>
          <a:ln w="9525">
            <a:noFill/>
            <a:miter lim="800000"/>
            <a:headEnd/>
            <a:tailEnd/>
          </a:ln>
        </p:spPr>
        <p:txBody>
          <a:bodyPr lIns="91425" tIns="91425" rIns="91425" bIns="91425"/>
          <a:lstStyle/>
          <a:p>
            <a:r>
              <a:rPr lang="tr-TR" dirty="0"/>
              <a:t>Öğrenci öğretmen veli ve diğer bilgilendirme çalışmaları şeklinde sayısal verilerin girilebileceği kutular açılacaktır, tarihte sisteme girildikten sonra kaydet butonu ile faaliyet sisteme aktarılacaktır. </a:t>
            </a:r>
          </a:p>
        </p:txBody>
      </p:sp>
      <p:sp>
        <p:nvSpPr>
          <p:cNvPr id="34824" name="Rectangle 10"/>
          <p:cNvSpPr>
            <a:spLocks noChangeArrowheads="1"/>
          </p:cNvSpPr>
          <p:nvPr/>
        </p:nvSpPr>
        <p:spPr bwMode="auto">
          <a:xfrm>
            <a:off x="1143001" y="5619751"/>
            <a:ext cx="1071563"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25" name="Rectangle 11"/>
          <p:cNvSpPr>
            <a:spLocks noChangeArrowheads="1"/>
          </p:cNvSpPr>
          <p:nvPr/>
        </p:nvSpPr>
        <p:spPr bwMode="auto">
          <a:xfrm>
            <a:off x="2714626" y="5619751"/>
            <a:ext cx="1071563"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26" name="Rectangle 12"/>
          <p:cNvSpPr>
            <a:spLocks noChangeArrowheads="1"/>
          </p:cNvSpPr>
          <p:nvPr/>
        </p:nvSpPr>
        <p:spPr bwMode="auto">
          <a:xfrm>
            <a:off x="4143375" y="5619751"/>
            <a:ext cx="1143000"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27" name="Rectangle 13"/>
          <p:cNvSpPr>
            <a:spLocks noChangeArrowheads="1"/>
          </p:cNvSpPr>
          <p:nvPr/>
        </p:nvSpPr>
        <p:spPr bwMode="auto">
          <a:xfrm>
            <a:off x="5929314" y="5619751"/>
            <a:ext cx="1133475"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28" name="Rectangle 14"/>
          <p:cNvSpPr>
            <a:spLocks noChangeArrowheads="1"/>
          </p:cNvSpPr>
          <p:nvPr/>
        </p:nvSpPr>
        <p:spPr bwMode="auto">
          <a:xfrm>
            <a:off x="3429000" y="6477000"/>
            <a:ext cx="928688" cy="381000"/>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29" name="WordArt 15"/>
          <p:cNvSpPr>
            <a:spLocks noChangeArrowheads="1" noChangeShapeType="1" noTextEdit="1"/>
          </p:cNvSpPr>
          <p:nvPr/>
        </p:nvSpPr>
        <p:spPr bwMode="auto">
          <a:xfrm>
            <a:off x="1285876" y="5715001"/>
            <a:ext cx="785813"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ÖĞRENCİ</a:t>
            </a:r>
          </a:p>
        </p:txBody>
      </p:sp>
      <p:sp>
        <p:nvSpPr>
          <p:cNvPr id="34830" name="WordArt 16"/>
          <p:cNvSpPr>
            <a:spLocks noChangeArrowheads="1" noChangeShapeType="1" noTextEdit="1"/>
          </p:cNvSpPr>
          <p:nvPr/>
        </p:nvSpPr>
        <p:spPr bwMode="auto">
          <a:xfrm>
            <a:off x="2928938" y="5715001"/>
            <a:ext cx="571500"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VELİ</a:t>
            </a:r>
          </a:p>
        </p:txBody>
      </p:sp>
      <p:sp>
        <p:nvSpPr>
          <p:cNvPr id="34831" name="WordArt 17"/>
          <p:cNvSpPr>
            <a:spLocks noChangeArrowheads="1" noChangeShapeType="1" noTextEdit="1"/>
          </p:cNvSpPr>
          <p:nvPr/>
        </p:nvSpPr>
        <p:spPr bwMode="auto">
          <a:xfrm>
            <a:off x="4214814" y="5715001"/>
            <a:ext cx="928687"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ÖĞRETMEN</a:t>
            </a:r>
          </a:p>
        </p:txBody>
      </p:sp>
      <p:sp>
        <p:nvSpPr>
          <p:cNvPr id="34832" name="WordArt 18"/>
          <p:cNvSpPr>
            <a:spLocks noChangeArrowheads="1" noChangeShapeType="1" noTextEdit="1"/>
          </p:cNvSpPr>
          <p:nvPr/>
        </p:nvSpPr>
        <p:spPr bwMode="auto">
          <a:xfrm>
            <a:off x="6143625" y="5715001"/>
            <a:ext cx="642938"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DİĞER</a:t>
            </a:r>
          </a:p>
        </p:txBody>
      </p:sp>
      <p:sp>
        <p:nvSpPr>
          <p:cNvPr id="34833" name="WordArt 19">
            <a:hlinkClick r:id="rId3" action="ppaction://hlinksldjump"/>
          </p:cNvPr>
          <p:cNvSpPr>
            <a:spLocks noChangeArrowheads="1" noChangeShapeType="1" noTextEdit="1"/>
          </p:cNvSpPr>
          <p:nvPr/>
        </p:nvSpPr>
        <p:spPr bwMode="auto">
          <a:xfrm>
            <a:off x="3571876" y="6654800"/>
            <a:ext cx="714375" cy="2032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KAYDET</a:t>
            </a:r>
          </a:p>
        </p:txBody>
      </p:sp>
      <p:sp>
        <p:nvSpPr>
          <p:cNvPr id="34834" name="Rectangle 20"/>
          <p:cNvSpPr>
            <a:spLocks noChangeArrowheads="1"/>
          </p:cNvSpPr>
          <p:nvPr/>
        </p:nvSpPr>
        <p:spPr bwMode="auto">
          <a:xfrm>
            <a:off x="1143000" y="6000751"/>
            <a:ext cx="6286500"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34835" name="WordArt 21"/>
          <p:cNvSpPr>
            <a:spLocks noChangeArrowheads="1" noChangeShapeType="1" noTextEdit="1"/>
          </p:cNvSpPr>
          <p:nvPr/>
        </p:nvSpPr>
        <p:spPr bwMode="auto">
          <a:xfrm>
            <a:off x="2214563" y="6021918"/>
            <a:ext cx="4013200" cy="264583"/>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FFFF"/>
                </a:solidFill>
                <a:latin typeface="Arial Black"/>
              </a:rPr>
              <a:t>Tarih  - Varsa Onay Sayısı -   Rehberlik Alanı</a:t>
            </a:r>
          </a:p>
        </p:txBody>
      </p:sp>
      <p:sp>
        <p:nvSpPr>
          <p:cNvPr id="34837" name="AutoShape 21"/>
          <p:cNvSpPr>
            <a:spLocks noChangeArrowheads="1"/>
          </p:cNvSpPr>
          <p:nvPr/>
        </p:nvSpPr>
        <p:spPr bwMode="auto">
          <a:xfrm>
            <a:off x="5857884" y="3857628"/>
            <a:ext cx="1223962" cy="768351"/>
          </a:xfrm>
          <a:prstGeom prst="curvedUpArrow">
            <a:avLst>
              <a:gd name="adj1" fmla="val 42479"/>
              <a:gd name="adj2" fmla="val 84959"/>
              <a:gd name="adj3" fmla="val 33333"/>
            </a:avLst>
          </a:prstGeom>
          <a:solidFill>
            <a:schemeClr val="tx2"/>
          </a:solidFill>
          <a:ln w="9525">
            <a:solidFill>
              <a:schemeClr val="tx1"/>
            </a:solidFill>
            <a:miter lim="800000"/>
            <a:headEnd/>
            <a:tailEnd/>
          </a:ln>
          <a:effectLst/>
        </p:spPr>
        <p:txBody>
          <a:bodyPr wrap="none" anchor="ctr"/>
          <a:lstStyle/>
          <a:p>
            <a:endParaRPr lang="tr-TR"/>
          </a:p>
        </p:txBody>
      </p:sp>
      <p:sp>
        <p:nvSpPr>
          <p:cNvPr id="34838" name="WordArt 22"/>
          <p:cNvSpPr>
            <a:spLocks noChangeArrowheads="1" noChangeShapeType="1" noTextEdit="1"/>
          </p:cNvSpPr>
          <p:nvPr/>
        </p:nvSpPr>
        <p:spPr bwMode="auto">
          <a:xfrm>
            <a:off x="500034" y="4357694"/>
            <a:ext cx="800100" cy="215900"/>
          </a:xfrm>
          <a:prstGeom prst="rect">
            <a:avLst/>
          </a:prstGeom>
        </p:spPr>
        <p:txBody>
          <a:bodyPr wrap="none" fromWordArt="1">
            <a:prstTxWarp prst="textPlain">
              <a:avLst>
                <a:gd name="adj" fmla="val 50000"/>
              </a:avLst>
            </a:prstTxWarp>
          </a:bodyPr>
          <a:lstStyle/>
          <a:p>
            <a:pPr algn="ctr"/>
            <a:r>
              <a:rPr lang="tr-TR" sz="900" kern="10" dirty="0">
                <a:ln w="9525">
                  <a:solidFill>
                    <a:srgbClr val="000000"/>
                  </a:solidFill>
                  <a:round/>
                  <a:headEnd/>
                  <a:tailEnd/>
                </a:ln>
                <a:latin typeface="Arial Black"/>
              </a:rPr>
              <a:t>Etkinlik Türü</a:t>
            </a:r>
          </a:p>
        </p:txBody>
      </p:sp>
      <p:sp>
        <p:nvSpPr>
          <p:cNvPr id="34839" name="Rectangle 23"/>
          <p:cNvSpPr>
            <a:spLocks noChangeArrowheads="1"/>
          </p:cNvSpPr>
          <p:nvPr/>
        </p:nvSpPr>
        <p:spPr bwMode="auto">
          <a:xfrm>
            <a:off x="1428728" y="4286256"/>
            <a:ext cx="3743325" cy="385233"/>
          </a:xfrm>
          <a:prstGeom prst="rect">
            <a:avLst/>
          </a:prstGeom>
          <a:solidFill>
            <a:schemeClr val="tx2"/>
          </a:solidFill>
          <a:ln w="9525">
            <a:solidFill>
              <a:schemeClr val="tx1"/>
            </a:solidFill>
            <a:miter lim="800000"/>
            <a:headEnd/>
            <a:tailEnd/>
          </a:ln>
          <a:effectLst/>
        </p:spPr>
        <p:txBody>
          <a:bodyPr wrap="none" anchor="ctr"/>
          <a:lstStyle/>
          <a:p>
            <a:endParaRPr lang="tr-T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181"/>
          <p:cNvSpPr txBox="1">
            <a:spLocks/>
          </p:cNvSpPr>
          <p:nvPr/>
        </p:nvSpPr>
        <p:spPr>
          <a:xfrm>
            <a:off x="571472" y="928670"/>
            <a:ext cx="7286625" cy="1500186"/>
          </a:xfrm>
          <a:prstGeom prst="rect">
            <a:avLst/>
          </a:prstGeom>
        </p:spPr>
        <p:txBody>
          <a:bodyPr/>
          <a:lstStyle/>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2000" b="0" i="0" u="none" strike="noStrike" kern="0" cap="none" spc="0" normalizeH="0" baseline="0" noProof="0" dirty="0" smtClean="0">
                <a:ln>
                  <a:noFill/>
                </a:ln>
                <a:effectLst/>
                <a:uLnTx/>
                <a:uFillTx/>
                <a:latin typeface="Arial" charset="0"/>
                <a:ea typeface="Arial"/>
                <a:cs typeface="Arial" charset="0"/>
                <a:sym typeface="Arial" charset="0"/>
              </a:rPr>
              <a:t>Bu süreçte yıl sonu raporundaki doldurulması gereken kısımlardan olan öğrenci ve velilere ilişkin hizmet alanları olan bölüm seçilecektir bu bölümler şunlardır:</a:t>
            </a:r>
          </a:p>
        </p:txBody>
      </p:sp>
      <p:sp>
        <p:nvSpPr>
          <p:cNvPr id="5" name="Shape 182"/>
          <p:cNvSpPr txBox="1">
            <a:spLocks/>
          </p:cNvSpPr>
          <p:nvPr/>
        </p:nvSpPr>
        <p:spPr>
          <a:xfrm>
            <a:off x="500034" y="2214554"/>
            <a:ext cx="8229600" cy="4451351"/>
          </a:xfrm>
          <a:prstGeom prst="rect">
            <a:avLst/>
          </a:prstGeom>
        </p:spPr>
        <p:txBody>
          <a:bodyPr/>
          <a:lstStyle/>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Grupla </a:t>
            </a:r>
            <a:r>
              <a:rPr kumimoji="0" lang="tr-TR" sz="2400" b="0" i="0" u="none" strike="noStrike" kern="0" cap="none" spc="0" normalizeH="0" baseline="0" noProof="0" dirty="0" err="1" smtClean="0">
                <a:ln>
                  <a:noFill/>
                </a:ln>
                <a:effectLst/>
                <a:uLnTx/>
                <a:uFillTx/>
                <a:latin typeface="Arial" charset="0"/>
                <a:ea typeface="Arial"/>
                <a:cs typeface="Arial" charset="0"/>
                <a:sym typeface="Arial" charset="0"/>
              </a:rPr>
              <a:t>Psi</a:t>
            </a: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 Danışma</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Grupla Eğitsel </a:t>
            </a:r>
            <a:r>
              <a:rPr kumimoji="0" lang="tr-TR" sz="2400" b="0" i="0" u="none" strike="noStrike" kern="0" cap="none" spc="0" normalizeH="0" baseline="0" noProof="0" dirty="0" err="1" smtClean="0">
                <a:ln>
                  <a:noFill/>
                </a:ln>
                <a:effectLst/>
                <a:uLnTx/>
                <a:uFillTx/>
                <a:latin typeface="Arial" charset="0"/>
                <a:ea typeface="Arial"/>
                <a:cs typeface="Arial" charset="0"/>
                <a:sym typeface="Arial" charset="0"/>
              </a:rPr>
              <a:t>Reh</a:t>
            </a: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Grupla Mesleki </a:t>
            </a:r>
            <a:r>
              <a:rPr kumimoji="0" lang="tr-TR" sz="2400" b="0" i="0" u="none" strike="noStrike" kern="0" cap="none" spc="0" normalizeH="0" baseline="0" noProof="0" dirty="0" err="1" smtClean="0">
                <a:ln>
                  <a:noFill/>
                </a:ln>
                <a:effectLst/>
                <a:uLnTx/>
                <a:uFillTx/>
                <a:latin typeface="Arial" charset="0"/>
                <a:ea typeface="Arial"/>
                <a:cs typeface="Arial" charset="0"/>
                <a:sym typeface="Arial" charset="0"/>
              </a:rPr>
              <a:t>Reh</a:t>
            </a: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2400" b="0" i="0" u="none" strike="noStrike" kern="0" cap="none" spc="0" normalizeH="0" baseline="0" noProof="0" dirty="0" smtClean="0">
                <a:ln>
                  <a:noFill/>
                </a:ln>
                <a:effectLst/>
                <a:uLnTx/>
                <a:uFillTx/>
                <a:latin typeface="Arial" charset="0"/>
                <a:ea typeface="Arial"/>
                <a:cs typeface="Arial" charset="0"/>
                <a:sym typeface="Arial" charset="0"/>
              </a:rPr>
              <a:t>Diğerleri</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24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1800" b="0" i="0" u="none" strike="noStrike" kern="0" cap="none" spc="0" normalizeH="0" baseline="0" noProof="0" dirty="0" smtClean="0">
                <a:ln>
                  <a:noFill/>
                </a:ln>
                <a:effectLst/>
                <a:uLnTx/>
                <a:uFillTx/>
                <a:latin typeface="Arial" charset="0"/>
                <a:ea typeface="Arial"/>
                <a:cs typeface="Arial" charset="0"/>
                <a:sym typeface="Arial" charset="0"/>
              </a:rPr>
              <a:t>Araştırma -yayınlar ve projeler kısmı ise diğer bir alt başlık olarak etkinlik bölümünün altında yer alacaktır.</a:t>
            </a:r>
          </a:p>
          <a:p>
            <a:pPr marL="0" marR="0" lvl="0" indent="0" algn="l" defTabSz="914400" rtl="0" eaLnBrk="1" fontAlgn="base" latinLnBrk="0" hangingPunct="1">
              <a:lnSpc>
                <a:spcPct val="100000"/>
              </a:lnSpc>
              <a:spcBef>
                <a:spcPct val="0"/>
              </a:spcBef>
              <a:spcAft>
                <a:spcPct val="0"/>
              </a:spcAft>
              <a:buClr>
                <a:srgbClr val="000000"/>
              </a:buClr>
              <a:buSzTx/>
              <a:buFontTx/>
              <a:buNone/>
              <a:tabLst/>
              <a:defRPr/>
            </a:pPr>
            <a:endParaRPr kumimoji="0" lang="tr-TR" sz="18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algn="l" defTabSz="914400" rtl="0" eaLnBrk="1" fontAlgn="base" latinLnBrk="0" hangingPunct="1">
              <a:lnSpc>
                <a:spcPct val="100000"/>
              </a:lnSpc>
              <a:spcBef>
                <a:spcPct val="0"/>
              </a:spcBef>
              <a:spcAft>
                <a:spcPct val="0"/>
              </a:spcAft>
              <a:buClr>
                <a:srgbClr val="000000"/>
              </a:buClr>
              <a:buSzPct val="61000"/>
              <a:buFontTx/>
              <a:buNone/>
              <a:tabLst/>
              <a:defRPr/>
            </a:pPr>
            <a:r>
              <a:rPr kumimoji="0" lang="tr-TR" sz="1800" b="0" i="0" u="none" strike="noStrike" kern="0" cap="none" spc="0" normalizeH="0" baseline="0" noProof="0" dirty="0" smtClean="0">
                <a:ln>
                  <a:noFill/>
                </a:ln>
                <a:effectLst/>
                <a:uLnTx/>
                <a:uFillTx/>
                <a:latin typeface="Arial" charset="0"/>
                <a:ea typeface="Arial"/>
                <a:cs typeface="Arial" charset="0"/>
                <a:sym typeface="Arial" charset="0"/>
              </a:rPr>
              <a:t>Aynı şekilde iş birliği yapılan kurumlar konu ve kurum şeklinde giriş yapılmasına müsaade edecek şekilde alt başlık olarak yer alacaktır.</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2400" b="0" i="0" u="none" strike="noStrike" kern="0" cap="none" spc="0" normalizeH="0" baseline="0" noProof="0" dirty="0" smtClean="0">
              <a:ln>
                <a:noFill/>
              </a:ln>
              <a:effectLst/>
              <a:uLnTx/>
              <a:uFillTx/>
              <a:latin typeface="Arial" charset="0"/>
              <a:ea typeface="Arial"/>
              <a:cs typeface="Arial" charset="0"/>
              <a:sym typeface="Arial" charset="0"/>
            </a:endParaRPr>
          </a:p>
        </p:txBody>
      </p:sp>
      <p:sp>
        <p:nvSpPr>
          <p:cNvPr id="6" name="Shape 183"/>
          <p:cNvSpPr>
            <a:spLocks noChangeArrowheads="1"/>
          </p:cNvSpPr>
          <p:nvPr/>
        </p:nvSpPr>
        <p:spPr bwMode="auto">
          <a:xfrm>
            <a:off x="3714744" y="2285992"/>
            <a:ext cx="352425" cy="360362"/>
          </a:xfrm>
          <a:prstGeom prst="ellipse">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7" name="Shape 184"/>
          <p:cNvSpPr>
            <a:spLocks noChangeArrowheads="1"/>
          </p:cNvSpPr>
          <p:nvPr/>
        </p:nvSpPr>
        <p:spPr bwMode="auto">
          <a:xfrm>
            <a:off x="3714744" y="2714620"/>
            <a:ext cx="352425" cy="360362"/>
          </a:xfrm>
          <a:prstGeom prst="ellipse">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8" name="Shape 185"/>
          <p:cNvSpPr>
            <a:spLocks noChangeArrowheads="1"/>
          </p:cNvSpPr>
          <p:nvPr/>
        </p:nvSpPr>
        <p:spPr bwMode="auto">
          <a:xfrm>
            <a:off x="3714744" y="3071810"/>
            <a:ext cx="352425" cy="354014"/>
          </a:xfrm>
          <a:prstGeom prst="ellipse">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9" name="Shape 186"/>
          <p:cNvSpPr>
            <a:spLocks noChangeArrowheads="1"/>
          </p:cNvSpPr>
          <p:nvPr/>
        </p:nvSpPr>
        <p:spPr bwMode="auto">
          <a:xfrm>
            <a:off x="3714744" y="3429000"/>
            <a:ext cx="352425" cy="361948"/>
          </a:xfrm>
          <a:prstGeom prst="ellipse">
            <a:avLst/>
          </a:prstGeom>
          <a:solidFill>
            <a:schemeClr val="tx2"/>
          </a:solidFill>
          <a:ln w="19050">
            <a:solidFill>
              <a:schemeClr val="bg2"/>
            </a:solidFill>
            <a:round/>
            <a:headEnd/>
            <a:tailEnd/>
          </a:ln>
        </p:spPr>
        <p:txBody>
          <a:bodyPr lIns="91425" tIns="91425" rIns="91425" bIns="91425" anchor="ctr"/>
          <a:lstStyle/>
          <a:p>
            <a:endParaRPr lang="tr-T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91"/>
          <p:cNvSpPr txBox="1">
            <a:spLocks/>
          </p:cNvSpPr>
          <p:nvPr/>
        </p:nvSpPr>
        <p:spPr>
          <a:xfrm>
            <a:off x="785786" y="1571612"/>
            <a:ext cx="7500959" cy="4167198"/>
          </a:xfrm>
          <a:prstGeom prst="rect">
            <a:avLst/>
          </a:prstGeom>
        </p:spPr>
        <p:txBody>
          <a:bodyPr>
            <a:noAutofit/>
          </a:bodyPr>
          <a:lstStyle/>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1400" b="0" i="0" u="none" strike="noStrike" kern="0" cap="none" spc="0" normalizeH="0" baseline="0" noProof="0" dirty="0" smtClean="0">
                <a:ln>
                  <a:noFill/>
                </a:ln>
                <a:effectLst/>
                <a:uLnTx/>
                <a:uFillTx/>
                <a:latin typeface="Arial" charset="0"/>
                <a:ea typeface="Arial"/>
                <a:cs typeface="Arial" charset="0"/>
                <a:sym typeface="Arial" charset="0"/>
              </a:rPr>
              <a:t>Çalışma prensibi etkinliklerle benzer özelliktedir.</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14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14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14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r>
              <a:rPr kumimoji="0" lang="tr-TR" sz="1400" b="0" i="0" u="none" strike="noStrike" kern="0" cap="none" spc="0" normalizeH="0" baseline="0" noProof="0" dirty="0" smtClean="0">
                <a:ln>
                  <a:noFill/>
                </a:ln>
                <a:effectLst/>
                <a:uLnTx/>
                <a:uFillTx/>
                <a:latin typeface="Arial" charset="0"/>
                <a:ea typeface="Arial"/>
                <a:cs typeface="Arial" charset="0"/>
                <a:sym typeface="Arial" charset="0"/>
              </a:rPr>
              <a:t>KONU:		……….</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endParaRPr lang="tr-TR" sz="1400" kern="0" dirty="0" smtClean="0">
              <a:latin typeface="Arial" charset="0"/>
              <a:ea typeface="Arial"/>
              <a:cs typeface="Arial" charset="0"/>
              <a:sym typeface="Arial" charset="0"/>
            </a:endParaRP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a:t>
            </a:r>
            <a:r>
              <a:rPr kumimoji="0" lang="tr-TR" sz="1000" b="0" i="0" u="none" strike="noStrike" kern="0" cap="none" spc="0" normalizeH="0" baseline="0" noProof="0" dirty="0" err="1" smtClean="0">
                <a:ln>
                  <a:noFill/>
                </a:ln>
                <a:effectLst/>
                <a:uLnTx/>
                <a:uFillTx/>
                <a:latin typeface="Arial" charset="0"/>
                <a:ea typeface="Arial"/>
                <a:cs typeface="Arial" charset="0"/>
                <a:sym typeface="Arial" charset="0"/>
              </a:rPr>
              <a:t>Psikoeğitim</a:t>
            </a:r>
            <a:endParaRPr kumimoji="0" lang="tr-TR" sz="1000" b="0" i="0" u="none" strike="noStrike" kern="0" cap="none" spc="0" normalizeH="0" baseline="0" noProof="0" dirty="0" smtClean="0">
              <a:ln>
                <a:noFill/>
              </a:ln>
              <a:effectLst/>
              <a:uLnTx/>
              <a:uFillTx/>
              <a:latin typeface="Arial" charset="0"/>
              <a:ea typeface="Arial"/>
              <a:cs typeface="Arial" charset="0"/>
              <a:sym typeface="Arial" charset="0"/>
            </a:endParaRP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Psikolojik Bilgilendirme ve Anlamlandırma (de brifing)</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Grupla Psikolojik Danışma</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Hayata Sahip Çıkma</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Aile Eğitimi</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Şiddeti Önleme</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Madde Bağımlılığı</a:t>
            </a:r>
          </a:p>
          <a:p>
            <a:pPr marL="0" marR="0" lvl="0" indent="0" defTabSz="914400" rtl="0" eaLnBrk="1" fontAlgn="base" latinLnBrk="0" hangingPunct="1">
              <a:lnSpc>
                <a:spcPct val="115000"/>
              </a:lnSpc>
              <a:spcBef>
                <a:spcPct val="0"/>
              </a:spcBef>
              <a:spcAft>
                <a:spcPct val="0"/>
              </a:spcAft>
              <a:buClr>
                <a:srgbClr val="FFFFFF"/>
              </a:buClr>
              <a:buSzTx/>
              <a:buFontTx/>
              <a:buNone/>
              <a:tabLst/>
              <a:defRPr/>
            </a:pPr>
            <a:r>
              <a:rPr kumimoji="0" lang="tr-TR" sz="1000" b="0" i="0" u="none" strike="noStrike" kern="0" cap="none" spc="0" normalizeH="0" baseline="0" noProof="0" dirty="0" smtClean="0">
                <a:ln>
                  <a:noFill/>
                </a:ln>
                <a:effectLst/>
                <a:uLnTx/>
                <a:uFillTx/>
                <a:latin typeface="Arial" charset="0"/>
                <a:ea typeface="Arial"/>
                <a:cs typeface="Arial" charset="0"/>
                <a:sym typeface="Arial" charset="0"/>
              </a:rPr>
              <a:t>                          Temel Önleme</a:t>
            </a:r>
          </a:p>
          <a:p>
            <a:pPr marL="0" marR="0" lvl="0" indent="0" algn="l" defTabSz="914400" rtl="0" eaLnBrk="1" fontAlgn="base" latinLnBrk="0" hangingPunct="1">
              <a:lnSpc>
                <a:spcPct val="100000"/>
              </a:lnSpc>
              <a:spcBef>
                <a:spcPct val="0"/>
              </a:spcBef>
              <a:spcAft>
                <a:spcPct val="0"/>
              </a:spcAft>
              <a:buClr>
                <a:srgbClr val="FFFFFF"/>
              </a:buClr>
              <a:buSzTx/>
              <a:buFontTx/>
              <a:buNone/>
              <a:tabLst/>
              <a:defRPr/>
            </a:pPr>
            <a:endParaRPr kumimoji="0" lang="tr-TR" sz="1100" b="0" i="0" u="none" strike="noStrike" kern="0" cap="none" spc="0" normalizeH="0" baseline="0" noProof="0" dirty="0" smtClean="0">
              <a:ln>
                <a:noFill/>
              </a:ln>
              <a:effectLst/>
              <a:uLnTx/>
              <a:uFillTx/>
              <a:latin typeface="Arial" charset="0"/>
              <a:ea typeface="Arial"/>
              <a:cs typeface="Arial" charset="0"/>
              <a:sym typeface="Arial" charset="0"/>
            </a:endParaRPr>
          </a:p>
        </p:txBody>
      </p:sp>
      <p:sp>
        <p:nvSpPr>
          <p:cNvPr id="3" name="Shape 192"/>
          <p:cNvSpPr>
            <a:spLocks noChangeArrowheads="1"/>
          </p:cNvSpPr>
          <p:nvPr/>
        </p:nvSpPr>
        <p:spPr bwMode="auto">
          <a:xfrm>
            <a:off x="2000232" y="500042"/>
            <a:ext cx="5345113" cy="831851"/>
          </a:xfrm>
          <a:prstGeom prst="roundRect">
            <a:avLst>
              <a:gd name="adj" fmla="val 16667"/>
            </a:avLst>
          </a:prstGeom>
          <a:solidFill>
            <a:schemeClr val="bg1"/>
          </a:solidFill>
          <a:ln w="19050">
            <a:solidFill>
              <a:schemeClr val="bg2"/>
            </a:solidFill>
            <a:round/>
            <a:headEnd/>
            <a:tailEnd/>
          </a:ln>
        </p:spPr>
        <p:txBody>
          <a:bodyPr lIns="91425" tIns="91425" rIns="91425" bIns="91425" anchor="ctr"/>
          <a:lstStyle/>
          <a:p>
            <a:r>
              <a:rPr lang="tr-TR" sz="2400"/>
              <a:t>Psikososyal Müdahale Hizmetleri</a:t>
            </a:r>
          </a:p>
        </p:txBody>
      </p:sp>
      <p:sp>
        <p:nvSpPr>
          <p:cNvPr id="4" name="Shape 193"/>
          <p:cNvSpPr>
            <a:spLocks noChangeArrowheads="1"/>
          </p:cNvSpPr>
          <p:nvPr/>
        </p:nvSpPr>
        <p:spPr bwMode="auto">
          <a:xfrm>
            <a:off x="1571604" y="2357430"/>
            <a:ext cx="3919538" cy="493183"/>
          </a:xfrm>
          <a:prstGeom prst="flowChartAlternateProcess">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5" name="Shape 194"/>
          <p:cNvSpPr>
            <a:spLocks noChangeArrowheads="1"/>
          </p:cNvSpPr>
          <p:nvPr/>
        </p:nvSpPr>
        <p:spPr bwMode="auto">
          <a:xfrm>
            <a:off x="5000628" y="2714620"/>
            <a:ext cx="222250" cy="431800"/>
          </a:xfrm>
          <a:prstGeom prst="downArrow">
            <a:avLst>
              <a:gd name="adj1" fmla="val 50000"/>
              <a:gd name="adj2" fmla="val 49968"/>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6" name="Shape 195"/>
          <p:cNvSpPr>
            <a:spLocks noChangeArrowheads="1"/>
          </p:cNvSpPr>
          <p:nvPr/>
        </p:nvSpPr>
        <p:spPr bwMode="auto">
          <a:xfrm rot="1578705">
            <a:off x="5414208" y="2574677"/>
            <a:ext cx="758825" cy="431800"/>
          </a:xfrm>
          <a:prstGeom prst="chevron">
            <a:avLst>
              <a:gd name="adj" fmla="val 60021"/>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7" name="Shape 196"/>
          <p:cNvSpPr>
            <a:spLocks noChangeArrowheads="1"/>
          </p:cNvSpPr>
          <p:nvPr/>
        </p:nvSpPr>
        <p:spPr bwMode="auto">
          <a:xfrm>
            <a:off x="6215074" y="2428868"/>
            <a:ext cx="1868488" cy="1701800"/>
          </a:xfrm>
          <a:prstGeom prst="verticalScroll">
            <a:avLst>
              <a:gd name="adj" fmla="val 12500"/>
            </a:avLst>
          </a:prstGeom>
          <a:solidFill>
            <a:schemeClr val="tx2"/>
          </a:solidFill>
          <a:ln w="19050">
            <a:solidFill>
              <a:schemeClr val="bg2"/>
            </a:solidFill>
            <a:round/>
            <a:headEnd/>
            <a:tailEnd/>
          </a:ln>
        </p:spPr>
        <p:txBody>
          <a:bodyPr lIns="91425" tIns="91425" rIns="91425" bIns="91425" anchor="ctr"/>
          <a:lstStyle/>
          <a:p>
            <a:r>
              <a:rPr lang="tr-TR" dirty="0"/>
              <a:t>Açılır kutu seçildiğinde konular görünecektir.</a:t>
            </a:r>
          </a:p>
        </p:txBody>
      </p:sp>
      <p:sp>
        <p:nvSpPr>
          <p:cNvPr id="8" name="Shape 201"/>
          <p:cNvSpPr txBox="1">
            <a:spLocks noChangeArrowheads="1"/>
          </p:cNvSpPr>
          <p:nvPr/>
        </p:nvSpPr>
        <p:spPr bwMode="auto">
          <a:xfrm>
            <a:off x="785786" y="4429132"/>
            <a:ext cx="7696200" cy="313267"/>
          </a:xfrm>
          <a:prstGeom prst="rect">
            <a:avLst/>
          </a:prstGeom>
          <a:noFill/>
          <a:ln w="9525">
            <a:noFill/>
            <a:miter lim="800000"/>
            <a:headEnd/>
            <a:tailEnd/>
          </a:ln>
        </p:spPr>
        <p:txBody>
          <a:bodyPr lIns="91425" tIns="91425" rIns="91425" bIns="91425"/>
          <a:lstStyle/>
          <a:p>
            <a:r>
              <a:rPr lang="tr-TR" dirty="0"/>
              <a:t>Öğrenci öğretmen veli ve diğer bilgilendirme çalışmaları şeklinde sayısal verilerin girilebileceği kutular açılacaktır, tarihte sisteme girildikten sonra kaydet butonu ile faaliyet sisteme aktarılacaktır. </a:t>
            </a:r>
          </a:p>
        </p:txBody>
      </p:sp>
      <p:sp>
        <p:nvSpPr>
          <p:cNvPr id="9" name="Rectangle 10"/>
          <p:cNvSpPr>
            <a:spLocks noChangeArrowheads="1"/>
          </p:cNvSpPr>
          <p:nvPr/>
        </p:nvSpPr>
        <p:spPr bwMode="auto">
          <a:xfrm>
            <a:off x="1143001" y="5619751"/>
            <a:ext cx="1071563"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10" name="Rectangle 11"/>
          <p:cNvSpPr>
            <a:spLocks noChangeArrowheads="1"/>
          </p:cNvSpPr>
          <p:nvPr/>
        </p:nvSpPr>
        <p:spPr bwMode="auto">
          <a:xfrm>
            <a:off x="2714626" y="5619751"/>
            <a:ext cx="1071563"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11" name="Rectangle 12"/>
          <p:cNvSpPr>
            <a:spLocks noChangeArrowheads="1"/>
          </p:cNvSpPr>
          <p:nvPr/>
        </p:nvSpPr>
        <p:spPr bwMode="auto">
          <a:xfrm>
            <a:off x="4143375" y="5619751"/>
            <a:ext cx="1143000"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12" name="Rectangle 13"/>
          <p:cNvSpPr>
            <a:spLocks noChangeArrowheads="1"/>
          </p:cNvSpPr>
          <p:nvPr/>
        </p:nvSpPr>
        <p:spPr bwMode="auto">
          <a:xfrm>
            <a:off x="5929314" y="5619751"/>
            <a:ext cx="1133475" cy="285749"/>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13" name="Rectangle 14"/>
          <p:cNvSpPr>
            <a:spLocks noChangeArrowheads="1"/>
          </p:cNvSpPr>
          <p:nvPr/>
        </p:nvSpPr>
        <p:spPr bwMode="auto">
          <a:xfrm>
            <a:off x="3429000" y="6477000"/>
            <a:ext cx="928688" cy="381000"/>
          </a:xfrm>
          <a:prstGeom prst="rect">
            <a:avLst/>
          </a:prstGeom>
          <a:solidFill>
            <a:schemeClr val="tx2"/>
          </a:solidFill>
          <a:ln w="9525">
            <a:solidFill>
              <a:schemeClr val="tx1"/>
            </a:solidFill>
            <a:miter lim="800000"/>
            <a:headEnd/>
            <a:tailEnd/>
          </a:ln>
        </p:spPr>
        <p:txBody>
          <a:bodyPr wrap="none" anchor="ctr"/>
          <a:lstStyle/>
          <a:p>
            <a:endParaRPr lang="tr-TR"/>
          </a:p>
        </p:txBody>
      </p:sp>
      <p:sp>
        <p:nvSpPr>
          <p:cNvPr id="14" name="WordArt 15"/>
          <p:cNvSpPr>
            <a:spLocks noChangeArrowheads="1" noChangeShapeType="1" noTextEdit="1"/>
          </p:cNvSpPr>
          <p:nvPr/>
        </p:nvSpPr>
        <p:spPr bwMode="auto">
          <a:xfrm>
            <a:off x="1285876" y="5715001"/>
            <a:ext cx="785813" cy="190500"/>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FFFF"/>
                </a:solidFill>
                <a:latin typeface="Arial Black"/>
              </a:rPr>
              <a:t>ÖĞRENCİ</a:t>
            </a:r>
          </a:p>
        </p:txBody>
      </p:sp>
      <p:sp>
        <p:nvSpPr>
          <p:cNvPr id="15" name="WordArt 16"/>
          <p:cNvSpPr>
            <a:spLocks noChangeArrowheads="1" noChangeShapeType="1" noTextEdit="1"/>
          </p:cNvSpPr>
          <p:nvPr/>
        </p:nvSpPr>
        <p:spPr bwMode="auto">
          <a:xfrm>
            <a:off x="2928938" y="5715001"/>
            <a:ext cx="571500"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VELİ</a:t>
            </a:r>
          </a:p>
        </p:txBody>
      </p:sp>
      <p:sp>
        <p:nvSpPr>
          <p:cNvPr id="16" name="WordArt 17"/>
          <p:cNvSpPr>
            <a:spLocks noChangeArrowheads="1" noChangeShapeType="1" noTextEdit="1"/>
          </p:cNvSpPr>
          <p:nvPr/>
        </p:nvSpPr>
        <p:spPr bwMode="auto">
          <a:xfrm>
            <a:off x="4214814" y="5715001"/>
            <a:ext cx="928687"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ÖĞRETMEN</a:t>
            </a:r>
          </a:p>
        </p:txBody>
      </p:sp>
      <p:sp>
        <p:nvSpPr>
          <p:cNvPr id="17" name="WordArt 18"/>
          <p:cNvSpPr>
            <a:spLocks noChangeArrowheads="1" noChangeShapeType="1" noTextEdit="1"/>
          </p:cNvSpPr>
          <p:nvPr/>
        </p:nvSpPr>
        <p:spPr bwMode="auto">
          <a:xfrm>
            <a:off x="6143625" y="5715001"/>
            <a:ext cx="642938" cy="1905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DİĞER</a:t>
            </a:r>
          </a:p>
        </p:txBody>
      </p:sp>
      <p:sp>
        <p:nvSpPr>
          <p:cNvPr id="18" name="WordArt 19">
            <a:hlinkClick r:id="rId2" action="ppaction://hlinksldjump"/>
          </p:cNvPr>
          <p:cNvSpPr>
            <a:spLocks noChangeArrowheads="1" noChangeShapeType="1" noTextEdit="1"/>
          </p:cNvSpPr>
          <p:nvPr/>
        </p:nvSpPr>
        <p:spPr bwMode="auto">
          <a:xfrm>
            <a:off x="3571876" y="6654800"/>
            <a:ext cx="714375" cy="2032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KAYDET</a:t>
            </a:r>
          </a:p>
        </p:txBody>
      </p:sp>
      <p:sp>
        <p:nvSpPr>
          <p:cNvPr id="19" name="Rectangle 20"/>
          <p:cNvSpPr>
            <a:spLocks noChangeArrowheads="1"/>
          </p:cNvSpPr>
          <p:nvPr/>
        </p:nvSpPr>
        <p:spPr bwMode="auto">
          <a:xfrm>
            <a:off x="1143000" y="6000751"/>
            <a:ext cx="6286500" cy="285749"/>
          </a:xfrm>
          <a:prstGeom prst="rect">
            <a:avLst/>
          </a:prstGeom>
          <a:solidFill>
            <a:schemeClr val="tx2"/>
          </a:solidFill>
          <a:ln w="9525">
            <a:solidFill>
              <a:schemeClr val="tx1"/>
            </a:solidFill>
            <a:miter lim="800000"/>
            <a:headEnd/>
            <a:tailEnd/>
          </a:ln>
        </p:spPr>
        <p:txBody>
          <a:bodyPr wrap="none" anchor="ctr"/>
          <a:lstStyle/>
          <a:p>
            <a:pPr algn="ctr"/>
            <a:r>
              <a:rPr lang="tr-TR" kern="10" dirty="0" smtClean="0">
                <a:ln w="9525">
                  <a:solidFill>
                    <a:srgbClr val="000000"/>
                  </a:solidFill>
                  <a:round/>
                  <a:headEnd/>
                  <a:tailEnd/>
                </a:ln>
                <a:solidFill>
                  <a:srgbClr val="FFFFFF"/>
                </a:solidFill>
                <a:latin typeface="Arial Black"/>
              </a:rPr>
              <a:t>Tarih  - Varsa Onay Sayısı -   Rehberlik Alanı</a:t>
            </a:r>
            <a:endParaRPr lang="tr-TR" kern="10" dirty="0">
              <a:ln w="9525">
                <a:solidFill>
                  <a:srgbClr val="000000"/>
                </a:solidFill>
                <a:round/>
                <a:headEnd/>
                <a:tailEnd/>
              </a:ln>
              <a:solidFill>
                <a:srgbClr val="FFFFFF"/>
              </a:solidFill>
              <a:latin typeface="Arial Blac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hape 79"/>
          <p:cNvSpPr txBox="1">
            <a:spLocks noGrp="1"/>
          </p:cNvSpPr>
          <p:nvPr>
            <p:ph type="ctrTitle"/>
          </p:nvPr>
        </p:nvSpPr>
        <p:spPr>
          <a:xfrm>
            <a:off x="785786" y="2071678"/>
            <a:ext cx="6718300" cy="3073400"/>
          </a:xfrm>
        </p:spPr>
        <p:txBody>
          <a:bodyPr/>
          <a:lstStyle/>
          <a:p>
            <a:pPr algn="l" eaLnBrk="1" hangingPunct="1">
              <a:spcBef>
                <a:spcPct val="0"/>
              </a:spcBef>
              <a:buClr>
                <a:srgbClr val="FFFFFF"/>
              </a:buClr>
              <a:buSzTx/>
            </a:pPr>
            <a:r>
              <a:rPr lang="tr-TR" dirty="0" smtClean="0">
                <a:solidFill>
                  <a:srgbClr val="C00000"/>
                </a:solidFill>
                <a:latin typeface="Arial" charset="0"/>
                <a:cs typeface="Arial" charset="0"/>
              </a:rPr>
              <a:t>E - REHBERLİK</a:t>
            </a:r>
            <a:br>
              <a:rPr lang="tr-TR" dirty="0" smtClean="0">
                <a:solidFill>
                  <a:srgbClr val="C00000"/>
                </a:solidFill>
                <a:latin typeface="Arial" charset="0"/>
                <a:cs typeface="Arial" charset="0"/>
              </a:rPr>
            </a:br>
            <a:r>
              <a:rPr lang="tr-TR" dirty="0" smtClean="0">
                <a:solidFill>
                  <a:srgbClr val="C00000"/>
                </a:solidFill>
                <a:latin typeface="Arial" charset="0"/>
                <a:cs typeface="Arial" charset="0"/>
              </a:rPr>
              <a:t/>
            </a:r>
            <a:br>
              <a:rPr lang="tr-TR" dirty="0" smtClean="0">
                <a:solidFill>
                  <a:srgbClr val="C00000"/>
                </a:solidFill>
                <a:latin typeface="Arial" charset="0"/>
                <a:cs typeface="Arial" charset="0"/>
              </a:rPr>
            </a:br>
            <a:r>
              <a:rPr lang="tr-TR" sz="3600" dirty="0" smtClean="0">
                <a:solidFill>
                  <a:srgbClr val="C00000"/>
                </a:solidFill>
                <a:latin typeface="Arial" charset="0"/>
                <a:cs typeface="Arial" charset="0"/>
              </a:rPr>
              <a:t>internet tabanlı bir e-rehberlik modülü</a:t>
            </a: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Text Box 3"/>
          <p:cNvSpPr txBox="1">
            <a:spLocks noGrp="1"/>
          </p:cNvSpPr>
          <p:nvPr>
            <p:ph type="body" idx="4294967295"/>
          </p:nvPr>
        </p:nvSpPr>
        <p:spPr>
          <a:xfrm>
            <a:off x="0" y="1701800"/>
            <a:ext cx="8675688" cy="4418013"/>
          </a:xfrm>
        </p:spPr>
        <p:txBody>
          <a:bodyPr/>
          <a:lstStyle/>
          <a:p>
            <a:pPr eaLnBrk="1" hangingPunct="1">
              <a:buNone/>
            </a:pPr>
            <a:r>
              <a:rPr lang="tr-TR" sz="1600" dirty="0" smtClean="0">
                <a:latin typeface="Arial" charset="0"/>
                <a:cs typeface="Arial" charset="0"/>
              </a:rPr>
              <a:t>     RAM TARAFINDAN İSTENİLEN BELGELERİN, YAPILACAK OLAN ÇALIŞMALARIN, VERİLMESİ DÜŞÜNÜLEN EĞİTİM ve SEMİNERLERİN MODÜL ÜZERİNDEN BİLDİRİLMESİ ve REHBERLİK SERVİSİ İLE İLETİŞİMİN SAĞLANMASI</a:t>
            </a:r>
          </a:p>
          <a:p>
            <a:pPr eaLnBrk="1" hangingPunct="1">
              <a:buNone/>
            </a:pPr>
            <a:endParaRPr lang="tr-TR" sz="1600" dirty="0" smtClean="0">
              <a:latin typeface="Arial" charset="0"/>
              <a:cs typeface="Arial" charset="0"/>
            </a:endParaRPr>
          </a:p>
          <a:p>
            <a:pPr eaLnBrk="1" hangingPunct="1">
              <a:buNone/>
            </a:pPr>
            <a:endParaRPr lang="tr-TR" sz="1600" dirty="0" smtClean="0">
              <a:latin typeface="Arial" charset="0"/>
              <a:cs typeface="Arial" charset="0"/>
            </a:endParaRPr>
          </a:p>
          <a:p>
            <a:pPr eaLnBrk="1" hangingPunct="1">
              <a:buNone/>
            </a:pPr>
            <a:r>
              <a:rPr lang="tr-TR" sz="1600" dirty="0" smtClean="0">
                <a:latin typeface="Arial" charset="0"/>
                <a:cs typeface="Arial" charset="0"/>
              </a:rPr>
              <a:t>     PSİKOLOJİK ÖLÇME ARAÇLARI İLE İLGİLİ VERİLECEK EĞİTİMLERDE İLGİLİ EĞİTİMİ VERECEK FORMATÖRÜN BİLGİLERİ VE YETERLİLİĞİ- EĞİTİME KATILIM SAYISININ BELİRLENMESİ- KURSİYERLERİN HİZMET İÇİ EĞİTİM BİLGİLERİNİN OLDUĞU MÖDÜLÜN ETKİN OLARAK KULLANILMASI</a:t>
            </a:r>
          </a:p>
          <a:p>
            <a:pPr>
              <a:buNone/>
            </a:pPr>
            <a:endParaRPr lang="tr-TR" sz="1600" dirty="0" smtClean="0">
              <a:latin typeface="Arial" charset="0"/>
              <a:cs typeface="Arial" charset="0"/>
            </a:endParaRPr>
          </a:p>
        </p:txBody>
      </p:sp>
      <p:sp>
        <p:nvSpPr>
          <p:cNvPr id="87044" name="Rectangle 4"/>
          <p:cNvSpPr>
            <a:spLocks noChangeArrowheads="1"/>
          </p:cNvSpPr>
          <p:nvPr/>
        </p:nvSpPr>
        <p:spPr bwMode="auto">
          <a:xfrm>
            <a:off x="1357290" y="357166"/>
            <a:ext cx="1295400" cy="523220"/>
          </a:xfrm>
          <a:prstGeom prst="rect">
            <a:avLst/>
          </a:prstGeom>
          <a:noFill/>
          <a:ln w="9525">
            <a:noFill/>
            <a:miter lim="800000"/>
            <a:headEnd/>
            <a:tailEnd/>
          </a:ln>
          <a:effectLst/>
        </p:spPr>
        <p:txBody>
          <a:bodyPr>
            <a:spAutoFit/>
          </a:bodyPr>
          <a:lstStyle/>
          <a:p>
            <a:r>
              <a:rPr lang="tr-TR" sz="2800" dirty="0">
                <a:solidFill>
                  <a:schemeClr val="bg1"/>
                </a:solidFill>
              </a:rPr>
              <a:t>RAM</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idx="4294967295"/>
          </p:nvPr>
        </p:nvSpPr>
        <p:spPr>
          <a:xfrm>
            <a:off x="1357290" y="428605"/>
            <a:ext cx="6880225" cy="357190"/>
          </a:xfrm>
        </p:spPr>
        <p:txBody>
          <a:bodyPr/>
          <a:lstStyle/>
          <a:p>
            <a:r>
              <a:rPr lang="tr-TR" sz="1800" dirty="0" smtClean="0">
                <a:solidFill>
                  <a:schemeClr val="bg1"/>
                </a:solidFill>
              </a:rPr>
              <a:t>Psikolojik Ölçme Araçları Eğitim</a:t>
            </a:r>
            <a:endParaRPr lang="tr-TR" sz="1800" dirty="0">
              <a:solidFill>
                <a:schemeClr val="bg1"/>
              </a:solidFill>
            </a:endParaRPr>
          </a:p>
        </p:txBody>
      </p:sp>
      <p:sp>
        <p:nvSpPr>
          <p:cNvPr id="3" name="2 Metin Yer Tutucusu"/>
          <p:cNvSpPr>
            <a:spLocks noGrp="1"/>
          </p:cNvSpPr>
          <p:nvPr>
            <p:ph type="body" idx="4294967295"/>
          </p:nvPr>
        </p:nvSpPr>
        <p:spPr>
          <a:xfrm>
            <a:off x="0" y="1928813"/>
            <a:ext cx="8229600" cy="4691062"/>
          </a:xfrm>
        </p:spPr>
        <p:txBody>
          <a:bodyPr/>
          <a:lstStyle/>
          <a:p>
            <a:pPr algn="just">
              <a:buNone/>
            </a:pPr>
            <a:r>
              <a:rPr lang="tr-TR" sz="1800" dirty="0" smtClean="0"/>
              <a:t>    Eğitim </a:t>
            </a:r>
            <a:r>
              <a:rPr lang="tr-TR" sz="1800" dirty="0" err="1" smtClean="0"/>
              <a:t>Formatorü</a:t>
            </a:r>
            <a:r>
              <a:rPr lang="tr-TR" sz="1800" dirty="0" smtClean="0"/>
              <a:t>  T.C kimlik no ve şifresi ile ilgili modüle girdikten sonra  önce açabileceği eğitimi seçecektir. Sonra açacağı eğitimin katılımcı sayısını belirtecektir. İlgili eğitim ile katılımcı sayısı belirlendikten sonra katılımcıların T.C kimlik </a:t>
            </a:r>
            <a:r>
              <a:rPr lang="tr-TR" sz="1800" dirty="0" err="1" smtClean="0"/>
              <a:t>noları</a:t>
            </a:r>
            <a:r>
              <a:rPr lang="tr-TR" sz="1800" dirty="0" smtClean="0"/>
              <a:t> sisteme girilecektir. Bu aşamadan sonra katılımcıların uzmanlık alanı görev yeri ve aldığı eğitim bilgileri  belirlenecek  katılımcı şartları ile  eğitimin özellikleri ve hizmet amacının eşlemesi halinde  eğitim onay süreci başlayacak önce il onayı geçekleşecek daha sonraki aşamada  ise bakanlık incelemesi ve onayı geçekleşecek ve süreç sonlandırılmış olacaktır</a:t>
            </a:r>
            <a:endParaRPr lang="tr-TR" sz="1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Text Box 4"/>
          <p:cNvSpPr txBox="1">
            <a:spLocks noGrp="1"/>
          </p:cNvSpPr>
          <p:nvPr>
            <p:ph type="ctrTitle" idx="4294967295"/>
          </p:nvPr>
        </p:nvSpPr>
        <p:spPr>
          <a:xfrm>
            <a:off x="1371600" y="214313"/>
            <a:ext cx="7772400" cy="547687"/>
          </a:xfrm>
        </p:spPr>
        <p:txBody>
          <a:bodyPr/>
          <a:lstStyle/>
          <a:p>
            <a:r>
              <a:rPr lang="tr-TR" sz="1800" b="1" dirty="0" smtClean="0">
                <a:solidFill>
                  <a:schemeClr val="bg1"/>
                </a:solidFill>
                <a:latin typeface="Arial" charset="0"/>
                <a:cs typeface="Arial" charset="0"/>
              </a:rPr>
              <a:t>Psikolojik Ölçme Araçları Eğitimi</a:t>
            </a:r>
          </a:p>
        </p:txBody>
      </p:sp>
      <p:sp>
        <p:nvSpPr>
          <p:cNvPr id="83974" name="Text Box 6"/>
          <p:cNvSpPr txBox="1">
            <a:spLocks noGrp="1"/>
          </p:cNvSpPr>
          <p:nvPr>
            <p:ph type="subTitle" idx="4294967295"/>
          </p:nvPr>
        </p:nvSpPr>
        <p:spPr>
          <a:xfrm>
            <a:off x="0" y="836613"/>
            <a:ext cx="8137525" cy="5473700"/>
          </a:xfrm>
        </p:spPr>
        <p:txBody>
          <a:bodyPr/>
          <a:lstStyle/>
          <a:p>
            <a:pPr>
              <a:buNone/>
            </a:pPr>
            <a:r>
              <a:rPr lang="tr-TR" sz="1600" b="1" dirty="0" err="1" smtClean="0">
                <a:latin typeface="Arial" charset="0"/>
                <a:cs typeface="Arial" charset="0"/>
              </a:rPr>
              <a:t>Formatörün</a:t>
            </a:r>
            <a:r>
              <a:rPr lang="tr-TR" sz="1600" b="1" dirty="0" smtClean="0">
                <a:latin typeface="Arial" charset="0"/>
                <a:cs typeface="Arial" charset="0"/>
              </a:rPr>
              <a:t> T.C Kimlik Numarası ve Şifresi</a:t>
            </a:r>
          </a:p>
          <a:p>
            <a:pPr marL="342900" indent="-342900">
              <a:buNone/>
            </a:pPr>
            <a:endParaRPr lang="tr-TR" sz="1600" b="1" dirty="0" smtClean="0">
              <a:latin typeface="Arial" charset="0"/>
              <a:cs typeface="Arial" charset="0"/>
            </a:endParaRPr>
          </a:p>
          <a:p>
            <a:pPr>
              <a:buNone/>
            </a:pPr>
            <a:r>
              <a:rPr lang="tr-TR" sz="1600" b="1" dirty="0" smtClean="0">
                <a:latin typeface="Arial" charset="0"/>
                <a:cs typeface="Arial" charset="0"/>
              </a:rPr>
              <a:t>                      Hangi Eğitimi Açabilir </a:t>
            </a:r>
          </a:p>
          <a:p>
            <a:pPr>
              <a:buNone/>
            </a:pPr>
            <a:endParaRPr lang="tr-TR" sz="1600" b="1" dirty="0" smtClean="0">
              <a:latin typeface="Arial" charset="0"/>
              <a:cs typeface="Arial" charset="0"/>
            </a:endParaRPr>
          </a:p>
          <a:p>
            <a:pPr>
              <a:buNone/>
            </a:pPr>
            <a:r>
              <a:rPr lang="tr-TR" sz="1600" b="1" dirty="0" smtClean="0">
                <a:latin typeface="Arial" charset="0"/>
                <a:cs typeface="Arial" charset="0"/>
              </a:rPr>
              <a:t>                      Kaç Kişilik Açabilir</a:t>
            </a:r>
          </a:p>
          <a:p>
            <a:pPr>
              <a:buNone/>
            </a:pPr>
            <a:endParaRPr lang="tr-TR" sz="1600" b="1" dirty="0" smtClean="0">
              <a:latin typeface="Arial" charset="0"/>
              <a:cs typeface="Arial" charset="0"/>
            </a:endParaRPr>
          </a:p>
          <a:p>
            <a:pPr>
              <a:buNone/>
            </a:pPr>
            <a:r>
              <a:rPr lang="tr-TR" sz="1600" b="1" dirty="0" smtClean="0">
                <a:latin typeface="Arial" charset="0"/>
                <a:cs typeface="Arial" charset="0"/>
              </a:rPr>
              <a:t>                     Katılımcıların T.C </a:t>
            </a:r>
            <a:r>
              <a:rPr lang="tr-TR" sz="1600" b="1" dirty="0" err="1" smtClean="0">
                <a:latin typeface="Arial" charset="0"/>
                <a:cs typeface="Arial" charset="0"/>
              </a:rPr>
              <a:t>nosu</a:t>
            </a:r>
            <a:endParaRPr lang="tr-TR" sz="1600" b="1" dirty="0" smtClean="0">
              <a:latin typeface="Arial" charset="0"/>
              <a:cs typeface="Arial" charset="0"/>
            </a:endParaRPr>
          </a:p>
          <a:p>
            <a:pPr>
              <a:buNone/>
            </a:pPr>
            <a:endParaRPr lang="tr-TR" sz="1600" b="1" dirty="0" smtClean="0">
              <a:latin typeface="Arial" charset="0"/>
              <a:cs typeface="Arial" charset="0"/>
            </a:endParaRPr>
          </a:p>
          <a:p>
            <a:pPr>
              <a:buNone/>
            </a:pPr>
            <a:r>
              <a:rPr lang="tr-TR" sz="1600" b="1" dirty="0" smtClean="0">
                <a:latin typeface="Arial" charset="0"/>
                <a:cs typeface="Arial" charset="0"/>
              </a:rPr>
              <a:t>                            Alanı</a:t>
            </a:r>
          </a:p>
          <a:p>
            <a:pPr>
              <a:buNone/>
            </a:pPr>
            <a:r>
              <a:rPr lang="tr-TR" sz="1600" b="1" dirty="0" smtClean="0">
                <a:latin typeface="Arial" charset="0"/>
                <a:cs typeface="Arial" charset="0"/>
              </a:rPr>
              <a:t>                            Görev Yeri</a:t>
            </a:r>
          </a:p>
          <a:p>
            <a:pPr>
              <a:buNone/>
            </a:pPr>
            <a:r>
              <a:rPr lang="tr-TR" sz="1600" b="1" dirty="0" smtClean="0">
                <a:latin typeface="Arial" charset="0"/>
                <a:cs typeface="Arial" charset="0"/>
              </a:rPr>
              <a:t>                            Aldığı Eğitimler</a:t>
            </a:r>
          </a:p>
          <a:p>
            <a:pPr>
              <a:buNone/>
            </a:pPr>
            <a:endParaRPr lang="tr-TR" sz="1600" b="1" dirty="0" smtClean="0">
              <a:latin typeface="Arial" charset="0"/>
              <a:cs typeface="Arial" charset="0"/>
            </a:endParaRPr>
          </a:p>
          <a:p>
            <a:pPr>
              <a:buNone/>
            </a:pPr>
            <a:endParaRPr lang="tr-TR" sz="1600" b="1" dirty="0" smtClean="0">
              <a:latin typeface="Arial" charset="0"/>
              <a:cs typeface="Arial" charset="0"/>
            </a:endParaRPr>
          </a:p>
          <a:p>
            <a:pPr>
              <a:buNone/>
            </a:pPr>
            <a:r>
              <a:rPr lang="tr-TR" sz="1600" b="1" dirty="0" smtClean="0">
                <a:latin typeface="Arial" charset="0"/>
                <a:cs typeface="Arial" charset="0"/>
              </a:rPr>
              <a:t>                           Onay Süreci</a:t>
            </a:r>
          </a:p>
          <a:p>
            <a:pPr>
              <a:buNone/>
            </a:pPr>
            <a:endParaRPr lang="tr-TR" sz="1600" b="1" dirty="0" smtClean="0">
              <a:latin typeface="Arial" charset="0"/>
              <a:cs typeface="Arial" charset="0"/>
            </a:endParaRPr>
          </a:p>
          <a:p>
            <a:pPr>
              <a:buNone/>
            </a:pPr>
            <a:r>
              <a:rPr lang="tr-TR" sz="1600" b="1" dirty="0" smtClean="0">
                <a:latin typeface="Arial" charset="0"/>
                <a:cs typeface="Arial" charset="0"/>
              </a:rPr>
              <a:t>                                                         İl Onayı</a:t>
            </a:r>
          </a:p>
          <a:p>
            <a:pPr>
              <a:buNone/>
            </a:pPr>
            <a:endParaRPr lang="tr-TR" sz="1600" b="1" dirty="0" smtClean="0">
              <a:latin typeface="Arial" charset="0"/>
              <a:cs typeface="Arial" charset="0"/>
            </a:endParaRPr>
          </a:p>
          <a:p>
            <a:pPr>
              <a:buNone/>
            </a:pPr>
            <a:r>
              <a:rPr lang="tr-TR" sz="1600" b="1" dirty="0" smtClean="0">
                <a:latin typeface="Arial" charset="0"/>
                <a:cs typeface="Arial" charset="0"/>
              </a:rPr>
              <a:t>                                                         Bakanlık Onayı</a:t>
            </a:r>
          </a:p>
        </p:txBody>
      </p:sp>
      <p:sp>
        <p:nvSpPr>
          <p:cNvPr id="83977" name="AutoShape 9"/>
          <p:cNvSpPr>
            <a:spLocks noChangeArrowheads="1"/>
          </p:cNvSpPr>
          <p:nvPr/>
        </p:nvSpPr>
        <p:spPr bwMode="auto">
          <a:xfrm>
            <a:off x="714348" y="1357298"/>
            <a:ext cx="503237" cy="48048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78" name="AutoShape 10"/>
          <p:cNvSpPr>
            <a:spLocks noChangeArrowheads="1"/>
          </p:cNvSpPr>
          <p:nvPr/>
        </p:nvSpPr>
        <p:spPr bwMode="auto">
          <a:xfrm>
            <a:off x="714348" y="1928802"/>
            <a:ext cx="503237" cy="48048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79" name="AutoShape 11"/>
          <p:cNvSpPr>
            <a:spLocks noChangeArrowheads="1"/>
          </p:cNvSpPr>
          <p:nvPr/>
        </p:nvSpPr>
        <p:spPr bwMode="auto">
          <a:xfrm>
            <a:off x="714348" y="2500306"/>
            <a:ext cx="503237" cy="48048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2" name="AutoShape 14"/>
          <p:cNvSpPr>
            <a:spLocks noChangeArrowheads="1"/>
          </p:cNvSpPr>
          <p:nvPr/>
        </p:nvSpPr>
        <p:spPr bwMode="auto">
          <a:xfrm>
            <a:off x="1142976" y="3214686"/>
            <a:ext cx="503237" cy="28786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3" name="AutoShape 15"/>
          <p:cNvSpPr>
            <a:spLocks noChangeArrowheads="1"/>
          </p:cNvSpPr>
          <p:nvPr/>
        </p:nvSpPr>
        <p:spPr bwMode="auto">
          <a:xfrm>
            <a:off x="1142976" y="3857628"/>
            <a:ext cx="503237" cy="28786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4" name="AutoShape 16"/>
          <p:cNvSpPr>
            <a:spLocks noChangeArrowheads="1"/>
          </p:cNvSpPr>
          <p:nvPr/>
        </p:nvSpPr>
        <p:spPr bwMode="auto">
          <a:xfrm>
            <a:off x="1142976" y="3571876"/>
            <a:ext cx="503237" cy="28786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5" name="AutoShape 17"/>
          <p:cNvSpPr>
            <a:spLocks noChangeArrowheads="1"/>
          </p:cNvSpPr>
          <p:nvPr/>
        </p:nvSpPr>
        <p:spPr bwMode="auto">
          <a:xfrm>
            <a:off x="2857488" y="5214950"/>
            <a:ext cx="360362" cy="480484"/>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6" name="AutoShape 18"/>
          <p:cNvSpPr>
            <a:spLocks noChangeArrowheads="1"/>
          </p:cNvSpPr>
          <p:nvPr/>
        </p:nvSpPr>
        <p:spPr bwMode="auto">
          <a:xfrm>
            <a:off x="2857488" y="5786454"/>
            <a:ext cx="360362" cy="480483"/>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7" name="AutoShape 19"/>
          <p:cNvSpPr>
            <a:spLocks noChangeArrowheads="1"/>
          </p:cNvSpPr>
          <p:nvPr/>
        </p:nvSpPr>
        <p:spPr bwMode="auto">
          <a:xfrm>
            <a:off x="1214414" y="4572008"/>
            <a:ext cx="334985" cy="564611"/>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p:spPr>
        <p:txBody>
          <a:bodyPr wrap="none" anchor="ctr"/>
          <a:lstStyle/>
          <a:p>
            <a:endParaRPr lang="tr-TR"/>
          </a:p>
        </p:txBody>
      </p:sp>
      <p:sp>
        <p:nvSpPr>
          <p:cNvPr id="83988" name="Rectangle 20"/>
          <p:cNvSpPr>
            <a:spLocks noChangeArrowheads="1"/>
          </p:cNvSpPr>
          <p:nvPr/>
        </p:nvSpPr>
        <p:spPr bwMode="auto">
          <a:xfrm>
            <a:off x="3786182" y="3286124"/>
            <a:ext cx="719138" cy="287867"/>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83989" name="Rectangle 21"/>
          <p:cNvSpPr>
            <a:spLocks noChangeArrowheads="1"/>
          </p:cNvSpPr>
          <p:nvPr/>
        </p:nvSpPr>
        <p:spPr bwMode="auto">
          <a:xfrm>
            <a:off x="4000496" y="3571876"/>
            <a:ext cx="719138" cy="287867"/>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83990" name="Rectangle 22"/>
          <p:cNvSpPr>
            <a:spLocks noChangeArrowheads="1"/>
          </p:cNvSpPr>
          <p:nvPr/>
        </p:nvSpPr>
        <p:spPr bwMode="auto">
          <a:xfrm>
            <a:off x="4286248" y="3857628"/>
            <a:ext cx="719137" cy="287867"/>
          </a:xfrm>
          <a:prstGeom prst="rect">
            <a:avLst/>
          </a:prstGeom>
          <a:solidFill>
            <a:schemeClr val="accent1"/>
          </a:solidFill>
          <a:ln w="9525">
            <a:solidFill>
              <a:schemeClr val="tx1"/>
            </a:solidFill>
            <a:miter lim="800000"/>
            <a:headEnd/>
            <a:tailEnd/>
          </a:ln>
          <a:effectLst/>
        </p:spPr>
        <p:txBody>
          <a:bodyPr wrap="none" anchor="ctr"/>
          <a:lstStyle/>
          <a:p>
            <a:endParaRPr lang="tr-TR"/>
          </a:p>
        </p:txBody>
      </p:sp>
      <p:sp>
        <p:nvSpPr>
          <p:cNvPr id="83991" name="Rectangle 23"/>
          <p:cNvSpPr>
            <a:spLocks noChangeArrowheads="1"/>
          </p:cNvSpPr>
          <p:nvPr/>
        </p:nvSpPr>
        <p:spPr bwMode="auto">
          <a:xfrm>
            <a:off x="3857620" y="1500174"/>
            <a:ext cx="2000264" cy="214314"/>
          </a:xfrm>
          <a:prstGeom prst="rect">
            <a:avLst/>
          </a:prstGeom>
          <a:solidFill>
            <a:schemeClr val="accent1"/>
          </a:solidFill>
          <a:ln w="9525">
            <a:solidFill>
              <a:schemeClr val="tx1"/>
            </a:solidFill>
            <a:miter lim="800000"/>
            <a:headEnd/>
            <a:tailEnd/>
          </a:ln>
          <a:effectLst/>
        </p:spPr>
        <p:txBody>
          <a:bodyPr wrap="none" anchor="ctr"/>
          <a:lstStyle/>
          <a:p>
            <a:endParaRPr lang="tr-TR" dirty="0">
              <a:solidFill>
                <a:schemeClr val="bg1"/>
              </a:solidFill>
            </a:endParaRPr>
          </a:p>
        </p:txBody>
      </p:sp>
      <p:sp>
        <p:nvSpPr>
          <p:cNvPr id="83992" name="Rectangle 24"/>
          <p:cNvSpPr>
            <a:spLocks noChangeArrowheads="1"/>
          </p:cNvSpPr>
          <p:nvPr/>
        </p:nvSpPr>
        <p:spPr bwMode="auto">
          <a:xfrm>
            <a:off x="3857620" y="2071678"/>
            <a:ext cx="2143140" cy="285753"/>
          </a:xfrm>
          <a:prstGeom prst="rect">
            <a:avLst/>
          </a:prstGeom>
          <a:solidFill>
            <a:schemeClr val="accent1"/>
          </a:solidFill>
          <a:ln w="9525">
            <a:solidFill>
              <a:schemeClr val="tx1"/>
            </a:solidFill>
            <a:miter lim="800000"/>
            <a:headEnd/>
            <a:tailEnd/>
          </a:ln>
          <a:effectLst/>
        </p:spPr>
        <p:txBody>
          <a:bodyPr wrap="none" anchor="ctr"/>
          <a:lstStyle/>
          <a:p>
            <a:endParaRPr lang="tr-TR" dirty="0">
              <a:solidFill>
                <a:schemeClr val="bg2">
                  <a:lumMod val="20000"/>
                  <a:lumOff val="80000"/>
                </a:schemeClr>
              </a:solidFill>
            </a:endParaRPr>
          </a:p>
        </p:txBody>
      </p:sp>
      <p:sp>
        <p:nvSpPr>
          <p:cNvPr id="18" name="17 Dikdörtgen"/>
          <p:cNvSpPr/>
          <p:nvPr/>
        </p:nvSpPr>
        <p:spPr>
          <a:xfrm>
            <a:off x="3857620" y="1500174"/>
            <a:ext cx="2071702" cy="307777"/>
          </a:xfrm>
          <a:prstGeom prst="rect">
            <a:avLst/>
          </a:prstGeom>
          <a:noFill/>
        </p:spPr>
        <p:txBody>
          <a:bodyPr wrap="square" lIns="91440" tIns="45720" rIns="91440" bIns="45720">
            <a:spAutoFit/>
          </a:bodyPr>
          <a:lstStyle/>
          <a:p>
            <a:pPr algn="ctr"/>
            <a:r>
              <a:rPr lang="tr-T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Yetkin Olduğu Eğitimler</a:t>
            </a:r>
            <a:endParaRPr lang="tr-TR"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9" name="18 Dikdörtgen"/>
          <p:cNvSpPr/>
          <p:nvPr/>
        </p:nvSpPr>
        <p:spPr>
          <a:xfrm>
            <a:off x="3929058" y="2071678"/>
            <a:ext cx="1893275" cy="307777"/>
          </a:xfrm>
          <a:prstGeom prst="rect">
            <a:avLst/>
          </a:prstGeom>
          <a:noFill/>
        </p:spPr>
        <p:txBody>
          <a:bodyPr wrap="none" lIns="91440" tIns="45720" rIns="91440" bIns="45720">
            <a:spAutoFit/>
          </a:bodyPr>
          <a:lstStyle/>
          <a:p>
            <a:pPr algn="ctr"/>
            <a:r>
              <a:rPr lang="tr-T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Belirlenmiş kontenjan</a:t>
            </a:r>
            <a:endParaRPr lang="tr-TR" sz="1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Shape 206"/>
          <p:cNvSpPr txBox="1">
            <a:spLocks noGrp="1"/>
          </p:cNvSpPr>
          <p:nvPr>
            <p:ph type="body" idx="4294967295"/>
          </p:nvPr>
        </p:nvSpPr>
        <p:spPr>
          <a:xfrm>
            <a:off x="866775" y="1500188"/>
            <a:ext cx="8277225" cy="5033962"/>
          </a:xfrm>
        </p:spPr>
        <p:txBody>
          <a:bodyPr>
            <a:noAutofit/>
          </a:bodyPr>
          <a:lstStyle/>
          <a:p>
            <a:pPr eaLnBrk="1" hangingPunct="1">
              <a:spcBef>
                <a:spcPct val="0"/>
              </a:spcBef>
              <a:buClr>
                <a:srgbClr val="FFFFFF"/>
              </a:buClr>
            </a:pPr>
            <a:r>
              <a:rPr lang="tr-TR" sz="1600" dirty="0" err="1" smtClean="0">
                <a:latin typeface="Arial" charset="0"/>
                <a:cs typeface="Arial" charset="0"/>
              </a:rPr>
              <a:t>Hizmetiçi</a:t>
            </a:r>
            <a:r>
              <a:rPr lang="tr-TR" sz="1600" dirty="0" smtClean="0">
                <a:latin typeface="Arial" charset="0"/>
                <a:cs typeface="Arial" charset="0"/>
              </a:rPr>
              <a:t> eğitim iki şekilde çalışacaktır.</a:t>
            </a: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EFEFEF"/>
              </a:buClr>
              <a:buFontTx/>
              <a:buAutoNum type="arabicPeriod"/>
            </a:pPr>
            <a:r>
              <a:rPr lang="tr-TR" sz="1600" dirty="0" smtClean="0">
                <a:latin typeface="Arial" charset="0"/>
                <a:cs typeface="Arial" charset="0"/>
              </a:rPr>
              <a:t>Tüm yıl içinde açılan mahalli ve merkezi seminerlerin süzülerek sistemde görünmesi.</a:t>
            </a: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FFFFFF"/>
              </a:buClr>
            </a:pPr>
            <a:r>
              <a:rPr lang="tr-TR" sz="1600" dirty="0" smtClean="0">
                <a:latin typeface="Arial" charset="0"/>
                <a:cs typeface="Arial" charset="0"/>
              </a:rPr>
              <a:t>Başvuru tarihi - kurum onay tarihi - yeri - katılımcı sayısı vb. gibi</a:t>
            </a: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FFFFFF"/>
              </a:buClr>
              <a:buFontTx/>
              <a:buAutoNum type="arabicPeriod" startAt="2"/>
            </a:pPr>
            <a:r>
              <a:rPr lang="tr-TR" sz="1600" dirty="0" smtClean="0">
                <a:latin typeface="Arial" charset="0"/>
                <a:cs typeface="Arial" charset="0"/>
              </a:rPr>
              <a:t>Yıl sonu raporunda istenen kişisel gelişim alanına yönelik </a:t>
            </a:r>
            <a:r>
              <a:rPr lang="tr-TR" sz="1600" dirty="0" err="1" smtClean="0">
                <a:latin typeface="Arial" charset="0"/>
                <a:cs typeface="Arial" charset="0"/>
              </a:rPr>
              <a:t>hizmetiçi</a:t>
            </a:r>
            <a:r>
              <a:rPr lang="tr-TR" sz="1600" dirty="0" smtClean="0">
                <a:latin typeface="Arial" charset="0"/>
                <a:cs typeface="Arial" charset="0"/>
              </a:rPr>
              <a:t> eğitimlerin RAM’a iletilmesi boyutu uygun görülmektedir.</a:t>
            </a:r>
          </a:p>
          <a:p>
            <a:pPr eaLnBrk="1" hangingPunct="1">
              <a:spcBef>
                <a:spcPct val="0"/>
              </a:spcBef>
              <a:buClr>
                <a:srgbClr val="FFFFFF"/>
              </a:buClr>
              <a:buFontTx/>
              <a:buAutoNum type="arabicPeriod" startAt="2"/>
            </a:pPr>
            <a:endParaRPr lang="tr-TR" sz="1600" dirty="0" smtClean="0">
              <a:latin typeface="Arial" charset="0"/>
              <a:cs typeface="Arial" charset="0"/>
            </a:endParaRPr>
          </a:p>
          <a:p>
            <a:pPr eaLnBrk="1" hangingPunct="1">
              <a:spcBef>
                <a:spcPct val="0"/>
              </a:spcBef>
              <a:buClr>
                <a:srgbClr val="FFFFFF"/>
              </a:buClr>
              <a:buFontTx/>
              <a:buAutoNum type="arabicPeriod" startAt="2"/>
            </a:pPr>
            <a:r>
              <a:rPr lang="tr-TR" sz="1200" b="1" dirty="0" smtClean="0">
                <a:latin typeface="Arial" charset="0"/>
                <a:cs typeface="Arial" charset="0"/>
              </a:rPr>
              <a:t>ÇALIŞANLARIN ALDIKLARI EĞİTİMLERİN SİSTEM İÇİNDE YER ALMASI  İLLER VE BAKANLIK TARAFINDAN GÖRÜLMESİ</a:t>
            </a:r>
          </a:p>
          <a:p>
            <a:pPr eaLnBrk="1" hangingPunct="1">
              <a:spcBef>
                <a:spcPct val="0"/>
              </a:spcBef>
              <a:buClr>
                <a:srgbClr val="FFFFFF"/>
              </a:buClr>
            </a:pPr>
            <a:endParaRPr lang="tr-TR" sz="1600" dirty="0" smtClean="0">
              <a:latin typeface="Arial" charset="0"/>
              <a:cs typeface="Arial" charset="0"/>
            </a:endParaRPr>
          </a:p>
          <a:p>
            <a:pPr eaLnBrk="1" hangingPunct="1">
              <a:spcBef>
                <a:spcPct val="0"/>
              </a:spcBef>
              <a:buClr>
                <a:srgbClr val="FFFFFF"/>
              </a:buClr>
            </a:pPr>
            <a:endParaRPr lang="tr-TR" dirty="0" smtClean="0">
              <a:latin typeface="Arial" charset="0"/>
              <a:cs typeface="Arial" charset="0"/>
            </a:endParaRPr>
          </a:p>
          <a:p>
            <a:pPr eaLnBrk="1" hangingPunct="1">
              <a:spcBef>
                <a:spcPct val="0"/>
              </a:spcBef>
              <a:buClr>
                <a:srgbClr val="FFFFFF"/>
              </a:buClr>
            </a:pPr>
            <a:endParaRPr lang="tr-TR" sz="1100" dirty="0" smtClean="0">
              <a:latin typeface="Arial" charset="0"/>
              <a:cs typeface="Arial" charset="0"/>
            </a:endParaRPr>
          </a:p>
        </p:txBody>
      </p:sp>
      <p:sp>
        <p:nvSpPr>
          <p:cNvPr id="40962" name="Shape 207"/>
          <p:cNvSpPr>
            <a:spLocks noChangeArrowheads="1"/>
          </p:cNvSpPr>
          <p:nvPr/>
        </p:nvSpPr>
        <p:spPr bwMode="auto">
          <a:xfrm>
            <a:off x="1714480" y="285728"/>
            <a:ext cx="5345113" cy="831849"/>
          </a:xfrm>
          <a:prstGeom prst="roundRect">
            <a:avLst>
              <a:gd name="adj" fmla="val 16667"/>
            </a:avLst>
          </a:prstGeom>
          <a:solidFill>
            <a:schemeClr val="bg1"/>
          </a:solidFill>
          <a:ln w="19050">
            <a:solidFill>
              <a:schemeClr val="bg2"/>
            </a:solidFill>
            <a:round/>
            <a:headEnd/>
            <a:tailEnd/>
          </a:ln>
        </p:spPr>
        <p:txBody>
          <a:bodyPr lIns="91425" tIns="91425" rIns="91425" bIns="91425" anchor="ctr"/>
          <a:lstStyle/>
          <a:p>
            <a:r>
              <a:rPr lang="tr-TR" sz="2400" dirty="0" err="1"/>
              <a:t>Hizmetiçi</a:t>
            </a:r>
            <a:r>
              <a:rPr lang="tr-TR" sz="2400" dirty="0"/>
              <a:t> Eğitim - Mesleki Gelişim</a:t>
            </a:r>
          </a:p>
        </p:txBody>
      </p:sp>
    </p:spTree>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hape 212"/>
          <p:cNvSpPr txBox="1">
            <a:spLocks noGrp="1"/>
          </p:cNvSpPr>
          <p:nvPr>
            <p:ph type="title" idx="4294967295"/>
          </p:nvPr>
        </p:nvSpPr>
        <p:spPr>
          <a:xfrm>
            <a:off x="0" y="274638"/>
            <a:ext cx="6880225" cy="1143000"/>
          </a:xfrm>
        </p:spPr>
        <p:txBody>
          <a:bodyPr>
            <a:normAutofit/>
          </a:bodyPr>
          <a:lstStyle/>
          <a:p>
            <a:pPr eaLnBrk="1" hangingPunct="1">
              <a:spcBef>
                <a:spcPct val="0"/>
              </a:spcBef>
              <a:buClr>
                <a:srgbClr val="FFFFFF"/>
              </a:buClr>
            </a:pPr>
            <a:r>
              <a:rPr lang="tr-TR" sz="3200" dirty="0" smtClean="0">
                <a:solidFill>
                  <a:schemeClr val="tx1"/>
                </a:solidFill>
                <a:latin typeface="Arial" charset="0"/>
                <a:cs typeface="Arial" charset="0"/>
              </a:rPr>
              <a:t>Mesleki Gelişim’ kısmı</a:t>
            </a:r>
          </a:p>
        </p:txBody>
      </p:sp>
      <p:sp>
        <p:nvSpPr>
          <p:cNvPr id="43010" name="Shape 213"/>
          <p:cNvSpPr txBox="1">
            <a:spLocks noGrp="1"/>
          </p:cNvSpPr>
          <p:nvPr>
            <p:ph type="body" idx="4294967295"/>
          </p:nvPr>
        </p:nvSpPr>
        <p:spPr>
          <a:xfrm>
            <a:off x="0" y="2428875"/>
            <a:ext cx="8229600" cy="4840288"/>
          </a:xfrm>
        </p:spPr>
        <p:txBody>
          <a:bodyPr>
            <a:normAutofit/>
          </a:bodyPr>
          <a:lstStyle/>
          <a:p>
            <a:pPr eaLnBrk="1" hangingPunct="1">
              <a:spcBef>
                <a:spcPct val="0"/>
              </a:spcBef>
              <a:buClr>
                <a:srgbClr val="FFFFFF"/>
              </a:buClr>
            </a:pPr>
            <a:r>
              <a:rPr lang="tr-TR" sz="2000" dirty="0" smtClean="0">
                <a:latin typeface="Arial" charset="0"/>
                <a:cs typeface="Arial" charset="0"/>
              </a:rPr>
              <a:t>Bu bilgiler personel özlük modülü </a:t>
            </a:r>
            <a:r>
              <a:rPr lang="tr-TR" sz="2000" dirty="0" err="1" smtClean="0">
                <a:latin typeface="Arial" charset="0"/>
                <a:cs typeface="Arial" charset="0"/>
              </a:rPr>
              <a:t>hizmetiçi</a:t>
            </a:r>
            <a:r>
              <a:rPr lang="tr-TR" sz="2000" dirty="0" smtClean="0">
                <a:latin typeface="Arial" charset="0"/>
                <a:cs typeface="Arial" charset="0"/>
              </a:rPr>
              <a:t> eğitim bilgileri kısmında bulunmaktadır. </a:t>
            </a:r>
          </a:p>
          <a:p>
            <a:pPr eaLnBrk="1" hangingPunct="1">
              <a:spcBef>
                <a:spcPct val="0"/>
              </a:spcBef>
              <a:buClr>
                <a:srgbClr val="FFFFFF"/>
              </a:buClr>
            </a:pPr>
            <a:r>
              <a:rPr lang="tr-TR" sz="2000" dirty="0" smtClean="0">
                <a:latin typeface="Arial" charset="0"/>
                <a:cs typeface="Arial" charset="0"/>
              </a:rPr>
              <a:t>Bu bilgilere ihtiyaç durumunda ilgili RAM ya da bakanlığın görüşüne sunulacaktır.</a:t>
            </a:r>
          </a:p>
        </p:txBody>
      </p:sp>
      <p:pic>
        <p:nvPicPr>
          <p:cNvPr id="43011" name="Shape 214"/>
          <p:cNvPicPr preferRelativeResize="0">
            <a:picLocks noChangeAspect="1" noChangeArrowheads="1"/>
          </p:cNvPicPr>
          <p:nvPr/>
        </p:nvPicPr>
        <p:blipFill>
          <a:blip r:embed="rId3"/>
          <a:srcRect/>
          <a:stretch>
            <a:fillRect/>
          </a:stretch>
        </p:blipFill>
        <p:spPr bwMode="auto">
          <a:xfrm>
            <a:off x="357158" y="3929066"/>
            <a:ext cx="8191500" cy="1735667"/>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hape 219"/>
          <p:cNvSpPr txBox="1">
            <a:spLocks noGrp="1"/>
          </p:cNvSpPr>
          <p:nvPr>
            <p:ph type="body" idx="4294967295"/>
          </p:nvPr>
        </p:nvSpPr>
        <p:spPr>
          <a:xfrm>
            <a:off x="0" y="1600200"/>
            <a:ext cx="8229600" cy="4840288"/>
          </a:xfrm>
        </p:spPr>
        <p:txBody>
          <a:bodyPr>
            <a:normAutofit fontScale="77500" lnSpcReduction="20000"/>
          </a:bodyPr>
          <a:lstStyle/>
          <a:p>
            <a:pPr eaLnBrk="1" hangingPunct="1">
              <a:lnSpc>
                <a:spcPct val="80000"/>
              </a:lnSpc>
              <a:spcBef>
                <a:spcPct val="0"/>
              </a:spcBef>
              <a:buClr>
                <a:srgbClr val="000000"/>
              </a:buClr>
              <a:buNone/>
            </a:pPr>
            <a:endParaRPr lang="tr-TR" dirty="0" smtClean="0">
              <a:latin typeface="Arial" charset="0"/>
              <a:cs typeface="Arial" charset="0"/>
            </a:endParaRPr>
          </a:p>
          <a:p>
            <a:pPr eaLnBrk="1" hangingPunct="1">
              <a:lnSpc>
                <a:spcPct val="102000"/>
              </a:lnSpc>
              <a:spcBef>
                <a:spcPct val="0"/>
              </a:spcBef>
              <a:buClr>
                <a:srgbClr val="000000"/>
              </a:buClr>
              <a:buSzPct val="69000"/>
              <a:buNone/>
            </a:pPr>
            <a:r>
              <a:rPr lang="tr-TR" dirty="0" smtClean="0">
                <a:latin typeface="Arial" charset="0"/>
                <a:cs typeface="Arial" charset="0"/>
              </a:rPr>
              <a:t>1. BEP FORMLARI- PERFORMANS DEĞERLENDİRME FORMLARI başlıkları halinde adı geçen formların rehberlik modülünde boş form şeklinde olması.İlgili formların Genel Müdürlük sayfasından e-rehberlik modülüne aktarılması ve değerlendirmelerin modül yolu ile RAM ‘</a:t>
            </a:r>
            <a:r>
              <a:rPr lang="tr-TR" dirty="0" err="1" smtClean="0">
                <a:latin typeface="Arial" charset="0"/>
                <a:cs typeface="Arial" charset="0"/>
              </a:rPr>
              <a:t>lara</a:t>
            </a:r>
            <a:r>
              <a:rPr lang="tr-TR" dirty="0" smtClean="0">
                <a:latin typeface="Arial" charset="0"/>
                <a:cs typeface="Arial" charset="0"/>
              </a:rPr>
              <a:t> doküman-bilgi akışının sağlanması. </a:t>
            </a:r>
          </a:p>
          <a:p>
            <a:pPr eaLnBrk="1" hangingPunct="1">
              <a:lnSpc>
                <a:spcPct val="102000"/>
              </a:lnSpc>
              <a:spcBef>
                <a:spcPct val="0"/>
              </a:spcBef>
              <a:buClr>
                <a:srgbClr val="000000"/>
              </a:buClr>
              <a:buSzPct val="69000"/>
              <a:buNone/>
            </a:pPr>
            <a:r>
              <a:rPr lang="tr-TR" dirty="0" smtClean="0">
                <a:latin typeface="Arial" charset="0"/>
                <a:cs typeface="Arial" charset="0"/>
              </a:rPr>
              <a:t> </a:t>
            </a:r>
          </a:p>
          <a:p>
            <a:pPr eaLnBrk="1" hangingPunct="1">
              <a:lnSpc>
                <a:spcPct val="102000"/>
              </a:lnSpc>
              <a:spcBef>
                <a:spcPct val="0"/>
              </a:spcBef>
              <a:buClr>
                <a:srgbClr val="000000"/>
              </a:buClr>
              <a:buSzPct val="69000"/>
              <a:buNone/>
            </a:pPr>
            <a:r>
              <a:rPr lang="tr-TR" dirty="0" smtClean="0">
                <a:latin typeface="Arial" charset="0"/>
                <a:cs typeface="Arial" charset="0"/>
              </a:rPr>
              <a:t>2. BİREYSEL GELİŞİM RAPORLARI  başlığı halinde adı geçen formların rehberlik modülünde boş form şeklinde olması. e-rehberlik modülüne aktarılması ve değerlendirmelerin modül yolu ile RAM ‘</a:t>
            </a:r>
            <a:r>
              <a:rPr lang="tr-TR" dirty="0" err="1" smtClean="0">
                <a:latin typeface="Arial" charset="0"/>
                <a:cs typeface="Arial" charset="0"/>
              </a:rPr>
              <a:t>lara</a:t>
            </a:r>
            <a:r>
              <a:rPr lang="tr-TR" dirty="0" smtClean="0">
                <a:latin typeface="Arial" charset="0"/>
                <a:cs typeface="Arial" charset="0"/>
              </a:rPr>
              <a:t> doküman-bilgi akışının sağlanması</a:t>
            </a:r>
          </a:p>
          <a:p>
            <a:pPr eaLnBrk="1" hangingPunct="1">
              <a:lnSpc>
                <a:spcPct val="102000"/>
              </a:lnSpc>
              <a:spcBef>
                <a:spcPct val="0"/>
              </a:spcBef>
              <a:buClr>
                <a:srgbClr val="000000"/>
              </a:buClr>
              <a:buSzPct val="69000"/>
              <a:buNone/>
            </a:pPr>
            <a:r>
              <a:rPr lang="tr-TR" dirty="0" smtClean="0">
                <a:latin typeface="Arial" charset="0"/>
                <a:cs typeface="Arial" charset="0"/>
              </a:rPr>
              <a:t> </a:t>
            </a:r>
          </a:p>
          <a:p>
            <a:pPr eaLnBrk="1" hangingPunct="1">
              <a:lnSpc>
                <a:spcPct val="102000"/>
              </a:lnSpc>
              <a:spcBef>
                <a:spcPct val="0"/>
              </a:spcBef>
              <a:buClr>
                <a:srgbClr val="FFFFFF"/>
              </a:buClr>
              <a:buNone/>
            </a:pPr>
            <a:r>
              <a:rPr lang="tr-TR" dirty="0" smtClean="0">
                <a:latin typeface="Arial" charset="0"/>
                <a:cs typeface="Arial" charset="0"/>
              </a:rPr>
              <a:t>3.Gönderme Öncesi Bilgi Formlarının rehberlik modülünde boş form şeklinde olması.Yönlendirme işleminin okul kanalı ile yazışma şeklinin direk elektronik ortamda yapılmasının uygun olacağı düşünülmektedir.</a:t>
            </a:r>
          </a:p>
          <a:p>
            <a:pPr eaLnBrk="1" hangingPunct="1">
              <a:lnSpc>
                <a:spcPct val="102000"/>
              </a:lnSpc>
              <a:spcBef>
                <a:spcPct val="0"/>
              </a:spcBef>
              <a:buClr>
                <a:srgbClr val="FFFFFF"/>
              </a:buClr>
              <a:buNone/>
            </a:pPr>
            <a:endParaRPr lang="tr-TR" dirty="0" smtClean="0">
              <a:latin typeface="Arial" charset="0"/>
              <a:cs typeface="Arial" charset="0"/>
            </a:endParaRPr>
          </a:p>
          <a:p>
            <a:pPr eaLnBrk="1" hangingPunct="1">
              <a:lnSpc>
                <a:spcPct val="102000"/>
              </a:lnSpc>
              <a:spcBef>
                <a:spcPct val="0"/>
              </a:spcBef>
              <a:buClr>
                <a:srgbClr val="FFFFFF"/>
              </a:buClr>
              <a:buNone/>
            </a:pPr>
            <a:r>
              <a:rPr lang="tr-TR" dirty="0" smtClean="0">
                <a:latin typeface="Arial" charset="0"/>
                <a:cs typeface="Arial" charset="0"/>
              </a:rPr>
              <a:t>4. Özel eğitime tabi öğrencilerin hareketliliği görüşme (form ) butonunda Rehber </a:t>
            </a:r>
            <a:r>
              <a:rPr lang="tr-TR" dirty="0" err="1" smtClean="0">
                <a:latin typeface="Arial" charset="0"/>
                <a:cs typeface="Arial" charset="0"/>
              </a:rPr>
              <a:t>öğretemenin</a:t>
            </a:r>
            <a:r>
              <a:rPr lang="tr-TR" dirty="0" smtClean="0">
                <a:latin typeface="Arial" charset="0"/>
                <a:cs typeface="Arial" charset="0"/>
              </a:rPr>
              <a:t> karşısına gelecek ve takibi sağlanacak </a:t>
            </a:r>
          </a:p>
        </p:txBody>
      </p:sp>
      <p:sp>
        <p:nvSpPr>
          <p:cNvPr id="45058" name="Shape 220"/>
          <p:cNvSpPr>
            <a:spLocks noChangeArrowheads="1"/>
          </p:cNvSpPr>
          <p:nvPr/>
        </p:nvSpPr>
        <p:spPr bwMode="auto">
          <a:xfrm>
            <a:off x="1071538" y="428604"/>
            <a:ext cx="2657475" cy="831849"/>
          </a:xfrm>
          <a:prstGeom prst="roundRect">
            <a:avLst>
              <a:gd name="adj" fmla="val 16667"/>
            </a:avLst>
          </a:prstGeom>
          <a:solidFill>
            <a:schemeClr val="bg1"/>
          </a:solidFill>
          <a:ln w="19050">
            <a:solidFill>
              <a:schemeClr val="bg2"/>
            </a:solidFill>
            <a:round/>
            <a:headEnd/>
            <a:tailEnd/>
          </a:ln>
        </p:spPr>
        <p:txBody>
          <a:bodyPr lIns="91425" tIns="91425" rIns="91425" bIns="91425" anchor="ctr"/>
          <a:lstStyle/>
          <a:p>
            <a:r>
              <a:rPr lang="tr-TR" sz="2400"/>
              <a:t>Özel Eğitim</a:t>
            </a:r>
          </a:p>
        </p:txBody>
      </p:sp>
    </p:spTree>
  </p:cSld>
  <p:clrMapOvr>
    <a:masterClrMapping/>
  </p:clrMapOvr>
  <p:transition spd="slow">
    <p:cu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hape 225"/>
          <p:cNvSpPr txBox="1">
            <a:spLocks noGrp="1"/>
          </p:cNvSpPr>
          <p:nvPr>
            <p:ph type="title" idx="4294967295"/>
          </p:nvPr>
        </p:nvSpPr>
        <p:spPr>
          <a:xfrm>
            <a:off x="1785918" y="274638"/>
            <a:ext cx="5500726" cy="582612"/>
          </a:xfrm>
        </p:spPr>
        <p:txBody>
          <a:bodyPr>
            <a:normAutofit fontScale="90000"/>
          </a:bodyPr>
          <a:lstStyle/>
          <a:p>
            <a:pPr eaLnBrk="1" hangingPunct="1">
              <a:spcBef>
                <a:spcPct val="0"/>
              </a:spcBef>
              <a:buClr>
                <a:srgbClr val="FFFFFF"/>
              </a:buClr>
            </a:pPr>
            <a:r>
              <a:rPr lang="tr-TR" sz="2400" dirty="0" smtClean="0">
                <a:solidFill>
                  <a:srgbClr val="FFFFFF"/>
                </a:solidFill>
                <a:latin typeface="Arial" charset="0"/>
                <a:cs typeface="Arial" charset="0"/>
              </a:rPr>
              <a:t>RAPORLAR,</a:t>
            </a:r>
            <a:r>
              <a:rPr lang="tr-TR" sz="1200" dirty="0" smtClean="0">
                <a:solidFill>
                  <a:srgbClr val="FFFFFF"/>
                </a:solidFill>
                <a:latin typeface="Arial" charset="0"/>
                <a:cs typeface="Arial" charset="0"/>
              </a:rPr>
              <a:t>Görüşme Formlarından Süzülen bilgiler Yıl sonu </a:t>
            </a:r>
            <a:r>
              <a:rPr lang="tr-TR" sz="1200" dirty="0" err="1" smtClean="0">
                <a:solidFill>
                  <a:srgbClr val="FFFFFF"/>
                </a:solidFill>
                <a:latin typeface="Arial" charset="0"/>
                <a:cs typeface="Arial" charset="0"/>
              </a:rPr>
              <a:t>Roporu</a:t>
            </a:r>
            <a:r>
              <a:rPr lang="tr-TR" sz="1200" dirty="0" smtClean="0">
                <a:solidFill>
                  <a:srgbClr val="FFFFFF"/>
                </a:solidFill>
                <a:latin typeface="Arial" charset="0"/>
                <a:cs typeface="Arial" charset="0"/>
              </a:rPr>
              <a:t> formatıyla uygun bir şekilde tablolara aktarılacak.</a:t>
            </a:r>
          </a:p>
        </p:txBody>
      </p:sp>
      <p:sp>
        <p:nvSpPr>
          <p:cNvPr id="48130" name="Shape 226"/>
          <p:cNvSpPr txBox="1">
            <a:spLocks noGrp="1"/>
          </p:cNvSpPr>
          <p:nvPr>
            <p:ph type="body" idx="4294967295"/>
          </p:nvPr>
        </p:nvSpPr>
        <p:spPr>
          <a:xfrm>
            <a:off x="0" y="1312863"/>
            <a:ext cx="8623300" cy="5127625"/>
          </a:xfrm>
        </p:spPr>
        <p:txBody>
          <a:bodyPr/>
          <a:lstStyle/>
          <a:p>
            <a:pPr eaLnBrk="1" hangingPunct="1">
              <a:spcBef>
                <a:spcPct val="0"/>
              </a:spcBef>
              <a:buClr>
                <a:srgbClr val="FFFFFF"/>
              </a:buClr>
            </a:pPr>
            <a:r>
              <a:rPr lang="tr-TR" sz="1800" smtClean="0">
                <a:solidFill>
                  <a:srgbClr val="FFFFFF"/>
                </a:solidFill>
                <a:latin typeface="Arial" charset="0"/>
                <a:cs typeface="Arial" charset="0"/>
              </a:rPr>
              <a:t> </a:t>
            </a:r>
          </a:p>
        </p:txBody>
      </p:sp>
      <p:graphicFrame>
        <p:nvGraphicFramePr>
          <p:cNvPr id="227" name="Shape 227"/>
          <p:cNvGraphicFramePr>
            <a:graphicFrameLocks noGrp="1"/>
          </p:cNvGraphicFramePr>
          <p:nvPr/>
        </p:nvGraphicFramePr>
        <p:xfrm>
          <a:off x="214282" y="1518144"/>
          <a:ext cx="8651907" cy="5339856"/>
        </p:xfrm>
        <a:graphic>
          <a:graphicData uri="http://schemas.openxmlformats.org/drawingml/2006/table">
            <a:tbl>
              <a:tblPr/>
              <a:tblGrid>
                <a:gridCol w="705027"/>
                <a:gridCol w="813847"/>
                <a:gridCol w="813846"/>
                <a:gridCol w="714223"/>
                <a:gridCol w="714223"/>
                <a:gridCol w="695831"/>
                <a:gridCol w="695831"/>
                <a:gridCol w="542564"/>
                <a:gridCol w="623796"/>
                <a:gridCol w="542564"/>
                <a:gridCol w="623795"/>
                <a:gridCol w="542564"/>
                <a:gridCol w="623796"/>
              </a:tblGrid>
              <a:tr h="409667">
                <a:tc rowSpan="3">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sym typeface="Arial" charset="0"/>
                        </a:rPr>
                        <a:t>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sym typeface="Arial" charset="0"/>
                        </a:rPr>
                        <a:t> </a:t>
                      </a:r>
                    </a:p>
                    <a:p>
                      <a:pPr marL="0" marR="0" lvl="0" indent="0" algn="just"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dirty="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Öğrenci Görüşmeleri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Veli Görüşmeleri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Aile-Veli Ziyaretleri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Bireysel Rehberlik Hizmetleri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6">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Grupla Rehberlik Hizmetleri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732897">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rowSpan="2">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Bireysel Psikolojik Danışma</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Bireysel Eğitsel Rehberlik</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Bireysel Mesleki Rehberlik</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Grupla</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Psikolojik Danışma</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Grupla Eğitsel</a:t>
                      </a:r>
                    </a:p>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Rehberlik</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grid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Grupla Mesleki rehberlik</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r>
              <a:tr h="792732">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Grup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71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1-4. Sınıf 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71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5-8. Sınıf 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71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Ortaöğretim 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7620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dirty="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8210" name="Shape 228"/>
          <p:cNvSpPr txBox="1">
            <a:spLocks noChangeArrowheads="1"/>
          </p:cNvSpPr>
          <p:nvPr/>
        </p:nvSpPr>
        <p:spPr bwMode="auto">
          <a:xfrm>
            <a:off x="304801" y="855134"/>
            <a:ext cx="8035925" cy="742951"/>
          </a:xfrm>
          <a:prstGeom prst="rect">
            <a:avLst/>
          </a:prstGeom>
          <a:noFill/>
          <a:ln w="9525">
            <a:noFill/>
            <a:miter lim="800000"/>
            <a:headEnd/>
            <a:tailEnd/>
          </a:ln>
        </p:spPr>
        <p:txBody>
          <a:bodyPr lIns="91425" tIns="91425" rIns="91425" bIns="91425" anchor="ctr"/>
          <a:lstStyle/>
          <a:p>
            <a:pPr algn="just">
              <a:lnSpc>
                <a:spcPct val="115000"/>
              </a:lnSpc>
            </a:pPr>
            <a:r>
              <a:rPr lang="tr-TR" sz="1100" b="1"/>
              <a:t>Rehberlik ve psikolojik danışma hizmeti verilen öğrenci veya bireylere ilişkin hizmetler:</a:t>
            </a:r>
          </a:p>
        </p:txBody>
      </p:sp>
    </p:spTree>
  </p:cSld>
  <p:clrMapOvr>
    <a:masterClrMapping/>
  </p:clrMapOvr>
  <p:transition spd="slow">
    <p:cu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3" name="Shape 233"/>
          <p:cNvGraphicFramePr>
            <a:graphicFrameLocks noGrp="1"/>
          </p:cNvGraphicFramePr>
          <p:nvPr/>
        </p:nvGraphicFramePr>
        <p:xfrm>
          <a:off x="671513" y="1449918"/>
          <a:ext cx="7092950" cy="4334936"/>
        </p:xfrm>
        <a:graphic>
          <a:graphicData uri="http://schemas.openxmlformats.org/drawingml/2006/table">
            <a:tbl>
              <a:tblPr/>
              <a:tblGrid>
                <a:gridCol w="4689475"/>
                <a:gridCol w="1233487"/>
                <a:gridCol w="1169988"/>
              </a:tblGrid>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Öğrenci Görüşmelerinin Sorun Alanlarına Göre Dağılımı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K</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200" b="1" i="0" u="none" strike="noStrike" cap="none" normalizeH="0" baseline="0" smtClean="0">
                          <a:ln>
                            <a:noFill/>
                          </a:ln>
                          <a:solidFill>
                            <a:schemeClr val="tx1"/>
                          </a:solidFill>
                          <a:effectLst/>
                          <a:latin typeface="Arial" charset="0"/>
                          <a:cs typeface="Arial" charset="0"/>
                          <a:sym typeface="Arial" charset="0"/>
                        </a:rPr>
                        <a:t>E</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Sağlık Sorunları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Okulla ilgili sorunlar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Aile ile ilgili sorunlar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Kişisel sorunlar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Arkadaşlık İlişkilerine Dayalı Sorunlar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Sosyo-Ekonomik Sorunlar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186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Diğer (Belirtiniz)</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2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0215" name="Shape 234"/>
          <p:cNvSpPr txBox="1">
            <a:spLocks noChangeArrowheads="1"/>
          </p:cNvSpPr>
          <p:nvPr/>
        </p:nvSpPr>
        <p:spPr bwMode="auto">
          <a:xfrm>
            <a:off x="1000100" y="285728"/>
            <a:ext cx="8034337" cy="1011767"/>
          </a:xfrm>
          <a:prstGeom prst="rect">
            <a:avLst/>
          </a:prstGeom>
          <a:noFill/>
          <a:ln w="9525">
            <a:noFill/>
            <a:miter lim="800000"/>
            <a:headEnd/>
            <a:tailEnd/>
          </a:ln>
        </p:spPr>
        <p:txBody>
          <a:bodyPr lIns="91425" tIns="91425" rIns="91425" bIns="91425" anchor="ctr"/>
          <a:lstStyle/>
          <a:p>
            <a:r>
              <a:rPr lang="tr-TR" b="1" dirty="0"/>
              <a:t>Sorun Alanlarının Değerlendirilmesi:</a:t>
            </a:r>
          </a:p>
          <a:p>
            <a:r>
              <a:rPr lang="tr-TR" sz="1100" dirty="0"/>
              <a:t> </a:t>
            </a:r>
          </a:p>
        </p:txBody>
      </p:sp>
    </p:spTree>
  </p:cSld>
  <p:clrMapOvr>
    <a:masterClrMapping/>
  </p:clrMapOvr>
  <p:transition spd="slow">
    <p:cu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9" name="Shape 239"/>
          <p:cNvGraphicFramePr>
            <a:graphicFrameLocks noGrp="1"/>
          </p:cNvGraphicFramePr>
          <p:nvPr/>
        </p:nvGraphicFramePr>
        <p:xfrm>
          <a:off x="152401" y="1443567"/>
          <a:ext cx="7402513" cy="5021180"/>
        </p:xfrm>
        <a:graphic>
          <a:graphicData uri="http://schemas.openxmlformats.org/drawingml/2006/table">
            <a:tbl>
              <a:tblPr/>
              <a:tblGrid>
                <a:gridCol w="4592638"/>
                <a:gridCol w="1404937"/>
                <a:gridCol w="1404938"/>
              </a:tblGrid>
              <a:tr h="757896">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dirty="0" smtClean="0">
                          <a:ln>
                            <a:noFill/>
                          </a:ln>
                          <a:solidFill>
                            <a:schemeClr val="tx1"/>
                          </a:solidFill>
                          <a:effectLst/>
                          <a:latin typeface="Arial" charset="0"/>
                          <a:cs typeface="Arial" charset="0"/>
                          <a:sym typeface="Arial" charset="0"/>
                        </a:rPr>
                        <a:t>Ziyaret Edilen Üst Okullar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Okul ve İş yeri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Fen Lisesi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Anadolu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Anadolu Güzel Sanatlar  ve Spor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Sosyal Bilimler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Meslek Liseleri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Meslek Danışma Merkezi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Ziyaret edilen iş yerleri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Fakülte ve Yüksekokullar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7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Din Eğitimi Veren Orta Okul ve Liseler ( İ.H.L.)</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2271" name="Shape 240"/>
          <p:cNvSpPr txBox="1">
            <a:spLocks noChangeArrowheads="1"/>
          </p:cNvSpPr>
          <p:nvPr/>
        </p:nvSpPr>
        <p:spPr bwMode="auto">
          <a:xfrm>
            <a:off x="857224" y="142852"/>
            <a:ext cx="8067675" cy="1119717"/>
          </a:xfrm>
          <a:prstGeom prst="rect">
            <a:avLst/>
          </a:prstGeom>
          <a:noFill/>
          <a:ln w="9525">
            <a:noFill/>
            <a:miter lim="800000"/>
            <a:headEnd/>
            <a:tailEnd/>
          </a:ln>
        </p:spPr>
        <p:txBody>
          <a:bodyPr lIns="91425" tIns="91425" rIns="91425" bIns="91425" anchor="ctr"/>
          <a:lstStyle/>
          <a:p>
            <a:r>
              <a:rPr lang="tr-TR" sz="1100" b="1" dirty="0"/>
              <a:t>Mesleki Rehberlik ve Yöneltme Hizmetleri Kapsamında:</a:t>
            </a:r>
          </a:p>
        </p:txBody>
      </p:sp>
    </p:spTree>
  </p:cSld>
  <p:clrMapOvr>
    <a:masterClrMapping/>
  </p:clrMapOvr>
  <p:transition spd="slow">
    <p:cu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 name="Shape 245"/>
          <p:cNvGraphicFramePr>
            <a:graphicFrameLocks noGrp="1"/>
          </p:cNvGraphicFramePr>
          <p:nvPr/>
        </p:nvGraphicFramePr>
        <p:xfrm>
          <a:off x="152401" y="2220385"/>
          <a:ext cx="7693025" cy="3166117"/>
        </p:xfrm>
        <a:graphic>
          <a:graphicData uri="http://schemas.openxmlformats.org/drawingml/2006/table">
            <a:tbl>
              <a:tblPr/>
              <a:tblGrid>
                <a:gridCol w="3000375"/>
                <a:gridCol w="822325"/>
                <a:gridCol w="928688"/>
                <a:gridCol w="703262"/>
                <a:gridCol w="820738"/>
                <a:gridCol w="738187"/>
                <a:gridCol w="679450"/>
              </a:tblGrid>
              <a:tr h="476251">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Yapılan Bilgilendirme Çalışmalarının Konusu</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6">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Yapılan Bilgilendirme Sayıları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94267">
                <a:tc vMerge="1">
                  <a:txBody>
                    <a:bodyPr/>
                    <a:lstStyle/>
                    <a:p>
                      <a:endParaRPr lang="tr-TR"/>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Öğrenci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Sayısı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Öğretmen</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Sayısı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Aile</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Mahalli</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Basın</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44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Sınavlar hakkında bilgi verilen</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4424">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Üst Öğretim Programları hakkında bilgi verilen</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66751">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Sınav kaygısı ve baş etme yolları konusunda bilgi verilen</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4317" name="Shape 246"/>
          <p:cNvSpPr txBox="1">
            <a:spLocks noChangeArrowheads="1"/>
          </p:cNvSpPr>
          <p:nvPr/>
        </p:nvSpPr>
        <p:spPr bwMode="auto">
          <a:xfrm>
            <a:off x="304801" y="334434"/>
            <a:ext cx="7586663" cy="1703917"/>
          </a:xfrm>
          <a:prstGeom prst="rect">
            <a:avLst/>
          </a:prstGeom>
          <a:noFill/>
          <a:ln w="9525">
            <a:noFill/>
            <a:miter lim="800000"/>
            <a:headEnd/>
            <a:tailEnd/>
          </a:ln>
        </p:spPr>
        <p:txBody>
          <a:bodyPr lIns="91425" tIns="91425" rIns="91425" bIns="91425" anchor="ctr"/>
          <a:lstStyle/>
          <a:p>
            <a:pPr algn="just">
              <a:lnSpc>
                <a:spcPct val="115000"/>
              </a:lnSpc>
            </a:pPr>
            <a:r>
              <a:rPr lang="tr-TR" sz="1800" b="1"/>
              <a:t>Sınavlar ve Sınav Kaygısına Yönelik Çalışmalar</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928" descr="iletisim-empati-afisleri-9j6dr9c"/>
          <p:cNvPicPr>
            <a:picLocks noChangeAspect="1" noChangeArrowheads="1"/>
          </p:cNvPicPr>
          <p:nvPr/>
        </p:nvPicPr>
        <p:blipFill>
          <a:blip r:embed="rId2"/>
          <a:srcRect/>
          <a:stretch>
            <a:fillRect/>
          </a:stretch>
        </p:blipFill>
        <p:spPr bwMode="auto">
          <a:xfrm>
            <a:off x="142875" y="3810000"/>
            <a:ext cx="1614488" cy="2762251"/>
          </a:xfrm>
          <a:prstGeom prst="rect">
            <a:avLst/>
          </a:prstGeom>
          <a:noFill/>
          <a:ln w="9525">
            <a:noFill/>
            <a:miter lim="800000"/>
            <a:headEnd/>
            <a:tailEnd/>
          </a:ln>
        </p:spPr>
      </p:pic>
      <p:sp>
        <p:nvSpPr>
          <p:cNvPr id="5" name="Rectangle 929"/>
          <p:cNvSpPr>
            <a:spLocks noChangeArrowheads="1"/>
          </p:cNvSpPr>
          <p:nvPr/>
        </p:nvSpPr>
        <p:spPr bwMode="auto">
          <a:xfrm>
            <a:off x="228600" y="609601"/>
            <a:ext cx="1252538" cy="4550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 name="Rectangle 930"/>
          <p:cNvSpPr>
            <a:spLocks noChangeArrowheads="1"/>
          </p:cNvSpPr>
          <p:nvPr/>
        </p:nvSpPr>
        <p:spPr bwMode="auto">
          <a:xfrm>
            <a:off x="1828800" y="609601"/>
            <a:ext cx="1181100" cy="455084"/>
          </a:xfrm>
          <a:prstGeom prst="rect">
            <a:avLst/>
          </a:prstGeom>
          <a:solidFill>
            <a:schemeClr val="accent1"/>
          </a:solidFill>
          <a:ln w="9525">
            <a:solidFill>
              <a:schemeClr val="accent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7" name="Rectangle 931"/>
          <p:cNvSpPr>
            <a:spLocks noChangeArrowheads="1"/>
          </p:cNvSpPr>
          <p:nvPr/>
        </p:nvSpPr>
        <p:spPr bwMode="auto">
          <a:xfrm>
            <a:off x="3200400" y="609600"/>
            <a:ext cx="1397000" cy="465667"/>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8" name="Rectangle 932"/>
          <p:cNvSpPr>
            <a:spLocks noChangeArrowheads="1"/>
          </p:cNvSpPr>
          <p:nvPr/>
        </p:nvSpPr>
        <p:spPr bwMode="auto">
          <a:xfrm>
            <a:off x="4876800" y="609601"/>
            <a:ext cx="1303338" cy="4550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9" name="Rectangle 933"/>
          <p:cNvSpPr>
            <a:spLocks noChangeArrowheads="1"/>
          </p:cNvSpPr>
          <p:nvPr/>
        </p:nvSpPr>
        <p:spPr bwMode="auto">
          <a:xfrm>
            <a:off x="228601" y="2235200"/>
            <a:ext cx="1400175" cy="508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0" name="Rectangle 934"/>
          <p:cNvSpPr>
            <a:spLocks noChangeArrowheads="1"/>
          </p:cNvSpPr>
          <p:nvPr/>
        </p:nvSpPr>
        <p:spPr bwMode="auto">
          <a:xfrm>
            <a:off x="7715251" y="1238251"/>
            <a:ext cx="1216025" cy="45508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1" name="Rectangle 935"/>
          <p:cNvSpPr>
            <a:spLocks noChangeArrowheads="1"/>
          </p:cNvSpPr>
          <p:nvPr/>
        </p:nvSpPr>
        <p:spPr bwMode="auto">
          <a:xfrm>
            <a:off x="7572375" y="3048001"/>
            <a:ext cx="1219200" cy="180975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2" name="Rectangle 936"/>
          <p:cNvSpPr>
            <a:spLocks noChangeArrowheads="1"/>
          </p:cNvSpPr>
          <p:nvPr/>
        </p:nvSpPr>
        <p:spPr bwMode="auto">
          <a:xfrm>
            <a:off x="6324600" y="609601"/>
            <a:ext cx="1181100" cy="4550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3" name="Rectangle 937"/>
          <p:cNvSpPr>
            <a:spLocks noChangeArrowheads="1"/>
          </p:cNvSpPr>
          <p:nvPr/>
        </p:nvSpPr>
        <p:spPr bwMode="auto">
          <a:xfrm>
            <a:off x="7286626" y="1809751"/>
            <a:ext cx="1736725" cy="7112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4" name="Rectangle 938"/>
          <p:cNvSpPr>
            <a:spLocks noChangeArrowheads="1"/>
          </p:cNvSpPr>
          <p:nvPr/>
        </p:nvSpPr>
        <p:spPr bwMode="auto">
          <a:xfrm>
            <a:off x="7696201" y="609601"/>
            <a:ext cx="1216025" cy="4550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5" name="Rectangle 939"/>
          <p:cNvSpPr>
            <a:spLocks noChangeArrowheads="1"/>
          </p:cNvSpPr>
          <p:nvPr/>
        </p:nvSpPr>
        <p:spPr bwMode="auto">
          <a:xfrm>
            <a:off x="228601" y="1422401"/>
            <a:ext cx="1323975" cy="4550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0253" name="Rectangle 940"/>
          <p:cNvSpPr>
            <a:spLocks noChangeArrowheads="1"/>
          </p:cNvSpPr>
          <p:nvPr/>
        </p:nvSpPr>
        <p:spPr bwMode="auto">
          <a:xfrm>
            <a:off x="2143125" y="1524000"/>
            <a:ext cx="4724400" cy="3429000"/>
          </a:xfrm>
          <a:prstGeom prst="rect">
            <a:avLst/>
          </a:prstGeom>
          <a:solidFill>
            <a:schemeClr val="accent1"/>
          </a:solidFill>
          <a:ln w="9525">
            <a:miter lim="800000"/>
            <a:headEnd/>
            <a:tailEnd/>
          </a:ln>
          <a:scene3d>
            <a:camera prst="legacyObliqueTopRight"/>
            <a:lightRig rig="legacyFlat3" dir="b"/>
          </a:scene3d>
          <a:sp3d extrusionH="430200" prstMaterial="legacyMatte">
            <a:bevelT w="13500" h="13500" prst="angle"/>
            <a:bevelB w="13500" h="13500" prst="angle"/>
            <a:extrusionClr>
              <a:schemeClr val="accent1"/>
            </a:extrusionClr>
          </a:sp3d>
        </p:spPr>
        <p:txBody>
          <a:bodyPr wrap="none" anchor="ctr">
            <a:flatTx/>
          </a:bodyPr>
          <a:lstStyle/>
          <a:p>
            <a:endParaRPr lang="tr-TR"/>
          </a:p>
        </p:txBody>
      </p:sp>
      <p:sp>
        <p:nvSpPr>
          <p:cNvPr id="17" name="WordArt 1026">
            <a:hlinkClick r:id="rId3" action="ppaction://hlinksldjump"/>
          </p:cNvPr>
          <p:cNvSpPr>
            <a:spLocks noChangeArrowheads="1" noChangeShapeType="1" noTextEdit="1"/>
          </p:cNvSpPr>
          <p:nvPr/>
        </p:nvSpPr>
        <p:spPr bwMode="auto">
          <a:xfrm>
            <a:off x="1857356" y="666731"/>
            <a:ext cx="966806" cy="431820"/>
          </a:xfrm>
          <a:prstGeom prst="rect">
            <a:avLst/>
          </a:prstGeom>
          <a:solidFill>
            <a:schemeClr val="accent1"/>
          </a:solidFill>
          <a:ln>
            <a:solidFill>
              <a:schemeClr val="accent1"/>
            </a:solidFill>
          </a:ln>
        </p:spPr>
        <p:style>
          <a:lnRef idx="2">
            <a:schemeClr val="accent1"/>
          </a:lnRef>
          <a:fillRef idx="1">
            <a:schemeClr val="lt1"/>
          </a:fillRef>
          <a:effectRef idx="0">
            <a:schemeClr val="accent1"/>
          </a:effectRef>
          <a:fontRef idx="minor">
            <a:schemeClr val="dk1"/>
          </a:fontRef>
        </p:style>
        <p:txBody>
          <a:bodyPr wrap="none" fromWordArt="1">
            <a:prstTxWarp prst="textPlain">
              <a:avLst>
                <a:gd name="adj" fmla="val 50000"/>
              </a:avLst>
            </a:prstTxWarp>
          </a:bodyPr>
          <a:lstStyle/>
          <a:p>
            <a:pPr algn="ctr" fontAlgn="auto">
              <a:spcBef>
                <a:spcPts val="0"/>
              </a:spcBef>
              <a:spcAft>
                <a:spcPts val="0"/>
              </a:spcAft>
              <a:defRPr/>
            </a:pPr>
            <a:r>
              <a:rPr lang="tr-TR" sz="1200" kern="10" dirty="0">
                <a:ln w="9525">
                  <a:solidFill>
                    <a:srgbClr val="C00000"/>
                  </a:solidFill>
                  <a:round/>
                  <a:headEnd/>
                  <a:tailEnd/>
                </a:ln>
                <a:solidFill>
                  <a:schemeClr val="bg1"/>
                </a:solidFill>
                <a:latin typeface="Arial Black"/>
                <a:sym typeface="Arial"/>
              </a:rPr>
              <a:t>        </a:t>
            </a:r>
            <a:r>
              <a:rPr lang="tr-TR" sz="1200" kern="10" dirty="0" smtClean="0">
                <a:ln w="9525">
                  <a:solidFill>
                    <a:srgbClr val="C00000"/>
                  </a:solidFill>
                  <a:round/>
                  <a:headEnd/>
                  <a:tailEnd/>
                </a:ln>
                <a:solidFill>
                  <a:schemeClr val="bg1"/>
                </a:solidFill>
                <a:latin typeface="Arial Black"/>
                <a:sym typeface="Arial"/>
              </a:rPr>
              <a:t>RAPORLAR</a:t>
            </a:r>
            <a:endParaRPr lang="tr-TR" sz="1200" kern="10" dirty="0">
              <a:ln w="9525">
                <a:solidFill>
                  <a:srgbClr val="C00000"/>
                </a:solidFill>
                <a:round/>
                <a:headEnd/>
                <a:tailEnd/>
              </a:ln>
              <a:solidFill>
                <a:schemeClr val="bg1"/>
              </a:solidFill>
              <a:latin typeface="Arial Black"/>
              <a:sym typeface="Arial"/>
            </a:endParaRPr>
          </a:p>
        </p:txBody>
      </p:sp>
      <p:sp>
        <p:nvSpPr>
          <p:cNvPr id="10255" name="WordArt 1027">
            <a:hlinkClick r:id="rId4" action="ppaction://hlinksldjump"/>
          </p:cNvPr>
          <p:cNvSpPr>
            <a:spLocks noChangeArrowheads="1" noChangeShapeType="1" noTextEdit="1"/>
          </p:cNvSpPr>
          <p:nvPr/>
        </p:nvSpPr>
        <p:spPr bwMode="auto">
          <a:xfrm>
            <a:off x="453653" y="736591"/>
            <a:ext cx="802432" cy="292100"/>
          </a:xfrm>
          <a:prstGeom prst="rect">
            <a:avLst/>
          </a:prstGeom>
          <a:solidFill>
            <a:schemeClr val="accent1"/>
          </a:solidFill>
          <a:ln>
            <a:solidFill>
              <a:schemeClr val="bg1"/>
            </a:solidFill>
          </a:ln>
        </p:spPr>
        <p:txBody>
          <a:bodyPr wrap="none" fromWordArt="1">
            <a:prstTxWarp prst="textPlain">
              <a:avLst>
                <a:gd name="adj" fmla="val 50000"/>
              </a:avLst>
            </a:prstTxWarp>
          </a:bodyPr>
          <a:lstStyle/>
          <a:p>
            <a:pPr algn="ctr"/>
            <a:r>
              <a:rPr lang="tr-TR" sz="1200" b="1" kern="10" dirty="0">
                <a:ln w="12700">
                  <a:solidFill>
                    <a:srgbClr val="FF0000"/>
                  </a:solidFill>
                  <a:prstDash val="solid"/>
                </a:ln>
                <a:solidFill>
                  <a:schemeClr val="bg1"/>
                </a:solidFill>
                <a:effectLst>
                  <a:outerShdw blurRad="41275" dist="20320" dir="1800000" algn="tl" rotWithShape="0">
                    <a:srgbClr val="000000">
                      <a:alpha val="40000"/>
                    </a:srgbClr>
                  </a:outerShdw>
                </a:effectLst>
                <a:latin typeface="Arial Black"/>
              </a:rPr>
              <a:t>FORMLAR</a:t>
            </a:r>
            <a:endParaRPr lang="tr-TR" sz="1200" kern="10" dirty="0">
              <a:ln w="12700">
                <a:solidFill>
                  <a:srgbClr val="FF0000"/>
                </a:solidFill>
                <a:prstDash val="solid"/>
              </a:ln>
              <a:solidFill>
                <a:schemeClr val="bg1"/>
              </a:solidFill>
              <a:latin typeface="Arial Black"/>
            </a:endParaRPr>
          </a:p>
        </p:txBody>
      </p:sp>
      <p:sp>
        <p:nvSpPr>
          <p:cNvPr id="10256" name="WordArt 1028">
            <a:hlinkClick r:id="rId5" action="ppaction://hlinksldjump"/>
          </p:cNvPr>
          <p:cNvSpPr>
            <a:spLocks noChangeArrowheads="1" noChangeShapeType="1" noTextEdit="1"/>
          </p:cNvSpPr>
          <p:nvPr/>
        </p:nvSpPr>
        <p:spPr bwMode="auto">
          <a:xfrm>
            <a:off x="3276600" y="609600"/>
            <a:ext cx="1244600" cy="491067"/>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ÖLÇME ARAÇLARI</a:t>
            </a:r>
          </a:p>
        </p:txBody>
      </p:sp>
      <p:sp>
        <p:nvSpPr>
          <p:cNvPr id="10257" name="WordArt 1029">
            <a:hlinkClick r:id="rId6" action="ppaction://hlinksldjump"/>
          </p:cNvPr>
          <p:cNvSpPr>
            <a:spLocks noChangeArrowheads="1" noChangeShapeType="1" noTextEdit="1"/>
          </p:cNvSpPr>
          <p:nvPr/>
        </p:nvSpPr>
        <p:spPr bwMode="auto">
          <a:xfrm>
            <a:off x="4953001" y="609601"/>
            <a:ext cx="1152525" cy="3937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ETKİNLİKLER</a:t>
            </a:r>
          </a:p>
        </p:txBody>
      </p:sp>
      <p:sp>
        <p:nvSpPr>
          <p:cNvPr id="10258" name="WordArt 1030">
            <a:hlinkClick r:id="rId4" action="ppaction://hlinksldjump"/>
          </p:cNvPr>
          <p:cNvSpPr>
            <a:spLocks noChangeArrowheads="1" noChangeShapeType="1" noTextEdit="1"/>
          </p:cNvSpPr>
          <p:nvPr/>
        </p:nvSpPr>
        <p:spPr bwMode="auto">
          <a:xfrm>
            <a:off x="6477000" y="711201"/>
            <a:ext cx="533400" cy="2921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P.M.H</a:t>
            </a:r>
          </a:p>
        </p:txBody>
      </p:sp>
      <p:sp>
        <p:nvSpPr>
          <p:cNvPr id="10259" name="WordArt 1031">
            <a:hlinkClick r:id="rId7" action="ppaction://hlinksldjump"/>
          </p:cNvPr>
          <p:cNvSpPr>
            <a:spLocks noChangeArrowheads="1" noChangeShapeType="1" noTextEdit="1"/>
          </p:cNvSpPr>
          <p:nvPr/>
        </p:nvSpPr>
        <p:spPr bwMode="auto">
          <a:xfrm>
            <a:off x="7772400" y="609600"/>
            <a:ext cx="1066800" cy="4064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ÖZEL EĞİTİM</a:t>
            </a:r>
          </a:p>
        </p:txBody>
      </p:sp>
      <p:sp>
        <p:nvSpPr>
          <p:cNvPr id="10260" name="WordArt 1032">
            <a:hlinkClick r:id="rId8" action="ppaction://hlinksldjump"/>
          </p:cNvPr>
          <p:cNvSpPr>
            <a:spLocks noChangeArrowheads="1" noChangeShapeType="1" noTextEdit="1"/>
          </p:cNvSpPr>
          <p:nvPr/>
        </p:nvSpPr>
        <p:spPr bwMode="auto">
          <a:xfrm>
            <a:off x="7786688" y="1333501"/>
            <a:ext cx="838200" cy="2921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MEVZUAT</a:t>
            </a:r>
          </a:p>
        </p:txBody>
      </p:sp>
      <p:sp>
        <p:nvSpPr>
          <p:cNvPr id="10261" name="WordArt 1033">
            <a:hlinkClick r:id="rId9" action="ppaction://hlinksldjump"/>
          </p:cNvPr>
          <p:cNvSpPr>
            <a:spLocks noChangeArrowheads="1" noChangeShapeType="1" noTextEdit="1"/>
          </p:cNvSpPr>
          <p:nvPr/>
        </p:nvSpPr>
        <p:spPr bwMode="auto">
          <a:xfrm>
            <a:off x="7358063" y="1809751"/>
            <a:ext cx="1676400" cy="7112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HİZMET İÇİ EĞİTİM</a:t>
            </a:r>
          </a:p>
          <a:p>
            <a:pPr algn="ctr"/>
            <a:r>
              <a:rPr lang="tr-TR" sz="1200" kern="10">
                <a:ln w="9525">
                  <a:solidFill>
                    <a:srgbClr val="FF0000"/>
                  </a:solidFill>
                  <a:round/>
                  <a:headEnd/>
                  <a:tailEnd/>
                </a:ln>
                <a:solidFill>
                  <a:srgbClr val="FFFFFF"/>
                </a:solidFill>
                <a:latin typeface="Arial Black"/>
              </a:rPr>
              <a:t>MESLEKİ GELİŞİM</a:t>
            </a:r>
          </a:p>
        </p:txBody>
      </p:sp>
      <p:sp>
        <p:nvSpPr>
          <p:cNvPr id="10262" name="WordArt 1034">
            <a:hlinkClick r:id="rId10" action="ppaction://hlinksldjump"/>
          </p:cNvPr>
          <p:cNvSpPr>
            <a:spLocks noChangeArrowheads="1" noChangeShapeType="1" noTextEdit="1"/>
          </p:cNvSpPr>
          <p:nvPr/>
        </p:nvSpPr>
        <p:spPr bwMode="auto">
          <a:xfrm>
            <a:off x="304800" y="1422401"/>
            <a:ext cx="1066800" cy="3937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YÖNELTME</a:t>
            </a:r>
          </a:p>
        </p:txBody>
      </p:sp>
      <p:sp>
        <p:nvSpPr>
          <p:cNvPr id="10263" name="WordArt 1035">
            <a:hlinkClick r:id="rId11" action="ppaction://hlinksldjump"/>
          </p:cNvPr>
          <p:cNvSpPr>
            <a:spLocks noChangeArrowheads="1" noChangeShapeType="1" noTextEdit="1"/>
          </p:cNvSpPr>
          <p:nvPr/>
        </p:nvSpPr>
        <p:spPr bwMode="auto">
          <a:xfrm>
            <a:off x="228600" y="2235200"/>
            <a:ext cx="1371600" cy="5080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RAM İLE İLETİŞİM</a:t>
            </a:r>
          </a:p>
        </p:txBody>
      </p:sp>
      <p:pic>
        <p:nvPicPr>
          <p:cNvPr id="10264" name="Picture 1036" descr="kongremeb"/>
          <p:cNvPicPr>
            <a:picLocks noChangeAspect="1" noChangeArrowheads="1"/>
          </p:cNvPicPr>
          <p:nvPr/>
        </p:nvPicPr>
        <p:blipFill>
          <a:blip r:embed="rId12"/>
          <a:srcRect/>
          <a:stretch>
            <a:fillRect/>
          </a:stretch>
        </p:blipFill>
        <p:spPr bwMode="auto">
          <a:xfrm>
            <a:off x="3571875" y="1524001"/>
            <a:ext cx="1752600" cy="3409951"/>
          </a:xfrm>
          <a:prstGeom prst="rect">
            <a:avLst/>
          </a:prstGeom>
          <a:noFill/>
          <a:ln w="9525">
            <a:noFill/>
            <a:miter lim="800000"/>
            <a:headEnd/>
            <a:tailEnd/>
          </a:ln>
        </p:spPr>
      </p:pic>
      <p:pic>
        <p:nvPicPr>
          <p:cNvPr id="10265" name="Picture 1038" descr="images"/>
          <p:cNvPicPr>
            <a:picLocks noChangeAspect="1" noChangeArrowheads="1"/>
          </p:cNvPicPr>
          <p:nvPr/>
        </p:nvPicPr>
        <p:blipFill>
          <a:blip r:embed="rId13"/>
          <a:srcRect/>
          <a:stretch>
            <a:fillRect/>
          </a:stretch>
        </p:blipFill>
        <p:spPr bwMode="auto">
          <a:xfrm>
            <a:off x="5286375" y="1524001"/>
            <a:ext cx="1524000" cy="3409951"/>
          </a:xfrm>
          <a:prstGeom prst="rect">
            <a:avLst/>
          </a:prstGeom>
          <a:noFill/>
          <a:ln w="9525">
            <a:noFill/>
            <a:miter lim="800000"/>
            <a:headEnd/>
            <a:tailEnd/>
          </a:ln>
        </p:spPr>
      </p:pic>
      <p:pic>
        <p:nvPicPr>
          <p:cNvPr id="10266" name="Picture 1039" descr="iletisim-empati-afisleri-9j6dr9c"/>
          <p:cNvPicPr>
            <a:picLocks noChangeAspect="1" noChangeArrowheads="1"/>
          </p:cNvPicPr>
          <p:nvPr/>
        </p:nvPicPr>
        <p:blipFill>
          <a:blip r:embed="rId2"/>
          <a:srcRect/>
          <a:stretch>
            <a:fillRect/>
          </a:stretch>
        </p:blipFill>
        <p:spPr bwMode="auto">
          <a:xfrm>
            <a:off x="2143125" y="1524001"/>
            <a:ext cx="1447800" cy="3409951"/>
          </a:xfrm>
          <a:prstGeom prst="rect">
            <a:avLst/>
          </a:prstGeom>
          <a:noFill/>
          <a:ln w="9525">
            <a:noFill/>
            <a:miter lim="800000"/>
            <a:headEnd/>
            <a:tailEnd/>
          </a:ln>
        </p:spPr>
      </p:pic>
      <p:sp>
        <p:nvSpPr>
          <p:cNvPr id="10267" name="WordArt 1040"/>
          <p:cNvSpPr>
            <a:spLocks noChangeArrowheads="1" noChangeShapeType="1" noTextEdit="1"/>
          </p:cNvSpPr>
          <p:nvPr/>
        </p:nvSpPr>
        <p:spPr bwMode="auto">
          <a:xfrm>
            <a:off x="142876" y="3238500"/>
            <a:ext cx="1819275" cy="4064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REHBERLİK PANOSU</a:t>
            </a:r>
          </a:p>
        </p:txBody>
      </p:sp>
      <p:sp>
        <p:nvSpPr>
          <p:cNvPr id="10268" name="WordArt 1041"/>
          <p:cNvSpPr>
            <a:spLocks noChangeArrowheads="1" noChangeShapeType="1" noTextEdit="1"/>
          </p:cNvSpPr>
          <p:nvPr/>
        </p:nvSpPr>
        <p:spPr bwMode="auto">
          <a:xfrm>
            <a:off x="7572375" y="2667000"/>
            <a:ext cx="1219200" cy="3048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DUYURULAR</a:t>
            </a:r>
          </a:p>
        </p:txBody>
      </p:sp>
      <p:sp>
        <p:nvSpPr>
          <p:cNvPr id="32" name="Rectangle 1042"/>
          <p:cNvSpPr>
            <a:spLocks noChangeArrowheads="1"/>
          </p:cNvSpPr>
          <p:nvPr/>
        </p:nvSpPr>
        <p:spPr bwMode="auto">
          <a:xfrm>
            <a:off x="2143125" y="4953000"/>
            <a:ext cx="1828800" cy="508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33" name="Rectangle 1043"/>
          <p:cNvSpPr>
            <a:spLocks noChangeArrowheads="1"/>
          </p:cNvSpPr>
          <p:nvPr/>
        </p:nvSpPr>
        <p:spPr bwMode="auto">
          <a:xfrm>
            <a:off x="7643814" y="5308600"/>
            <a:ext cx="1133475" cy="15494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0271" name="Oval 1044">
            <a:hlinkClick r:id="rId14" action="ppaction://hlinksldjump"/>
          </p:cNvPr>
          <p:cNvSpPr>
            <a:spLocks noChangeArrowheads="1"/>
          </p:cNvSpPr>
          <p:nvPr/>
        </p:nvSpPr>
        <p:spPr bwMode="auto">
          <a:xfrm>
            <a:off x="4857750" y="5740400"/>
            <a:ext cx="914400" cy="1117600"/>
          </a:xfrm>
          <a:prstGeom prst="ellipse">
            <a:avLst/>
          </a:prstGeom>
          <a:solidFill>
            <a:srgbClr val="FF0000"/>
          </a:solidFill>
          <a:ln w="9525">
            <a:solidFill>
              <a:schemeClr val="tx1"/>
            </a:solidFill>
            <a:round/>
            <a:headEnd/>
            <a:tailEnd/>
          </a:ln>
        </p:spPr>
        <p:txBody>
          <a:bodyPr wrap="none" anchor="ctr"/>
          <a:lstStyle/>
          <a:p>
            <a:endParaRPr lang="tr-TR"/>
          </a:p>
        </p:txBody>
      </p:sp>
      <p:sp>
        <p:nvSpPr>
          <p:cNvPr id="10272" name="WordArt 1045"/>
          <p:cNvSpPr>
            <a:spLocks noChangeArrowheads="1" noChangeShapeType="1" noTextEdit="1"/>
          </p:cNvSpPr>
          <p:nvPr/>
        </p:nvSpPr>
        <p:spPr bwMode="auto">
          <a:xfrm>
            <a:off x="2214563" y="5048251"/>
            <a:ext cx="1638300" cy="2921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ÖĞRENCİ RANDEVU</a:t>
            </a:r>
          </a:p>
        </p:txBody>
      </p:sp>
      <p:sp>
        <p:nvSpPr>
          <p:cNvPr id="36" name="Rectangle 1046"/>
          <p:cNvSpPr>
            <a:spLocks noChangeArrowheads="1"/>
          </p:cNvSpPr>
          <p:nvPr/>
        </p:nvSpPr>
        <p:spPr bwMode="auto">
          <a:xfrm>
            <a:off x="2143125" y="5524500"/>
            <a:ext cx="1828800" cy="508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37" name="Rectangle 1047"/>
          <p:cNvSpPr>
            <a:spLocks noChangeArrowheads="1"/>
          </p:cNvSpPr>
          <p:nvPr/>
        </p:nvSpPr>
        <p:spPr bwMode="auto">
          <a:xfrm>
            <a:off x="2143125" y="6096000"/>
            <a:ext cx="1828800" cy="508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10275" name="WordArt 1048">
            <a:hlinkClick r:id="rId15" action="ppaction://hlinksldjump"/>
          </p:cNvPr>
          <p:cNvSpPr>
            <a:spLocks noChangeArrowheads="1" noChangeShapeType="1" noTextEdit="1"/>
          </p:cNvSpPr>
          <p:nvPr/>
        </p:nvSpPr>
        <p:spPr bwMode="auto">
          <a:xfrm>
            <a:off x="2286000" y="5619751"/>
            <a:ext cx="1257300" cy="2921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VELİ RANDEVU</a:t>
            </a:r>
          </a:p>
        </p:txBody>
      </p:sp>
      <p:sp>
        <p:nvSpPr>
          <p:cNvPr id="10276" name="WordArt 1049"/>
          <p:cNvSpPr>
            <a:spLocks noChangeArrowheads="1" noChangeShapeType="1" noTextEdit="1"/>
          </p:cNvSpPr>
          <p:nvPr/>
        </p:nvSpPr>
        <p:spPr bwMode="auto">
          <a:xfrm>
            <a:off x="2286000" y="6191251"/>
            <a:ext cx="1524000" cy="3048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ÖĞRETMEN RANDEVU</a:t>
            </a:r>
          </a:p>
        </p:txBody>
      </p:sp>
      <p:sp>
        <p:nvSpPr>
          <p:cNvPr id="10277" name="WordArt 1050"/>
          <p:cNvSpPr>
            <a:spLocks noChangeArrowheads="1" noChangeShapeType="1" noTextEdit="1"/>
          </p:cNvSpPr>
          <p:nvPr/>
        </p:nvSpPr>
        <p:spPr bwMode="auto">
          <a:xfrm>
            <a:off x="4714875" y="5334000"/>
            <a:ext cx="1143000" cy="304800"/>
          </a:xfrm>
          <a:prstGeom prst="rect">
            <a:avLst/>
          </a:prstGeom>
        </p:spPr>
        <p:txBody>
          <a:bodyPr wrap="none" fromWordArt="1">
            <a:prstTxWarp prst="textPlain">
              <a:avLst>
                <a:gd name="adj" fmla="val 50000"/>
              </a:avLst>
            </a:prstTxWarp>
          </a:bodyPr>
          <a:lstStyle/>
          <a:p>
            <a:pPr algn="ctr"/>
            <a:r>
              <a:rPr lang="tr-TR" kern="10">
                <a:ln w="9525">
                  <a:solidFill>
                    <a:srgbClr val="000000"/>
                  </a:solidFill>
                  <a:round/>
                  <a:headEnd/>
                  <a:tailEnd/>
                </a:ln>
                <a:solidFill>
                  <a:srgbClr val="FFFFFF"/>
                </a:solidFill>
                <a:latin typeface="Arial Black"/>
              </a:rPr>
              <a:t>HATIRLATMA</a:t>
            </a:r>
          </a:p>
        </p:txBody>
      </p:sp>
      <p:sp>
        <p:nvSpPr>
          <p:cNvPr id="10278" name="WordArt 1051"/>
          <p:cNvSpPr>
            <a:spLocks noChangeArrowheads="1" noChangeShapeType="1" noTextEdit="1"/>
          </p:cNvSpPr>
          <p:nvPr/>
        </p:nvSpPr>
        <p:spPr bwMode="auto">
          <a:xfrm>
            <a:off x="7786689" y="5524500"/>
            <a:ext cx="923925" cy="914400"/>
          </a:xfrm>
          <a:prstGeom prst="rect">
            <a:avLst/>
          </a:prstGeom>
        </p:spPr>
        <p:txBody>
          <a:bodyPr wrap="none" fromWordArt="1">
            <a:prstTxWarp prst="textPlain">
              <a:avLst>
                <a:gd name="adj" fmla="val 50000"/>
              </a:avLst>
            </a:prstTxWarp>
          </a:bodyPr>
          <a:lstStyle/>
          <a:p>
            <a:pPr algn="ctr"/>
            <a:r>
              <a:rPr lang="tr-TR" sz="1000" kern="10">
                <a:ln w="9525">
                  <a:solidFill>
                    <a:srgbClr val="000000"/>
                  </a:solidFill>
                  <a:round/>
                  <a:headEnd/>
                  <a:tailEnd/>
                </a:ln>
                <a:solidFill>
                  <a:srgbClr val="FFFFFF"/>
                </a:solidFill>
                <a:latin typeface="Arial Black"/>
              </a:rPr>
              <a:t>İLETİŞİM BECERİLERİ</a:t>
            </a:r>
          </a:p>
          <a:p>
            <a:pPr algn="ctr"/>
            <a:r>
              <a:rPr lang="tr-TR" sz="1000" kern="10">
                <a:ln w="9525">
                  <a:solidFill>
                    <a:srgbClr val="000000"/>
                  </a:solidFill>
                  <a:round/>
                  <a:headEnd/>
                  <a:tailEnd/>
                </a:ln>
                <a:solidFill>
                  <a:srgbClr val="FFFFFF"/>
                </a:solidFill>
                <a:latin typeface="Arial Black"/>
              </a:rPr>
              <a:t>ÇATIŞMA ÇÖZME</a:t>
            </a:r>
          </a:p>
          <a:p>
            <a:pPr algn="ctr"/>
            <a:r>
              <a:rPr lang="tr-TR" sz="1000" kern="10">
                <a:ln w="9525">
                  <a:solidFill>
                    <a:srgbClr val="000000"/>
                  </a:solidFill>
                  <a:round/>
                  <a:headEnd/>
                  <a:tailEnd/>
                </a:ln>
                <a:solidFill>
                  <a:srgbClr val="FFFFFF"/>
                </a:solidFill>
                <a:latin typeface="Arial Black"/>
              </a:rPr>
              <a:t>ERGENLİK DÖNEMİ</a:t>
            </a:r>
          </a:p>
        </p:txBody>
      </p:sp>
      <p:sp>
        <p:nvSpPr>
          <p:cNvPr id="10279" name="WordArt 1052"/>
          <p:cNvSpPr>
            <a:spLocks noChangeArrowheads="1" noChangeShapeType="1" noTextEdit="1"/>
          </p:cNvSpPr>
          <p:nvPr/>
        </p:nvSpPr>
        <p:spPr bwMode="auto">
          <a:xfrm>
            <a:off x="7572376" y="4953001"/>
            <a:ext cx="1285875" cy="292100"/>
          </a:xfrm>
          <a:prstGeom prst="rect">
            <a:avLst/>
          </a:prstGeom>
        </p:spPr>
        <p:txBody>
          <a:bodyPr wrap="none" fromWordArt="1">
            <a:prstTxWarp prst="textPlain">
              <a:avLst>
                <a:gd name="adj" fmla="val 50000"/>
              </a:avLst>
            </a:prstTxWarp>
          </a:bodyPr>
          <a:lstStyle/>
          <a:p>
            <a:pPr algn="ctr"/>
            <a:r>
              <a:rPr lang="tr-TR" sz="1200" kern="10">
                <a:ln w="9525">
                  <a:solidFill>
                    <a:srgbClr val="FF0000"/>
                  </a:solidFill>
                  <a:round/>
                  <a:headEnd/>
                  <a:tailEnd/>
                </a:ln>
                <a:solidFill>
                  <a:srgbClr val="FFFFFF"/>
                </a:solidFill>
                <a:latin typeface="Arial Black"/>
              </a:rPr>
              <a:t>SUNU- SEMİNER</a:t>
            </a:r>
          </a:p>
        </p:txBody>
      </p:sp>
      <p:sp>
        <p:nvSpPr>
          <p:cNvPr id="10280" name="Rectangle 1053">
            <a:hlinkClick r:id="rId11" action="ppaction://hlinksldjump"/>
          </p:cNvPr>
          <p:cNvSpPr>
            <a:spLocks noChangeArrowheads="1"/>
          </p:cNvSpPr>
          <p:nvPr/>
        </p:nvSpPr>
        <p:spPr bwMode="auto">
          <a:xfrm>
            <a:off x="6429375" y="5810251"/>
            <a:ext cx="762000" cy="812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0281" name="WordArt 1054"/>
          <p:cNvSpPr>
            <a:spLocks noChangeArrowheads="1" noChangeShapeType="1" noTextEdit="1"/>
          </p:cNvSpPr>
          <p:nvPr/>
        </p:nvSpPr>
        <p:spPr bwMode="auto">
          <a:xfrm>
            <a:off x="6215064" y="5238751"/>
            <a:ext cx="1190625" cy="3937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MAİL KUTUSU</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txBox="1">
            <a:spLocks noRot="1" noChangeArrowheads="1"/>
          </p:cNvSpPr>
          <p:nvPr/>
        </p:nvSpPr>
        <p:spPr bwMode="auto">
          <a:xfrm>
            <a:off x="1500166" y="500042"/>
            <a:ext cx="4327525" cy="539751"/>
          </a:xfrm>
          <a:prstGeom prst="rect">
            <a:avLst/>
          </a:prstGeom>
          <a:solidFill>
            <a:schemeClr val="bg1"/>
          </a:solidFill>
          <a:ln w="9525">
            <a:noFill/>
            <a:miter lim="800000"/>
            <a:headEnd/>
            <a:tailEnd/>
          </a:ln>
        </p:spPr>
        <p:txBody>
          <a:bodyPr/>
          <a:lstStyle/>
          <a:p>
            <a:r>
              <a:rPr lang="tr-TR" sz="2400" dirty="0"/>
              <a:t>ÖLÇME ARAÇLARI</a:t>
            </a:r>
          </a:p>
        </p:txBody>
      </p:sp>
      <p:sp>
        <p:nvSpPr>
          <p:cNvPr id="56322" name="Rectangle 3"/>
          <p:cNvSpPr txBox="1">
            <a:spLocks noRot="1" noChangeArrowheads="1"/>
          </p:cNvSpPr>
          <p:nvPr/>
        </p:nvSpPr>
        <p:spPr bwMode="auto">
          <a:xfrm>
            <a:off x="428596" y="1295400"/>
            <a:ext cx="7715250" cy="5562600"/>
          </a:xfrm>
          <a:prstGeom prst="rect">
            <a:avLst/>
          </a:prstGeom>
          <a:noFill/>
          <a:ln w="9525">
            <a:noFill/>
            <a:miter lim="800000"/>
            <a:headEnd/>
            <a:tailEnd/>
          </a:ln>
        </p:spPr>
        <p:txBody>
          <a:bodyPr/>
          <a:lstStyle/>
          <a:p>
            <a:pPr>
              <a:lnSpc>
                <a:spcPct val="80000"/>
              </a:lnSpc>
            </a:pPr>
            <a:r>
              <a:rPr lang="tr-TR" sz="1800" dirty="0"/>
              <a:t>Otobiyografi</a:t>
            </a:r>
          </a:p>
          <a:p>
            <a:pPr>
              <a:lnSpc>
                <a:spcPct val="80000"/>
              </a:lnSpc>
            </a:pPr>
            <a:r>
              <a:rPr lang="tr-TR" sz="1800" dirty="0" err="1"/>
              <a:t>Sosyometri</a:t>
            </a:r>
            <a:endParaRPr lang="tr-TR" sz="1800" dirty="0"/>
          </a:p>
          <a:p>
            <a:pPr>
              <a:lnSpc>
                <a:spcPct val="80000"/>
              </a:lnSpc>
            </a:pPr>
            <a:r>
              <a:rPr lang="tr-TR" sz="1800" dirty="0"/>
              <a:t>Başarısızlık Nedenleri Anketi</a:t>
            </a:r>
          </a:p>
          <a:p>
            <a:pPr>
              <a:lnSpc>
                <a:spcPct val="80000"/>
              </a:lnSpc>
            </a:pPr>
            <a:r>
              <a:rPr lang="tr-TR" sz="1800" dirty="0">
                <a:hlinkClick r:id="rId2" action="ppaction://hlinksldjump"/>
              </a:rPr>
              <a:t>Problem Tarama Listesi (O Takımı) Problem Tarama Listesi (L Takımı)</a:t>
            </a:r>
            <a:endParaRPr lang="tr-TR" sz="1800" dirty="0"/>
          </a:p>
          <a:p>
            <a:pPr>
              <a:lnSpc>
                <a:spcPct val="80000"/>
              </a:lnSpc>
            </a:pPr>
            <a:r>
              <a:rPr lang="tr-TR" sz="1800" dirty="0" err="1"/>
              <a:t>Kuder</a:t>
            </a:r>
            <a:r>
              <a:rPr lang="tr-TR" sz="1800" dirty="0"/>
              <a:t> İlgi Alanları Envanteri</a:t>
            </a:r>
          </a:p>
          <a:p>
            <a:pPr>
              <a:lnSpc>
                <a:spcPct val="80000"/>
              </a:lnSpc>
            </a:pPr>
            <a:r>
              <a:rPr lang="tr-TR" sz="1800" dirty="0"/>
              <a:t>Kimdir Bu-Tekniği</a:t>
            </a:r>
          </a:p>
          <a:p>
            <a:pPr>
              <a:lnSpc>
                <a:spcPct val="80000"/>
              </a:lnSpc>
            </a:pPr>
            <a:r>
              <a:rPr lang="tr-TR" sz="1800" dirty="0" err="1"/>
              <a:t>Snellen</a:t>
            </a:r>
            <a:r>
              <a:rPr lang="tr-TR" sz="1800" dirty="0"/>
              <a:t> Göz Tarama Testi</a:t>
            </a:r>
          </a:p>
          <a:p>
            <a:pPr>
              <a:lnSpc>
                <a:spcPct val="80000"/>
              </a:lnSpc>
            </a:pPr>
            <a:r>
              <a:rPr lang="tr-TR" sz="1800" dirty="0"/>
              <a:t>Kime Göre Ben Neyim Tek.</a:t>
            </a:r>
          </a:p>
          <a:p>
            <a:pPr>
              <a:lnSpc>
                <a:spcPct val="80000"/>
              </a:lnSpc>
            </a:pPr>
            <a:r>
              <a:rPr lang="tr-TR" sz="1800" dirty="0"/>
              <a:t>Boş Zamanları Değ. Anketi</a:t>
            </a:r>
          </a:p>
          <a:p>
            <a:pPr>
              <a:lnSpc>
                <a:spcPct val="80000"/>
              </a:lnSpc>
            </a:pPr>
            <a:r>
              <a:rPr lang="tr-TR" sz="1800" dirty="0"/>
              <a:t>Devamsızlık Nedenleri Anketi</a:t>
            </a:r>
          </a:p>
          <a:p>
            <a:pPr>
              <a:lnSpc>
                <a:spcPct val="80000"/>
              </a:lnSpc>
            </a:pPr>
            <a:r>
              <a:rPr lang="tr-TR" sz="1800" dirty="0" err="1"/>
              <a:t>Beier</a:t>
            </a:r>
            <a:r>
              <a:rPr lang="tr-TR" sz="1800" dirty="0"/>
              <a:t> Cümle Tamamlama testi</a:t>
            </a:r>
          </a:p>
          <a:p>
            <a:pPr>
              <a:lnSpc>
                <a:spcPct val="80000"/>
              </a:lnSpc>
            </a:pPr>
            <a:r>
              <a:rPr lang="tr-TR" sz="1800" dirty="0"/>
              <a:t>Sınav Kaygısı Ölçeği</a:t>
            </a:r>
          </a:p>
          <a:p>
            <a:pPr>
              <a:lnSpc>
                <a:spcPct val="80000"/>
              </a:lnSpc>
            </a:pPr>
            <a:r>
              <a:rPr lang="tr-TR" sz="1800" dirty="0"/>
              <a:t>Çalışma Davranışı Değerlendirme Ölçeği</a:t>
            </a:r>
          </a:p>
          <a:p>
            <a:pPr>
              <a:lnSpc>
                <a:spcPct val="80000"/>
              </a:lnSpc>
            </a:pPr>
            <a:r>
              <a:rPr lang="tr-TR" sz="1800" dirty="0"/>
              <a:t>Aile Envanteri</a:t>
            </a:r>
          </a:p>
          <a:p>
            <a:pPr>
              <a:lnSpc>
                <a:spcPct val="80000"/>
              </a:lnSpc>
            </a:pPr>
            <a:r>
              <a:rPr lang="tr-TR" sz="1800" dirty="0"/>
              <a:t>Akademik Benlik Kavramı  Ölçeği</a:t>
            </a:r>
          </a:p>
          <a:p>
            <a:pPr>
              <a:lnSpc>
                <a:spcPct val="80000"/>
              </a:lnSpc>
            </a:pPr>
            <a:r>
              <a:rPr lang="tr-TR" sz="1800" dirty="0"/>
              <a:t>Kendini Değerlendirme Envanteri</a:t>
            </a:r>
          </a:p>
          <a:p>
            <a:pPr>
              <a:lnSpc>
                <a:spcPct val="80000"/>
              </a:lnSpc>
            </a:pPr>
            <a:r>
              <a:rPr lang="tr-TR" sz="1800" dirty="0"/>
              <a:t>Mesleki olgunluk Ölçeği</a:t>
            </a:r>
          </a:p>
          <a:p>
            <a:pPr>
              <a:lnSpc>
                <a:spcPct val="80000"/>
              </a:lnSpc>
            </a:pPr>
            <a:r>
              <a:rPr lang="tr-TR" sz="1800" dirty="0"/>
              <a:t>Kişilik Envanteri</a:t>
            </a:r>
          </a:p>
          <a:p>
            <a:pPr>
              <a:lnSpc>
                <a:spcPct val="80000"/>
              </a:lnSpc>
            </a:pPr>
            <a:r>
              <a:rPr lang="tr-TR" sz="1800" dirty="0"/>
              <a:t>TKT 7–11</a:t>
            </a:r>
          </a:p>
          <a:p>
            <a:pPr>
              <a:lnSpc>
                <a:spcPct val="80000"/>
              </a:lnSpc>
            </a:pPr>
            <a:r>
              <a:rPr lang="tr-TR" sz="1800" dirty="0"/>
              <a:t>TYT 6–8</a:t>
            </a:r>
          </a:p>
          <a:p>
            <a:pPr>
              <a:lnSpc>
                <a:spcPct val="80000"/>
              </a:lnSpc>
            </a:pPr>
            <a:r>
              <a:rPr lang="tr-TR" sz="1800" dirty="0"/>
              <a:t>TYT 9–11</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1" name="Shape 251"/>
          <p:cNvGraphicFramePr>
            <a:graphicFrameLocks noGrp="1"/>
          </p:cNvGraphicFramePr>
          <p:nvPr/>
        </p:nvGraphicFramePr>
        <p:xfrm>
          <a:off x="200027" y="1071545"/>
          <a:ext cx="8301063" cy="6023010"/>
        </p:xfrm>
        <a:graphic>
          <a:graphicData uri="http://schemas.openxmlformats.org/drawingml/2006/table">
            <a:tbl>
              <a:tblPr/>
              <a:tblGrid>
                <a:gridCol w="2991548"/>
                <a:gridCol w="1334244"/>
                <a:gridCol w="1024105"/>
                <a:gridCol w="1051565"/>
                <a:gridCol w="1899601"/>
              </a:tblGrid>
              <a:tr h="354769">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dirty="0" smtClean="0">
                          <a:ln>
                            <a:noFill/>
                          </a:ln>
                          <a:solidFill>
                            <a:schemeClr val="tx1"/>
                          </a:solidFill>
                          <a:effectLst/>
                          <a:latin typeface="Arial" charset="0"/>
                          <a:cs typeface="Arial" charset="0"/>
                          <a:sym typeface="Arial" charset="0"/>
                        </a:rPr>
                        <a:t>Uygulanan Ölçme Araçları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Arial" charset="0"/>
                          <a:cs typeface="Arial" charset="0"/>
                          <a:sym typeface="Arial" charset="0"/>
                        </a:rPr>
                        <a:t>Şube Say.</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Arial" charset="0"/>
                          <a:cs typeface="Arial" charset="0"/>
                          <a:sym typeface="Arial" charset="0"/>
                        </a:rPr>
                        <a:t>Uygulama sayısı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r>
              <a:tr h="354769">
                <a:tc vMerge="1">
                  <a:txBody>
                    <a:bodyPr/>
                    <a:lstStyle/>
                    <a:p>
                      <a:endParaRPr lang="tr-TR"/>
                    </a:p>
                  </a:txBody>
                  <a:tcPr/>
                </a:tc>
                <a:tc vMerge="1">
                  <a:txBody>
                    <a:bodyPr/>
                    <a:lstStyle/>
                    <a:p>
                      <a:endParaRPr lang="tr-TR"/>
                    </a:p>
                  </a:txBody>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Arial" charset="0"/>
                          <a:cs typeface="Arial" charset="0"/>
                          <a:sym typeface="Arial" charset="0"/>
                        </a:rPr>
                        <a:t>Kız</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Arial" charset="0"/>
                          <a:cs typeface="Arial" charset="0"/>
                          <a:sym typeface="Arial" charset="0"/>
                        </a:rPr>
                        <a:t>Erkek</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1" i="0" u="none" strike="noStrike" cap="none" normalizeH="0" baseline="0" smtClean="0">
                          <a:ln>
                            <a:noFill/>
                          </a:ln>
                          <a:solidFill>
                            <a:schemeClr val="tx1"/>
                          </a:solidFill>
                          <a:effectLst/>
                          <a:latin typeface="Arial" charset="0"/>
                          <a:cs typeface="Arial" charset="0"/>
                          <a:sym typeface="Arial" charset="0"/>
                        </a:rPr>
                        <a:t>Top</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Otobiyografi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err="1" smtClean="0">
                          <a:ln>
                            <a:noFill/>
                          </a:ln>
                          <a:solidFill>
                            <a:schemeClr val="tx1"/>
                          </a:solidFill>
                          <a:effectLst/>
                          <a:latin typeface="Arial" charset="0"/>
                          <a:cs typeface="Arial" charset="0"/>
                          <a:sym typeface="Arial" charset="0"/>
                        </a:rPr>
                        <a:t>Sosyometri</a:t>
                      </a:r>
                      <a:endParaRPr kumimoji="0" lang="tr-TR" sz="900" b="0" i="0" u="none" strike="noStrike" cap="none" normalizeH="0" baseline="0" dirty="0" smtClean="0">
                        <a:ln>
                          <a:noFill/>
                        </a:ln>
                        <a:solidFill>
                          <a:schemeClr val="tx1"/>
                        </a:solidFill>
                        <a:effectLst/>
                        <a:latin typeface="Arial" charset="0"/>
                        <a:cs typeface="Arial" charset="0"/>
                        <a:sym typeface="Arial" charset="0"/>
                      </a:endParaRP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Başarısızlık Nedenleri Anketi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Problem Tarama Listesi (O Takımı)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Problem Tarama Listesi (L Takımı)</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err="1" smtClean="0">
                          <a:ln>
                            <a:noFill/>
                          </a:ln>
                          <a:solidFill>
                            <a:schemeClr val="tx1"/>
                          </a:solidFill>
                          <a:effectLst/>
                          <a:latin typeface="Arial" charset="0"/>
                          <a:cs typeface="Arial" charset="0"/>
                          <a:sym typeface="Arial" charset="0"/>
                        </a:rPr>
                        <a:t>Kuder</a:t>
                      </a:r>
                      <a:r>
                        <a:rPr kumimoji="0" lang="tr-TR" sz="900" b="0" i="0" u="none" strike="noStrike" cap="none" normalizeH="0" baseline="0" dirty="0" smtClean="0">
                          <a:ln>
                            <a:noFill/>
                          </a:ln>
                          <a:solidFill>
                            <a:schemeClr val="tx1"/>
                          </a:solidFill>
                          <a:effectLst/>
                          <a:latin typeface="Arial" charset="0"/>
                          <a:cs typeface="Arial" charset="0"/>
                          <a:sym typeface="Arial" charset="0"/>
                        </a:rPr>
                        <a:t> İlgi Alanları Envanteri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Kimdir Bu-Tekniği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err="1" smtClean="0">
                          <a:ln>
                            <a:noFill/>
                          </a:ln>
                          <a:solidFill>
                            <a:schemeClr val="tx1"/>
                          </a:solidFill>
                          <a:effectLst/>
                          <a:latin typeface="Arial" charset="0"/>
                          <a:cs typeface="Arial" charset="0"/>
                          <a:sym typeface="Arial" charset="0"/>
                        </a:rPr>
                        <a:t>Snellen</a:t>
                      </a:r>
                      <a:r>
                        <a:rPr kumimoji="0" lang="tr-TR" sz="900" b="0" i="0" u="none" strike="noStrike" cap="none" normalizeH="0" baseline="0" dirty="0" smtClean="0">
                          <a:ln>
                            <a:noFill/>
                          </a:ln>
                          <a:solidFill>
                            <a:schemeClr val="tx1"/>
                          </a:solidFill>
                          <a:effectLst/>
                          <a:latin typeface="Arial" charset="0"/>
                          <a:cs typeface="Arial" charset="0"/>
                          <a:sym typeface="Arial" charset="0"/>
                        </a:rPr>
                        <a:t> Göz Tarama Testi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Kime Göre Ben Neyim Tek.</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Boş Zamanları Değ. Anketi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Devamsızlık Nedenleri Anketi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err="1" smtClean="0">
                          <a:ln>
                            <a:noFill/>
                          </a:ln>
                          <a:solidFill>
                            <a:schemeClr val="tx1"/>
                          </a:solidFill>
                          <a:effectLst/>
                          <a:latin typeface="Arial" charset="0"/>
                          <a:cs typeface="Arial" charset="0"/>
                          <a:sym typeface="Arial" charset="0"/>
                        </a:rPr>
                        <a:t>Beier</a:t>
                      </a:r>
                      <a:r>
                        <a:rPr kumimoji="0" lang="tr-TR" sz="900" b="0" i="0" u="none" strike="noStrike" cap="none" normalizeH="0" baseline="0" dirty="0" smtClean="0">
                          <a:ln>
                            <a:noFill/>
                          </a:ln>
                          <a:solidFill>
                            <a:schemeClr val="tx1"/>
                          </a:solidFill>
                          <a:effectLst/>
                          <a:latin typeface="Arial" charset="0"/>
                          <a:cs typeface="Arial" charset="0"/>
                          <a:sym typeface="Arial" charset="0"/>
                        </a:rPr>
                        <a:t> Cümle Tamamlama testi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1077">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smtClean="0">
                          <a:ln>
                            <a:noFill/>
                          </a:ln>
                          <a:solidFill>
                            <a:schemeClr val="tx1"/>
                          </a:solidFill>
                          <a:effectLst/>
                          <a:latin typeface="Arial" charset="0"/>
                          <a:cs typeface="Arial" charset="0"/>
                          <a:sym typeface="Arial" charset="0"/>
                        </a:rPr>
                        <a:t>Sınav Kaygısı Ölçeği</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cs typeface="Arial" charset="0"/>
                          <a:sym typeface="Arial" charset="0"/>
                        </a:rPr>
                        <a:t> </a:t>
                      </a:r>
                    </a:p>
                  </a:txBody>
                  <a:tcPr marL="44450" marR="44450"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7439" name="Shape 252"/>
          <p:cNvSpPr txBox="1">
            <a:spLocks noChangeArrowheads="1"/>
          </p:cNvSpPr>
          <p:nvPr/>
        </p:nvSpPr>
        <p:spPr bwMode="auto">
          <a:xfrm>
            <a:off x="928661" y="0"/>
            <a:ext cx="6207151" cy="457200"/>
          </a:xfrm>
          <a:prstGeom prst="rect">
            <a:avLst/>
          </a:prstGeom>
          <a:noFill/>
          <a:ln w="9525">
            <a:noFill/>
            <a:miter lim="800000"/>
            <a:headEnd/>
            <a:tailEnd/>
          </a:ln>
        </p:spPr>
        <p:txBody>
          <a:bodyPr lIns="91425" tIns="91425" rIns="91425" bIns="91425" anchor="ctr"/>
          <a:lstStyle/>
          <a:p>
            <a:pPr algn="just">
              <a:lnSpc>
                <a:spcPct val="115000"/>
              </a:lnSpc>
            </a:pPr>
            <a:r>
              <a:rPr lang="tr-TR" sz="1100" b="1" dirty="0"/>
              <a:t>Rehberlik Ve Psikolojik Danışma Hizmetleri Amacıyla Kullanılan Ölçme Araçları:</a:t>
            </a:r>
          </a:p>
        </p:txBody>
      </p:sp>
    </p:spTree>
  </p:cSld>
  <p:clrMapOvr>
    <a:masterClrMapping/>
  </p:clrMapOvr>
  <p:transition spd="slow">
    <p:cu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3" name="Shape 263"/>
          <p:cNvGraphicFramePr>
            <a:graphicFrameLocks noGrp="1"/>
          </p:cNvGraphicFramePr>
          <p:nvPr/>
        </p:nvGraphicFramePr>
        <p:xfrm>
          <a:off x="307975" y="1293284"/>
          <a:ext cx="7486650" cy="2122812"/>
        </p:xfrm>
        <a:graphic>
          <a:graphicData uri="http://schemas.openxmlformats.org/drawingml/2006/table">
            <a:tbl>
              <a:tblPr/>
              <a:tblGrid>
                <a:gridCol w="1443038"/>
                <a:gridCol w="1630362"/>
                <a:gridCol w="762000"/>
                <a:gridCol w="704850"/>
                <a:gridCol w="820738"/>
                <a:gridCol w="612775"/>
                <a:gridCol w="635000"/>
                <a:gridCol w="877887"/>
              </a:tblGrid>
              <a:tr h="430744">
                <a:tc rowSpan="3">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Etkinlikler</a:t>
                      </a:r>
                    </a:p>
                    <a:p>
                      <a:pPr marL="0" marR="0" lvl="0" indent="0" algn="ctr" defTabSz="914400" rtl="0" eaLnBrk="1" fontAlgn="base" latinLnBrk="0" hangingPunct="1">
                        <a:lnSpc>
                          <a:spcPct val="150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(Seminer, Konferans, Panel, Toplantı vb.)</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Konusu</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Etkinlik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5">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Katılımcı Grup ve Sayıları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0744">
                <a:tc vMerge="1">
                  <a:txBody>
                    <a:bodyPr/>
                    <a:lstStyle/>
                    <a:p>
                      <a:endParaRPr lang="tr-TR"/>
                    </a:p>
                  </a:txBody>
                  <a:tcPr/>
                </a:tc>
                <a:tc vMerge="1">
                  <a:txBody>
                    <a:bodyPr/>
                    <a:lstStyle/>
                    <a:p>
                      <a:endParaRPr lang="tr-TR"/>
                    </a:p>
                  </a:txBody>
                  <a:tcPr/>
                </a:tc>
                <a:tc vMerge="1">
                  <a:txBody>
                    <a:bodyPr/>
                    <a:lstStyle/>
                    <a:p>
                      <a:endParaRPr lang="tr-TR"/>
                    </a:p>
                  </a:txBody>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Öğrenci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Öğretmen</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Veli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Diğer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Toplam</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19160">
                <a:tc vMerge="1">
                  <a:txBody>
                    <a:bodyPr/>
                    <a:lstStyle/>
                    <a:p>
                      <a:endParaRPr lang="tr-TR"/>
                    </a:p>
                  </a:txBody>
                  <a:tcPr/>
                </a:tc>
                <a:tc>
                  <a:txBody>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1.</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2.</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3.</a:t>
                      </a:r>
                    </a:p>
                    <a:p>
                      <a:pPr marL="0" marR="0" lvl="0" indent="0" algn="l" defTabSz="914400" rtl="0" eaLnBrk="1" fontAlgn="base" latinLnBrk="0" hangingPunct="1">
                        <a:lnSpc>
                          <a:spcPct val="15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264" name="Shape 264"/>
          <p:cNvGraphicFramePr>
            <a:graphicFrameLocks noGrp="1"/>
          </p:cNvGraphicFramePr>
          <p:nvPr/>
        </p:nvGraphicFramePr>
        <p:xfrm>
          <a:off x="304800" y="4055533"/>
          <a:ext cx="8059738" cy="3017320"/>
        </p:xfrm>
        <a:graphic>
          <a:graphicData uri="http://schemas.openxmlformats.org/drawingml/2006/table">
            <a:tbl>
              <a:tblPr/>
              <a:tblGrid>
                <a:gridCol w="571500"/>
                <a:gridCol w="3395663"/>
                <a:gridCol w="4092575"/>
              </a:tblGrid>
              <a:tr h="447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Sıra No</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Araştırmalar – Projeler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Yayınlar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1</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2</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3</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9449" name="Shape 265"/>
          <p:cNvSpPr txBox="1">
            <a:spLocks noChangeArrowheads="1"/>
          </p:cNvSpPr>
          <p:nvPr/>
        </p:nvSpPr>
        <p:spPr bwMode="auto">
          <a:xfrm>
            <a:off x="534988" y="400051"/>
            <a:ext cx="6500812" cy="656167"/>
          </a:xfrm>
          <a:prstGeom prst="rect">
            <a:avLst/>
          </a:prstGeom>
          <a:noFill/>
          <a:ln w="9525">
            <a:noFill/>
            <a:miter lim="800000"/>
            <a:headEnd/>
            <a:tailEnd/>
          </a:ln>
        </p:spPr>
        <p:txBody>
          <a:bodyPr lIns="91425" tIns="91425" rIns="91425" bIns="91425" anchor="ctr"/>
          <a:lstStyle/>
          <a:p>
            <a:pPr algn="just">
              <a:lnSpc>
                <a:spcPct val="150000"/>
              </a:lnSpc>
            </a:pPr>
            <a:r>
              <a:rPr lang="tr-TR" sz="1100" b="1"/>
              <a:t>Rehberlik ve Psikolojik Danışma Hizmetleri Servisi Tarafından Yapılan Etkinlikler:</a:t>
            </a:r>
          </a:p>
          <a:p>
            <a:pPr algn="just">
              <a:lnSpc>
                <a:spcPct val="115000"/>
              </a:lnSpc>
            </a:pPr>
            <a:r>
              <a:rPr lang="tr-TR" sz="700"/>
              <a:t> </a:t>
            </a:r>
          </a:p>
          <a:p>
            <a:pPr algn="just">
              <a:lnSpc>
                <a:spcPct val="115000"/>
              </a:lnSpc>
            </a:pPr>
            <a:r>
              <a:rPr lang="tr-TR" sz="700"/>
              <a:t> </a:t>
            </a:r>
            <a:r>
              <a:rPr lang="tr-TR" sz="1100" b="1"/>
              <a:t>Rehberlik ve Psikolojik Danışma Hizmetleri Servisi Tarafından Gerçekleştirilen:</a:t>
            </a:r>
          </a:p>
          <a:p>
            <a:pPr algn="just">
              <a:lnSpc>
                <a:spcPct val="115000"/>
              </a:lnSpc>
            </a:pPr>
            <a:r>
              <a:rPr lang="tr-TR" sz="700"/>
              <a:t> </a:t>
            </a:r>
          </a:p>
          <a:p>
            <a:pPr algn="just">
              <a:lnSpc>
                <a:spcPct val="115000"/>
              </a:lnSpc>
            </a:pPr>
            <a:endParaRPr lang="tr-TR" sz="1100" b="1"/>
          </a:p>
        </p:txBody>
      </p:sp>
    </p:spTree>
  </p:cSld>
  <p:clrMapOvr>
    <a:masterClrMapping/>
  </p:clrMapOvr>
  <p:transition spd="slow">
    <p:cu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8" name="Shape 278"/>
          <p:cNvGraphicFramePr>
            <a:graphicFrameLocks noGrp="1"/>
          </p:cNvGraphicFramePr>
          <p:nvPr/>
        </p:nvGraphicFramePr>
        <p:xfrm>
          <a:off x="152401" y="1030818"/>
          <a:ext cx="8228013" cy="6293720"/>
        </p:xfrm>
        <a:graphic>
          <a:graphicData uri="http://schemas.openxmlformats.org/drawingml/2006/table">
            <a:tbl>
              <a:tblPr/>
              <a:tblGrid>
                <a:gridCol w="1619250"/>
                <a:gridCol w="757238"/>
                <a:gridCol w="755650"/>
                <a:gridCol w="568325"/>
                <a:gridCol w="839787"/>
                <a:gridCol w="744538"/>
                <a:gridCol w="862012"/>
                <a:gridCol w="922338"/>
                <a:gridCol w="1158875"/>
              </a:tblGrid>
              <a:tr h="711160">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Program</a:t>
                      </a:r>
                    </a:p>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Türü</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Ulaşılan Okul</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hMerge="1">
                  <a:txBody>
                    <a:bodyPr/>
                    <a:lstStyle/>
                    <a:p>
                      <a:endParaRPr lang="tr-TR"/>
                    </a:p>
                  </a:txBody>
                  <a:tcPr/>
                </a:tc>
                <a:tc grid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Ulaşılan Personel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tr-TR"/>
                    </a:p>
                  </a:txBody>
                  <a:tcPr/>
                </a:tc>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Ulaşılan</a:t>
                      </a:r>
                    </a:p>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Ulaşılan</a:t>
                      </a:r>
                    </a:p>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Veli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300" b="1" i="0" u="none" strike="noStrike" cap="none" normalizeH="0" baseline="0" smtClean="0">
                          <a:ln>
                            <a:noFill/>
                          </a:ln>
                          <a:solidFill>
                            <a:schemeClr val="tx1"/>
                          </a:solidFill>
                          <a:effectLst/>
                          <a:latin typeface="Arial" charset="0"/>
                          <a:cs typeface="Arial" charset="0"/>
                          <a:sym typeface="Arial" charset="0"/>
                        </a:rPr>
                        <a:t>Eğitime Katılan Psikolojik Dan.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4417">
                <a:tc vMerge="1">
                  <a:txBody>
                    <a:bodyPr/>
                    <a:lstStyle/>
                    <a:p>
                      <a:endParaRPr lang="tr-TR"/>
                    </a:p>
                  </a:txBody>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İlkokul</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Ortaokul</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Lise</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Öğretmen</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ctr"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Yönetici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tr-TR"/>
                    </a:p>
                  </a:txBody>
                  <a:tcPr/>
                </a:tc>
                <a:tc vMerge="1">
                  <a:txBody>
                    <a:bodyPr/>
                    <a:lstStyle/>
                    <a:p>
                      <a:endParaRPr lang="tr-TR"/>
                    </a:p>
                  </a:txBody>
                  <a:tcPr/>
                </a:tc>
                <a:tc vMerge="1">
                  <a:txBody>
                    <a:bodyPr/>
                    <a:lstStyle/>
                    <a:p>
                      <a:endParaRPr lang="tr-TR"/>
                    </a:p>
                  </a:txBody>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Psikoeğitim</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4484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Psikolojik Bilgilendirme ve Anlamlandırma (de brifing)</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116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Grupla Psikolojik Danışma</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Hayata Sahip Çıkma</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Aile Eğitimi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Şiddeti Önleme</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Madde Bağımlılığı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7480">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300" b="0" i="0" u="none" strike="noStrike" cap="none" normalizeH="0" baseline="0" smtClean="0">
                          <a:ln>
                            <a:noFill/>
                          </a:ln>
                          <a:solidFill>
                            <a:schemeClr val="tx1"/>
                          </a:solidFill>
                          <a:effectLst/>
                          <a:latin typeface="Arial" charset="0"/>
                          <a:cs typeface="Arial" charset="0"/>
                          <a:sym typeface="Arial" charset="0"/>
                        </a:rPr>
                        <a:t>Temel Önleme</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63500" marR="0" lvl="0" indent="0" algn="l" defTabSz="914400" rtl="0" eaLnBrk="1" fontAlgn="base" latinLnBrk="0" hangingPunct="1">
                        <a:lnSpc>
                          <a:spcPct val="115000"/>
                        </a:lnSpc>
                        <a:spcBef>
                          <a:spcPct val="0"/>
                        </a:spcBef>
                        <a:spcAft>
                          <a:spcPct val="0"/>
                        </a:spcAft>
                        <a:buClrTx/>
                        <a:buSzTx/>
                        <a:buFontTx/>
                        <a:buNone/>
                        <a:tabLst/>
                      </a:pPr>
                      <a:r>
                        <a:rPr kumimoji="0" lang="tr-TR" sz="1100" b="0"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1546" name="Shape 279"/>
          <p:cNvSpPr txBox="1">
            <a:spLocks noChangeArrowheads="1"/>
          </p:cNvSpPr>
          <p:nvPr/>
        </p:nvSpPr>
        <p:spPr bwMode="auto">
          <a:xfrm>
            <a:off x="304801" y="406401"/>
            <a:ext cx="6977063" cy="1291167"/>
          </a:xfrm>
          <a:prstGeom prst="rect">
            <a:avLst/>
          </a:prstGeom>
          <a:noFill/>
          <a:ln w="9525">
            <a:noFill/>
            <a:miter lim="800000"/>
            <a:headEnd/>
            <a:tailEnd/>
          </a:ln>
        </p:spPr>
        <p:txBody>
          <a:bodyPr lIns="91425" tIns="91425" rIns="91425" bIns="91425" anchor="ctr"/>
          <a:lstStyle/>
          <a:p>
            <a:pPr algn="just">
              <a:lnSpc>
                <a:spcPct val="115000"/>
              </a:lnSpc>
            </a:pPr>
            <a:r>
              <a:rPr lang="tr-TR" sz="1100" b="1"/>
              <a:t>Psikososyal Müdahale Hizmetleri</a:t>
            </a:r>
          </a:p>
          <a:p>
            <a:pPr>
              <a:lnSpc>
                <a:spcPct val="115000"/>
              </a:lnSpc>
            </a:pPr>
            <a:r>
              <a:rPr lang="tr-TR" sz="1100" b="1"/>
              <a:t> </a:t>
            </a:r>
          </a:p>
        </p:txBody>
      </p:sp>
    </p:spTree>
  </p:cSld>
  <p:clrMapOvr>
    <a:masterClrMapping/>
  </p:clrMapOvr>
  <p:transition spd="slow">
    <p:cu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p:cNvSpPr>
            <a:spLocks noChangeArrowheads="1"/>
          </p:cNvSpPr>
          <p:nvPr/>
        </p:nvSpPr>
        <p:spPr bwMode="auto">
          <a:xfrm>
            <a:off x="1142971" y="1428732"/>
            <a:ext cx="6442075" cy="40004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5" name="Rectangle 6"/>
          <p:cNvSpPr>
            <a:spLocks noChangeArrowheads="1"/>
          </p:cNvSpPr>
          <p:nvPr/>
        </p:nvSpPr>
        <p:spPr bwMode="auto">
          <a:xfrm>
            <a:off x="1142971" y="2000231"/>
            <a:ext cx="6442075" cy="355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491" name="WordArt 7">
            <a:hlinkClick r:id="rId2" action="ppaction://hlinksldjump"/>
          </p:cNvPr>
          <p:cNvSpPr>
            <a:spLocks noChangeArrowheads="1" noChangeShapeType="1" noTextEdit="1"/>
          </p:cNvSpPr>
          <p:nvPr/>
        </p:nvSpPr>
        <p:spPr bwMode="auto">
          <a:xfrm>
            <a:off x="1285846" y="1523980"/>
            <a:ext cx="1831975" cy="256117"/>
          </a:xfrm>
          <a:prstGeom prst="rect">
            <a:avLst/>
          </a:prstGeom>
        </p:spPr>
        <p:txBody>
          <a:bodyPr wrap="none" fromWordArt="1">
            <a:prstTxWarp prst="textPlain">
              <a:avLst>
                <a:gd name="adj" fmla="val 50000"/>
              </a:avLst>
            </a:prstTxWarp>
          </a:bodyPr>
          <a:lstStyle/>
          <a:p>
            <a:pPr algn="ctr"/>
            <a:r>
              <a:rPr lang="tr-TR" kern="10">
                <a:ln w="9525">
                  <a:solidFill>
                    <a:srgbClr val="000000"/>
                  </a:solidFill>
                  <a:round/>
                  <a:headEnd/>
                  <a:tailEnd/>
                </a:ln>
                <a:solidFill>
                  <a:srgbClr val="FFFFFF"/>
                </a:solidFill>
                <a:latin typeface="Arial Black"/>
              </a:rPr>
              <a:t>SINIFLARA GÖRE</a:t>
            </a:r>
          </a:p>
        </p:txBody>
      </p:sp>
      <p:sp>
        <p:nvSpPr>
          <p:cNvPr id="63492" name="WordArt 8"/>
          <p:cNvSpPr>
            <a:spLocks noChangeArrowheads="1" noChangeShapeType="1" noTextEdit="1"/>
          </p:cNvSpPr>
          <p:nvPr/>
        </p:nvSpPr>
        <p:spPr bwMode="auto">
          <a:xfrm>
            <a:off x="1214409" y="2095481"/>
            <a:ext cx="2497137" cy="311151"/>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ÖLÇME ARAÇLARINA GÖRE</a:t>
            </a:r>
          </a:p>
        </p:txBody>
      </p:sp>
      <p:sp>
        <p:nvSpPr>
          <p:cNvPr id="8" name="Rectangle 9"/>
          <p:cNvSpPr>
            <a:spLocks noChangeArrowheads="1"/>
          </p:cNvSpPr>
          <p:nvPr/>
        </p:nvSpPr>
        <p:spPr bwMode="auto">
          <a:xfrm>
            <a:off x="1142971" y="2476480"/>
            <a:ext cx="6442075" cy="355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494" name="WordArt 10"/>
          <p:cNvSpPr>
            <a:spLocks noChangeArrowheads="1" noChangeShapeType="1" noTextEdit="1"/>
          </p:cNvSpPr>
          <p:nvPr/>
        </p:nvSpPr>
        <p:spPr bwMode="auto">
          <a:xfrm>
            <a:off x="1285845" y="2571731"/>
            <a:ext cx="3951288" cy="2413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REHBERLİK ALANINA GÖRE GÖRÜŞME</a:t>
            </a:r>
          </a:p>
        </p:txBody>
      </p:sp>
      <p:sp>
        <p:nvSpPr>
          <p:cNvPr id="10" name="Rectangle 11"/>
          <p:cNvSpPr>
            <a:spLocks noChangeArrowheads="1"/>
          </p:cNvSpPr>
          <p:nvPr/>
        </p:nvSpPr>
        <p:spPr bwMode="auto">
          <a:xfrm>
            <a:off x="1142971" y="3047980"/>
            <a:ext cx="6429375" cy="355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496" name="WordArt 12"/>
          <p:cNvSpPr>
            <a:spLocks noChangeArrowheads="1" noChangeShapeType="1" noTextEdit="1"/>
          </p:cNvSpPr>
          <p:nvPr/>
        </p:nvSpPr>
        <p:spPr bwMode="auto">
          <a:xfrm>
            <a:off x="1214408" y="3047981"/>
            <a:ext cx="3946525" cy="2667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SORUN ALANINA GÖRE GÖRÜŞME SAYISI</a:t>
            </a:r>
          </a:p>
        </p:txBody>
      </p:sp>
      <p:sp>
        <p:nvSpPr>
          <p:cNvPr id="12" name="Rectangle 13"/>
          <p:cNvSpPr>
            <a:spLocks noChangeArrowheads="1"/>
          </p:cNvSpPr>
          <p:nvPr/>
        </p:nvSpPr>
        <p:spPr bwMode="auto">
          <a:xfrm>
            <a:off x="1142971" y="3524232"/>
            <a:ext cx="6442075" cy="40004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498" name="WordArt 14">
            <a:hlinkClick r:id="rId3" action="ppaction://hlinksldjump"/>
          </p:cNvPr>
          <p:cNvSpPr>
            <a:spLocks noChangeArrowheads="1" noChangeShapeType="1" noTextEdit="1"/>
          </p:cNvSpPr>
          <p:nvPr/>
        </p:nvSpPr>
        <p:spPr bwMode="auto">
          <a:xfrm>
            <a:off x="1214408" y="3619480"/>
            <a:ext cx="3503612" cy="239184"/>
          </a:xfrm>
          <a:prstGeom prst="rect">
            <a:avLst/>
          </a:prstGeom>
        </p:spPr>
        <p:txBody>
          <a:bodyPr wrap="none" fromWordArt="1">
            <a:prstTxWarp prst="textPlain">
              <a:avLst>
                <a:gd name="adj" fmla="val 50000"/>
              </a:avLst>
            </a:prstTxWarp>
          </a:bodyPr>
          <a:lstStyle/>
          <a:p>
            <a:pPr algn="ctr"/>
            <a:r>
              <a:rPr lang="tr-TR" kern="10">
                <a:ln w="9525">
                  <a:solidFill>
                    <a:srgbClr val="000000"/>
                  </a:solidFill>
                  <a:round/>
                  <a:headEnd/>
                  <a:tailEnd/>
                </a:ln>
                <a:solidFill>
                  <a:srgbClr val="FFFFFF"/>
                </a:solidFill>
                <a:latin typeface="Arial Black"/>
              </a:rPr>
              <a:t>AYLARA GÖRE GÖRÜŞME SAYISI</a:t>
            </a:r>
          </a:p>
        </p:txBody>
      </p:sp>
      <p:sp>
        <p:nvSpPr>
          <p:cNvPr id="14" name="Rectangle 15"/>
          <p:cNvSpPr>
            <a:spLocks noChangeArrowheads="1"/>
          </p:cNvSpPr>
          <p:nvPr/>
        </p:nvSpPr>
        <p:spPr bwMode="auto">
          <a:xfrm>
            <a:off x="1142971" y="4095731"/>
            <a:ext cx="6429375" cy="3556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500" name="WordArt 16"/>
          <p:cNvSpPr>
            <a:spLocks noChangeArrowheads="1" noChangeShapeType="1" noTextEdit="1"/>
          </p:cNvSpPr>
          <p:nvPr/>
        </p:nvSpPr>
        <p:spPr bwMode="auto">
          <a:xfrm>
            <a:off x="1214409" y="4095731"/>
            <a:ext cx="2174875" cy="2667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ŞEHİRLERE GÖRE</a:t>
            </a:r>
          </a:p>
        </p:txBody>
      </p:sp>
      <p:sp>
        <p:nvSpPr>
          <p:cNvPr id="16" name="Rectangle 19"/>
          <p:cNvSpPr>
            <a:spLocks noChangeArrowheads="1"/>
          </p:cNvSpPr>
          <p:nvPr/>
        </p:nvSpPr>
        <p:spPr bwMode="auto">
          <a:xfrm>
            <a:off x="1142971" y="4571980"/>
            <a:ext cx="6442075" cy="40005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502" name="Line 20"/>
          <p:cNvSpPr>
            <a:spLocks noChangeShapeType="1"/>
          </p:cNvSpPr>
          <p:nvPr/>
        </p:nvSpPr>
        <p:spPr bwMode="auto">
          <a:xfrm>
            <a:off x="2786034" y="4571980"/>
            <a:ext cx="142875" cy="381000"/>
          </a:xfrm>
          <a:prstGeom prst="line">
            <a:avLst/>
          </a:prstGeom>
          <a:noFill/>
          <a:ln w="9525">
            <a:solidFill>
              <a:schemeClr val="tx1"/>
            </a:solidFill>
            <a:round/>
            <a:headEnd/>
            <a:tailEnd/>
          </a:ln>
        </p:spPr>
        <p:txBody>
          <a:bodyPr/>
          <a:lstStyle/>
          <a:p>
            <a:endParaRPr lang="tr-TR"/>
          </a:p>
        </p:txBody>
      </p:sp>
      <p:sp>
        <p:nvSpPr>
          <p:cNvPr id="63503" name="Line 21"/>
          <p:cNvSpPr>
            <a:spLocks noChangeShapeType="1"/>
          </p:cNvSpPr>
          <p:nvPr/>
        </p:nvSpPr>
        <p:spPr bwMode="auto">
          <a:xfrm>
            <a:off x="5214909" y="4571980"/>
            <a:ext cx="142875" cy="381000"/>
          </a:xfrm>
          <a:prstGeom prst="line">
            <a:avLst/>
          </a:prstGeom>
          <a:noFill/>
          <a:ln w="9525">
            <a:solidFill>
              <a:schemeClr val="tx1"/>
            </a:solidFill>
            <a:round/>
            <a:headEnd/>
            <a:tailEnd/>
          </a:ln>
        </p:spPr>
        <p:txBody>
          <a:bodyPr/>
          <a:lstStyle/>
          <a:p>
            <a:endParaRPr lang="tr-TR"/>
          </a:p>
        </p:txBody>
      </p:sp>
      <p:sp>
        <p:nvSpPr>
          <p:cNvPr id="63504" name="WordArt 22"/>
          <p:cNvSpPr>
            <a:spLocks noChangeArrowheads="1" noChangeShapeType="1" noTextEdit="1"/>
          </p:cNvSpPr>
          <p:nvPr/>
        </p:nvSpPr>
        <p:spPr bwMode="auto">
          <a:xfrm>
            <a:off x="1500159" y="4667231"/>
            <a:ext cx="1057275" cy="2159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ÖĞRENCİ</a:t>
            </a:r>
          </a:p>
        </p:txBody>
      </p:sp>
      <p:sp>
        <p:nvSpPr>
          <p:cNvPr id="63505" name="WordArt 23"/>
          <p:cNvSpPr>
            <a:spLocks noChangeArrowheads="1" noChangeShapeType="1" noTextEdit="1"/>
          </p:cNvSpPr>
          <p:nvPr/>
        </p:nvSpPr>
        <p:spPr bwMode="auto">
          <a:xfrm>
            <a:off x="3786159" y="4667232"/>
            <a:ext cx="573087" cy="171449"/>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VELİ</a:t>
            </a:r>
          </a:p>
        </p:txBody>
      </p:sp>
      <p:sp>
        <p:nvSpPr>
          <p:cNvPr id="63506" name="WordArt 24"/>
          <p:cNvSpPr>
            <a:spLocks noChangeArrowheads="1" noChangeShapeType="1" noTextEdit="1"/>
          </p:cNvSpPr>
          <p:nvPr/>
        </p:nvSpPr>
        <p:spPr bwMode="auto">
          <a:xfrm>
            <a:off x="5786408" y="4762481"/>
            <a:ext cx="1187450" cy="2159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ÖĞRETMEN</a:t>
            </a:r>
          </a:p>
        </p:txBody>
      </p:sp>
      <p:sp>
        <p:nvSpPr>
          <p:cNvPr id="22" name="Rectangle 25"/>
          <p:cNvSpPr>
            <a:spLocks noChangeArrowheads="1"/>
          </p:cNvSpPr>
          <p:nvPr/>
        </p:nvSpPr>
        <p:spPr bwMode="auto">
          <a:xfrm>
            <a:off x="1142971" y="5048231"/>
            <a:ext cx="6429375" cy="381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3508" name="WordArt 26"/>
          <p:cNvSpPr>
            <a:spLocks noChangeArrowheads="1" noChangeShapeType="1" noTextEdit="1"/>
          </p:cNvSpPr>
          <p:nvPr/>
        </p:nvSpPr>
        <p:spPr bwMode="auto">
          <a:xfrm>
            <a:off x="1285846" y="5048231"/>
            <a:ext cx="2506663" cy="2667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ETKİNLİK VE ARAŞTIRMA</a:t>
            </a:r>
          </a:p>
        </p:txBody>
      </p:sp>
      <p:sp>
        <p:nvSpPr>
          <p:cNvPr id="63509" name="21 Başlık"/>
          <p:cNvSpPr txBox="1">
            <a:spLocks/>
          </p:cNvSpPr>
          <p:nvPr/>
        </p:nvSpPr>
        <p:spPr bwMode="auto">
          <a:xfrm>
            <a:off x="1428728" y="571481"/>
            <a:ext cx="5786431" cy="500066"/>
          </a:xfrm>
          <a:prstGeom prst="rect">
            <a:avLst/>
          </a:prstGeom>
          <a:solidFill>
            <a:schemeClr val="bg1"/>
          </a:solidFill>
          <a:ln w="9525">
            <a:noFill/>
            <a:miter lim="800000"/>
            <a:headEnd/>
            <a:tailEnd/>
          </a:ln>
        </p:spPr>
        <p:txBody>
          <a:bodyPr/>
          <a:lstStyle/>
          <a:p>
            <a:r>
              <a:rPr lang="tr-TR" sz="2000" b="1" dirty="0" smtClean="0"/>
              <a:t>                            RAPORLAR</a:t>
            </a:r>
            <a:endParaRPr lang="tr-TR" sz="2000"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1000100" y="1000108"/>
            <a:ext cx="3209925" cy="323851"/>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4514" name="WordArt 5"/>
          <p:cNvSpPr>
            <a:spLocks noChangeArrowheads="1" noChangeShapeType="1" noTextEdit="1"/>
          </p:cNvSpPr>
          <p:nvPr/>
        </p:nvSpPr>
        <p:spPr bwMode="auto">
          <a:xfrm>
            <a:off x="1282675" y="1095360"/>
            <a:ext cx="2043113" cy="182033"/>
          </a:xfrm>
          <a:prstGeom prst="rect">
            <a:avLst/>
          </a:prstGeom>
        </p:spPr>
        <p:txBody>
          <a:bodyPr wrap="none" fromWordArt="1">
            <a:prstTxWarp prst="textPlain">
              <a:avLst>
                <a:gd name="adj" fmla="val 50000"/>
              </a:avLst>
            </a:prstTxWarp>
          </a:bodyPr>
          <a:lstStyle/>
          <a:p>
            <a:pPr algn="ctr"/>
            <a:r>
              <a:rPr lang="tr-TR" kern="10" dirty="0">
                <a:ln w="9525">
                  <a:solidFill>
                    <a:srgbClr val="000000"/>
                  </a:solidFill>
                  <a:round/>
                  <a:headEnd/>
                  <a:tailEnd/>
                </a:ln>
                <a:solidFill>
                  <a:srgbClr val="FFFFFF"/>
                </a:solidFill>
                <a:latin typeface="Arial Black"/>
              </a:rPr>
              <a:t>SINIFLARA GÖRE</a:t>
            </a:r>
          </a:p>
        </p:txBody>
      </p:sp>
      <p:sp>
        <p:nvSpPr>
          <p:cNvPr id="4" name="Rectangle 6"/>
          <p:cNvSpPr>
            <a:spLocks noChangeArrowheads="1"/>
          </p:cNvSpPr>
          <p:nvPr/>
        </p:nvSpPr>
        <p:spPr bwMode="auto">
          <a:xfrm>
            <a:off x="282549" y="1857359"/>
            <a:ext cx="801688" cy="37888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r>
              <a:rPr lang="tr-TR" kern="0">
                <a:latin typeface="Arial"/>
                <a:ea typeface="Arial"/>
                <a:cs typeface="Arial"/>
                <a:sym typeface="Arial"/>
              </a:rPr>
              <a:t>9</a:t>
            </a:r>
          </a:p>
        </p:txBody>
      </p:sp>
      <p:sp>
        <p:nvSpPr>
          <p:cNvPr id="5" name="Rectangle 7"/>
          <p:cNvSpPr>
            <a:spLocks noChangeArrowheads="1"/>
          </p:cNvSpPr>
          <p:nvPr/>
        </p:nvSpPr>
        <p:spPr bwMode="auto">
          <a:xfrm>
            <a:off x="282549" y="2905109"/>
            <a:ext cx="800100" cy="378884"/>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r>
              <a:rPr lang="tr-TR" kern="0">
                <a:latin typeface="Arial"/>
                <a:ea typeface="Arial"/>
                <a:cs typeface="Arial"/>
                <a:sym typeface="Arial"/>
              </a:rPr>
              <a:t>10</a:t>
            </a:r>
          </a:p>
        </p:txBody>
      </p:sp>
      <p:sp>
        <p:nvSpPr>
          <p:cNvPr id="6" name="Rectangle 8"/>
          <p:cNvSpPr>
            <a:spLocks noChangeArrowheads="1"/>
          </p:cNvSpPr>
          <p:nvPr/>
        </p:nvSpPr>
        <p:spPr bwMode="auto">
          <a:xfrm>
            <a:off x="282549" y="3857608"/>
            <a:ext cx="801688" cy="381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r>
              <a:rPr lang="tr-TR" kern="0">
                <a:latin typeface="Arial"/>
                <a:ea typeface="Arial"/>
                <a:cs typeface="Arial"/>
                <a:sym typeface="Arial"/>
              </a:rPr>
              <a:t>11</a:t>
            </a:r>
          </a:p>
        </p:txBody>
      </p:sp>
      <p:sp>
        <p:nvSpPr>
          <p:cNvPr id="7" name="Rectangle 9"/>
          <p:cNvSpPr>
            <a:spLocks noChangeArrowheads="1"/>
          </p:cNvSpPr>
          <p:nvPr/>
        </p:nvSpPr>
        <p:spPr bwMode="auto">
          <a:xfrm>
            <a:off x="282550" y="5095859"/>
            <a:ext cx="804863" cy="381000"/>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algn="ctr" fontAlgn="auto">
              <a:spcBef>
                <a:spcPts val="0"/>
              </a:spcBef>
              <a:spcAft>
                <a:spcPts val="0"/>
              </a:spcAft>
              <a:defRPr/>
            </a:pPr>
            <a:r>
              <a:rPr lang="tr-TR" kern="0">
                <a:latin typeface="Arial"/>
                <a:ea typeface="Arial"/>
                <a:cs typeface="Arial"/>
                <a:sym typeface="Arial"/>
              </a:rPr>
              <a:t>12</a:t>
            </a:r>
          </a:p>
        </p:txBody>
      </p:sp>
      <p:sp>
        <p:nvSpPr>
          <p:cNvPr id="64519" name="Rectangle 12"/>
          <p:cNvSpPr>
            <a:spLocks noChangeArrowheads="1"/>
          </p:cNvSpPr>
          <p:nvPr/>
        </p:nvSpPr>
        <p:spPr bwMode="auto">
          <a:xfrm>
            <a:off x="1854175" y="1666859"/>
            <a:ext cx="511175" cy="270933"/>
          </a:xfrm>
          <a:prstGeom prst="rect">
            <a:avLst/>
          </a:prstGeom>
          <a:solidFill>
            <a:schemeClr val="accent1"/>
          </a:solidFill>
          <a:ln w="9525">
            <a:solidFill>
              <a:schemeClr val="tx1"/>
            </a:solidFill>
            <a:miter lim="800000"/>
            <a:headEnd/>
            <a:tailEnd/>
          </a:ln>
        </p:spPr>
        <p:txBody>
          <a:bodyPr wrap="none" anchor="ctr"/>
          <a:lstStyle/>
          <a:p>
            <a:pPr algn="ctr"/>
            <a:r>
              <a:rPr lang="tr-TR"/>
              <a:t>A</a:t>
            </a:r>
          </a:p>
        </p:txBody>
      </p:sp>
      <p:sp>
        <p:nvSpPr>
          <p:cNvPr id="64520" name="Rectangle 13"/>
          <p:cNvSpPr>
            <a:spLocks noChangeArrowheads="1"/>
          </p:cNvSpPr>
          <p:nvPr/>
        </p:nvSpPr>
        <p:spPr bwMode="auto">
          <a:xfrm>
            <a:off x="1854175" y="2238359"/>
            <a:ext cx="511175" cy="270933"/>
          </a:xfrm>
          <a:prstGeom prst="rect">
            <a:avLst/>
          </a:prstGeom>
          <a:solidFill>
            <a:schemeClr val="accent1"/>
          </a:solidFill>
          <a:ln w="9525">
            <a:solidFill>
              <a:schemeClr val="tx1"/>
            </a:solidFill>
            <a:miter lim="800000"/>
            <a:headEnd/>
            <a:tailEnd/>
          </a:ln>
        </p:spPr>
        <p:txBody>
          <a:bodyPr wrap="none" anchor="ctr"/>
          <a:lstStyle/>
          <a:p>
            <a:pPr algn="ctr"/>
            <a:r>
              <a:rPr lang="tr-TR"/>
              <a:t>B</a:t>
            </a:r>
          </a:p>
        </p:txBody>
      </p:sp>
      <p:sp>
        <p:nvSpPr>
          <p:cNvPr id="64521" name="Rectangle 14"/>
          <p:cNvSpPr>
            <a:spLocks noChangeArrowheads="1"/>
          </p:cNvSpPr>
          <p:nvPr/>
        </p:nvSpPr>
        <p:spPr bwMode="auto">
          <a:xfrm>
            <a:off x="1854175" y="2714608"/>
            <a:ext cx="511175" cy="270933"/>
          </a:xfrm>
          <a:prstGeom prst="rect">
            <a:avLst/>
          </a:prstGeom>
          <a:solidFill>
            <a:schemeClr val="accent1"/>
          </a:solidFill>
          <a:ln w="9525">
            <a:solidFill>
              <a:schemeClr val="tx1"/>
            </a:solidFill>
            <a:miter lim="800000"/>
            <a:headEnd/>
            <a:tailEnd/>
          </a:ln>
        </p:spPr>
        <p:txBody>
          <a:bodyPr wrap="none" anchor="ctr"/>
          <a:lstStyle/>
          <a:p>
            <a:pPr algn="ctr"/>
            <a:r>
              <a:rPr lang="tr-TR"/>
              <a:t>C</a:t>
            </a:r>
          </a:p>
        </p:txBody>
      </p:sp>
      <p:sp>
        <p:nvSpPr>
          <p:cNvPr id="64522" name="Rectangle 15"/>
          <p:cNvSpPr>
            <a:spLocks noChangeArrowheads="1"/>
          </p:cNvSpPr>
          <p:nvPr/>
        </p:nvSpPr>
        <p:spPr bwMode="auto">
          <a:xfrm>
            <a:off x="1854175" y="3190859"/>
            <a:ext cx="511175" cy="266700"/>
          </a:xfrm>
          <a:prstGeom prst="rect">
            <a:avLst/>
          </a:prstGeom>
          <a:solidFill>
            <a:schemeClr val="accent1"/>
          </a:solidFill>
          <a:ln w="9525">
            <a:solidFill>
              <a:schemeClr val="tx1"/>
            </a:solidFill>
            <a:miter lim="800000"/>
            <a:headEnd/>
            <a:tailEnd/>
          </a:ln>
        </p:spPr>
        <p:txBody>
          <a:bodyPr wrap="none" anchor="ctr"/>
          <a:lstStyle/>
          <a:p>
            <a:pPr algn="ctr"/>
            <a:r>
              <a:rPr lang="tr-TR"/>
              <a:t>D</a:t>
            </a:r>
          </a:p>
        </p:txBody>
      </p:sp>
      <p:sp>
        <p:nvSpPr>
          <p:cNvPr id="12" name="Rectangle 16"/>
          <p:cNvSpPr>
            <a:spLocks noChangeArrowheads="1"/>
          </p:cNvSpPr>
          <p:nvPr/>
        </p:nvSpPr>
        <p:spPr bwMode="auto">
          <a:xfrm>
            <a:off x="3497238" y="1666859"/>
            <a:ext cx="1531937" cy="323849"/>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4524" name="WordArt 17"/>
          <p:cNvSpPr>
            <a:spLocks noChangeArrowheads="1" noChangeShapeType="1" noTextEdit="1"/>
          </p:cNvSpPr>
          <p:nvPr/>
        </p:nvSpPr>
        <p:spPr bwMode="auto">
          <a:xfrm>
            <a:off x="3925862" y="1762108"/>
            <a:ext cx="528637" cy="186267"/>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PTE</a:t>
            </a:r>
          </a:p>
        </p:txBody>
      </p:sp>
      <p:sp>
        <p:nvSpPr>
          <p:cNvPr id="64525" name="Rectangle 18"/>
          <p:cNvSpPr>
            <a:spLocks noChangeArrowheads="1"/>
          </p:cNvSpPr>
          <p:nvPr/>
        </p:nvSpPr>
        <p:spPr bwMode="auto">
          <a:xfrm>
            <a:off x="6345212" y="2016108"/>
            <a:ext cx="1751012" cy="323851"/>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4526" name="Rectangle 19"/>
          <p:cNvSpPr>
            <a:spLocks noChangeArrowheads="1"/>
          </p:cNvSpPr>
          <p:nvPr/>
        </p:nvSpPr>
        <p:spPr bwMode="auto">
          <a:xfrm>
            <a:off x="6345212" y="3032108"/>
            <a:ext cx="1751012" cy="323851"/>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4527" name="WordArt 20"/>
          <p:cNvSpPr>
            <a:spLocks noChangeArrowheads="1" noChangeShapeType="1" noTextEdit="1"/>
          </p:cNvSpPr>
          <p:nvPr/>
        </p:nvSpPr>
        <p:spPr bwMode="auto">
          <a:xfrm>
            <a:off x="6343625" y="2016109"/>
            <a:ext cx="1731963" cy="209551"/>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İSTATİKSEL VERİLER</a:t>
            </a:r>
          </a:p>
        </p:txBody>
      </p:sp>
      <p:sp>
        <p:nvSpPr>
          <p:cNvPr id="64528" name="WordArt 21">
            <a:hlinkClick r:id="rId2" action="ppaction://hlinksldjump"/>
          </p:cNvPr>
          <p:cNvSpPr>
            <a:spLocks noChangeArrowheads="1" noChangeShapeType="1" noTextEdit="1"/>
          </p:cNvSpPr>
          <p:nvPr/>
        </p:nvSpPr>
        <p:spPr bwMode="auto">
          <a:xfrm>
            <a:off x="6619850" y="3038459"/>
            <a:ext cx="1095375" cy="2159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GRAFİK</a:t>
            </a:r>
          </a:p>
        </p:txBody>
      </p:sp>
      <p:sp>
        <p:nvSpPr>
          <p:cNvPr id="64529" name="AutoShape 22"/>
          <p:cNvSpPr>
            <a:spLocks noChangeArrowheads="1"/>
          </p:cNvSpPr>
          <p:nvPr/>
        </p:nvSpPr>
        <p:spPr bwMode="auto">
          <a:xfrm>
            <a:off x="1282674" y="1857359"/>
            <a:ext cx="292100" cy="345016"/>
          </a:xfrm>
          <a:prstGeom prst="rightArrow">
            <a:avLst>
              <a:gd name="adj1" fmla="val 50000"/>
              <a:gd name="adj2" fmla="val 24960"/>
            </a:avLst>
          </a:prstGeom>
          <a:solidFill>
            <a:schemeClr val="accent1"/>
          </a:solidFill>
          <a:ln w="9525">
            <a:solidFill>
              <a:schemeClr val="tx1"/>
            </a:solidFill>
            <a:miter lim="800000"/>
            <a:headEnd/>
            <a:tailEnd/>
          </a:ln>
        </p:spPr>
        <p:txBody>
          <a:bodyPr wrap="none" anchor="ctr"/>
          <a:lstStyle/>
          <a:p>
            <a:endParaRPr lang="tr-TR"/>
          </a:p>
        </p:txBody>
      </p:sp>
      <p:sp>
        <p:nvSpPr>
          <p:cNvPr id="64530" name="AutoShape 23"/>
          <p:cNvSpPr>
            <a:spLocks noChangeArrowheads="1"/>
          </p:cNvSpPr>
          <p:nvPr/>
        </p:nvSpPr>
        <p:spPr bwMode="auto">
          <a:xfrm>
            <a:off x="2497112" y="1666859"/>
            <a:ext cx="730250" cy="270933"/>
          </a:xfrm>
          <a:prstGeom prst="rightArrow">
            <a:avLst>
              <a:gd name="adj1" fmla="val 50000"/>
              <a:gd name="adj2" fmla="val 49863"/>
            </a:avLst>
          </a:prstGeom>
          <a:solidFill>
            <a:schemeClr val="accent1"/>
          </a:solidFill>
          <a:ln w="9525">
            <a:solidFill>
              <a:schemeClr val="tx1"/>
            </a:solidFill>
            <a:miter lim="800000"/>
            <a:headEnd/>
            <a:tailEnd/>
          </a:ln>
        </p:spPr>
        <p:txBody>
          <a:bodyPr wrap="none" anchor="ctr"/>
          <a:lstStyle/>
          <a:p>
            <a:endParaRPr lang="tr-TR"/>
          </a:p>
        </p:txBody>
      </p:sp>
      <p:sp>
        <p:nvSpPr>
          <p:cNvPr id="64531" name="AutoShape 24"/>
          <p:cNvSpPr>
            <a:spLocks noChangeArrowheads="1"/>
          </p:cNvSpPr>
          <p:nvPr/>
        </p:nvSpPr>
        <p:spPr bwMode="auto">
          <a:xfrm>
            <a:off x="5235549" y="1920859"/>
            <a:ext cx="801688" cy="215900"/>
          </a:xfrm>
          <a:prstGeom prst="rightArrow">
            <a:avLst>
              <a:gd name="adj1" fmla="val 50000"/>
              <a:gd name="adj2" fmla="val 68695"/>
            </a:avLst>
          </a:prstGeom>
          <a:solidFill>
            <a:schemeClr val="accent1"/>
          </a:solidFill>
          <a:ln w="9525">
            <a:solidFill>
              <a:schemeClr val="tx1"/>
            </a:solidFill>
            <a:miter lim="800000"/>
            <a:headEnd/>
            <a:tailEnd/>
          </a:ln>
        </p:spPr>
        <p:txBody>
          <a:bodyPr wrap="none" anchor="ctr"/>
          <a:lstStyle/>
          <a:p>
            <a:endParaRPr lang="tr-TR"/>
          </a:p>
        </p:txBody>
      </p:sp>
      <p:sp>
        <p:nvSpPr>
          <p:cNvPr id="21" name="Rectangle 25"/>
          <p:cNvSpPr>
            <a:spLocks noChangeArrowheads="1"/>
          </p:cNvSpPr>
          <p:nvPr/>
        </p:nvSpPr>
        <p:spPr bwMode="auto">
          <a:xfrm>
            <a:off x="3568674" y="2428859"/>
            <a:ext cx="1385888" cy="27093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22" name="Rectangle 26"/>
          <p:cNvSpPr>
            <a:spLocks noChangeArrowheads="1"/>
          </p:cNvSpPr>
          <p:nvPr/>
        </p:nvSpPr>
        <p:spPr bwMode="auto">
          <a:xfrm>
            <a:off x="3568674" y="2905108"/>
            <a:ext cx="1385888" cy="27093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23" name="Rectangle 27"/>
          <p:cNvSpPr>
            <a:spLocks noChangeArrowheads="1"/>
          </p:cNvSpPr>
          <p:nvPr/>
        </p:nvSpPr>
        <p:spPr bwMode="auto">
          <a:xfrm>
            <a:off x="3568674" y="3286108"/>
            <a:ext cx="1385888" cy="27093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24" name="Rectangle 28"/>
          <p:cNvSpPr>
            <a:spLocks noChangeArrowheads="1"/>
          </p:cNvSpPr>
          <p:nvPr/>
        </p:nvSpPr>
        <p:spPr bwMode="auto">
          <a:xfrm>
            <a:off x="3568674" y="3857608"/>
            <a:ext cx="1385888" cy="270933"/>
          </a:xfrm>
          <a:prstGeom prst="rect">
            <a:avLst/>
          </a:prstGeom>
          <a:solidFill>
            <a:schemeClr val="accent1"/>
          </a:solidFill>
          <a:ln w="9525">
            <a:solidFill>
              <a:schemeClr val="tx1"/>
            </a:solidFill>
            <a:miter lim="800000"/>
            <a:headEnd/>
            <a:tailEnd/>
          </a:ln>
          <a:effectLst>
            <a:outerShdw dist="107763" dir="18900000" algn="ctr" rotWithShape="0">
              <a:schemeClr val="bg2">
                <a:alpha val="50000"/>
              </a:schemeClr>
            </a:outerShdw>
          </a:effectLst>
        </p:spPr>
        <p:txBody>
          <a:bodyPr wrap="none" anchor="ctr"/>
          <a:lstStyle/>
          <a:p>
            <a:pPr fontAlgn="auto">
              <a:spcBef>
                <a:spcPts val="0"/>
              </a:spcBef>
              <a:spcAft>
                <a:spcPts val="0"/>
              </a:spcAft>
              <a:defRPr/>
            </a:pPr>
            <a:endParaRPr lang="tr-TR" kern="0">
              <a:latin typeface="Arial"/>
              <a:ea typeface="Arial"/>
              <a:cs typeface="Arial"/>
              <a:sym typeface="Arial"/>
            </a:endParaRPr>
          </a:p>
        </p:txBody>
      </p:sp>
      <p:sp>
        <p:nvSpPr>
          <p:cNvPr id="64536" name="WordArt 29"/>
          <p:cNvSpPr>
            <a:spLocks noChangeArrowheads="1" noChangeShapeType="1" noTextEdit="1"/>
          </p:cNvSpPr>
          <p:nvPr/>
        </p:nvSpPr>
        <p:spPr bwMode="auto">
          <a:xfrm>
            <a:off x="3782987" y="2524108"/>
            <a:ext cx="874712" cy="154517"/>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ABKÖ</a:t>
            </a:r>
          </a:p>
        </p:txBody>
      </p:sp>
      <p:sp>
        <p:nvSpPr>
          <p:cNvPr id="64537" name="WordArt 30"/>
          <p:cNvSpPr>
            <a:spLocks noChangeArrowheads="1" noChangeShapeType="1" noTextEdit="1"/>
          </p:cNvSpPr>
          <p:nvPr/>
        </p:nvSpPr>
        <p:spPr bwMode="auto">
          <a:xfrm>
            <a:off x="3568674" y="3000359"/>
            <a:ext cx="1385888" cy="215900"/>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BAŞARISIZLIK NEDENLERİ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1357313" y="1047751"/>
          <a:ext cx="6096000" cy="5422900"/>
        </p:xfrm>
        <a:graphic>
          <a:graphicData uri="http://schemas.openxmlformats.org/presentationml/2006/ole">
            <mc:AlternateContent xmlns:mc="http://schemas.openxmlformats.org/markup-compatibility/2006">
              <mc:Choice xmlns:v="urn:schemas-microsoft-com:vml" Requires="v">
                <p:oleObj spid="_x0000_s1032" name="Grafik" r:id="rId3" imgW="6096000" imgH="4067251" progId="MSGraph.Chart.8">
                  <p:embed followColorScheme="full"/>
                </p:oleObj>
              </mc:Choice>
              <mc:Fallback>
                <p:oleObj name="Grafik" r:id="rId3" imgW="6096000" imgH="4067251" progId="MSGraph.Chart.8">
                  <p:embed followColorScheme="full"/>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313" y="1047751"/>
                        <a:ext cx="6096000" cy="5422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4"/>
          <p:cNvSpPr>
            <a:spLocks noChangeArrowheads="1"/>
          </p:cNvSpPr>
          <p:nvPr/>
        </p:nvSpPr>
        <p:spPr bwMode="auto">
          <a:xfrm>
            <a:off x="500034" y="1428736"/>
            <a:ext cx="1614515" cy="323872"/>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86" name="Rectangle 5"/>
          <p:cNvSpPr>
            <a:spLocks noChangeArrowheads="1"/>
          </p:cNvSpPr>
          <p:nvPr/>
        </p:nvSpPr>
        <p:spPr bwMode="auto">
          <a:xfrm>
            <a:off x="630419" y="2516174"/>
            <a:ext cx="874529" cy="323872"/>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87" name="Rectangle 6"/>
          <p:cNvSpPr>
            <a:spLocks noChangeArrowheads="1"/>
          </p:cNvSpPr>
          <p:nvPr/>
        </p:nvSpPr>
        <p:spPr bwMode="auto">
          <a:xfrm>
            <a:off x="630419" y="3532174"/>
            <a:ext cx="874529" cy="323872"/>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88" name="Rectangle 8"/>
          <p:cNvSpPr>
            <a:spLocks noChangeArrowheads="1"/>
          </p:cNvSpPr>
          <p:nvPr/>
        </p:nvSpPr>
        <p:spPr bwMode="auto">
          <a:xfrm>
            <a:off x="2311591" y="2522530"/>
            <a:ext cx="336357" cy="215915"/>
          </a:xfrm>
          <a:prstGeom prst="rect">
            <a:avLst/>
          </a:prstGeom>
          <a:solidFill>
            <a:schemeClr val="accent1"/>
          </a:solidFill>
          <a:ln w="9525">
            <a:solidFill>
              <a:schemeClr val="tx1"/>
            </a:solidFill>
            <a:miter lim="800000"/>
            <a:headEnd/>
            <a:tailEnd/>
          </a:ln>
        </p:spPr>
        <p:txBody>
          <a:bodyPr wrap="none" anchor="ctr"/>
          <a:lstStyle/>
          <a:p>
            <a:pPr algn="ctr"/>
            <a:r>
              <a:rPr lang="tr-TR"/>
              <a:t>1</a:t>
            </a:r>
          </a:p>
        </p:txBody>
      </p:sp>
      <p:sp>
        <p:nvSpPr>
          <p:cNvPr id="67589" name="Rectangle 9"/>
          <p:cNvSpPr>
            <a:spLocks noChangeArrowheads="1"/>
          </p:cNvSpPr>
          <p:nvPr/>
        </p:nvSpPr>
        <p:spPr bwMode="auto">
          <a:xfrm>
            <a:off x="2311591" y="3132130"/>
            <a:ext cx="336357" cy="215915"/>
          </a:xfrm>
          <a:prstGeom prst="rect">
            <a:avLst/>
          </a:prstGeom>
          <a:solidFill>
            <a:schemeClr val="accent1"/>
          </a:solidFill>
          <a:ln w="9525">
            <a:solidFill>
              <a:schemeClr val="tx1"/>
            </a:solidFill>
            <a:miter lim="800000"/>
            <a:headEnd/>
            <a:tailEnd/>
          </a:ln>
        </p:spPr>
        <p:txBody>
          <a:bodyPr wrap="none" anchor="ctr"/>
          <a:lstStyle/>
          <a:p>
            <a:pPr algn="ctr"/>
            <a:r>
              <a:rPr lang="tr-TR"/>
              <a:t>2</a:t>
            </a:r>
          </a:p>
        </p:txBody>
      </p:sp>
      <p:sp>
        <p:nvSpPr>
          <p:cNvPr id="67590" name="Rectangle 10"/>
          <p:cNvSpPr>
            <a:spLocks noChangeArrowheads="1"/>
          </p:cNvSpPr>
          <p:nvPr/>
        </p:nvSpPr>
        <p:spPr bwMode="auto">
          <a:xfrm>
            <a:off x="2378863" y="3843330"/>
            <a:ext cx="269086" cy="215915"/>
          </a:xfrm>
          <a:prstGeom prst="rect">
            <a:avLst/>
          </a:prstGeom>
          <a:solidFill>
            <a:schemeClr val="accent1"/>
          </a:solidFill>
          <a:ln w="9525">
            <a:solidFill>
              <a:schemeClr val="tx1"/>
            </a:solidFill>
            <a:miter lim="800000"/>
            <a:headEnd/>
            <a:tailEnd/>
          </a:ln>
        </p:spPr>
        <p:txBody>
          <a:bodyPr wrap="none" anchor="ctr"/>
          <a:lstStyle/>
          <a:p>
            <a:pPr algn="ctr"/>
            <a:r>
              <a:rPr lang="tr-TR"/>
              <a:t>3</a:t>
            </a:r>
          </a:p>
        </p:txBody>
      </p:sp>
      <p:sp>
        <p:nvSpPr>
          <p:cNvPr id="67591" name="Rectangle 11"/>
          <p:cNvSpPr>
            <a:spLocks noChangeArrowheads="1"/>
          </p:cNvSpPr>
          <p:nvPr/>
        </p:nvSpPr>
        <p:spPr bwMode="auto">
          <a:xfrm>
            <a:off x="2378863" y="4554530"/>
            <a:ext cx="269086" cy="215915"/>
          </a:xfrm>
          <a:prstGeom prst="rect">
            <a:avLst/>
          </a:prstGeom>
          <a:solidFill>
            <a:schemeClr val="accent1"/>
          </a:solidFill>
          <a:ln w="9525">
            <a:solidFill>
              <a:schemeClr val="tx1"/>
            </a:solidFill>
            <a:miter lim="800000"/>
            <a:headEnd/>
            <a:tailEnd/>
          </a:ln>
        </p:spPr>
        <p:txBody>
          <a:bodyPr wrap="none" anchor="ctr"/>
          <a:lstStyle/>
          <a:p>
            <a:pPr algn="ctr"/>
            <a:r>
              <a:rPr lang="tr-TR"/>
              <a:t>4</a:t>
            </a:r>
          </a:p>
        </p:txBody>
      </p:sp>
      <p:sp>
        <p:nvSpPr>
          <p:cNvPr id="67592" name="Rectangle 12"/>
          <p:cNvSpPr>
            <a:spLocks noChangeArrowheads="1"/>
          </p:cNvSpPr>
          <p:nvPr/>
        </p:nvSpPr>
        <p:spPr bwMode="auto">
          <a:xfrm>
            <a:off x="3593291" y="2573272"/>
            <a:ext cx="807258" cy="1079573"/>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93" name="Rectangle 13"/>
          <p:cNvSpPr>
            <a:spLocks noChangeArrowheads="1"/>
          </p:cNvSpPr>
          <p:nvPr/>
        </p:nvSpPr>
        <p:spPr bwMode="auto">
          <a:xfrm>
            <a:off x="5334000" y="2613008"/>
            <a:ext cx="605443" cy="323872"/>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94" name="WordArt 14"/>
          <p:cNvSpPr>
            <a:spLocks noChangeArrowheads="1" noChangeShapeType="1" noTextEdit="1"/>
          </p:cNvSpPr>
          <p:nvPr/>
        </p:nvSpPr>
        <p:spPr bwMode="auto">
          <a:xfrm>
            <a:off x="756033" y="1506530"/>
            <a:ext cx="672715" cy="215915"/>
          </a:xfrm>
          <a:prstGeom prst="rect">
            <a:avLst/>
          </a:prstGeom>
        </p:spPr>
        <p:txBody>
          <a:bodyPr wrap="none" fromWordArt="1">
            <a:prstTxWarp prst="textPlain">
              <a:avLst>
                <a:gd name="adj" fmla="val 50000"/>
              </a:avLst>
            </a:prstTxWarp>
          </a:bodyPr>
          <a:lstStyle/>
          <a:p>
            <a:pPr algn="ctr"/>
            <a:r>
              <a:rPr lang="tr-TR" sz="1200" kern="10" dirty="0">
                <a:ln w="9525">
                  <a:solidFill>
                    <a:srgbClr val="000000"/>
                  </a:solidFill>
                  <a:round/>
                  <a:headEnd/>
                  <a:tailEnd/>
                </a:ln>
                <a:solidFill>
                  <a:srgbClr val="FFFFFF"/>
                </a:solidFill>
                <a:latin typeface="Arial Black"/>
              </a:rPr>
              <a:t>AYLAR</a:t>
            </a:r>
          </a:p>
        </p:txBody>
      </p:sp>
      <p:sp>
        <p:nvSpPr>
          <p:cNvPr id="67595" name="WordArt 15"/>
          <p:cNvSpPr>
            <a:spLocks noChangeArrowheads="1" noChangeShapeType="1" noTextEdit="1"/>
          </p:cNvSpPr>
          <p:nvPr/>
        </p:nvSpPr>
        <p:spPr bwMode="auto">
          <a:xfrm>
            <a:off x="814377" y="2576510"/>
            <a:ext cx="538172" cy="161936"/>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OCAK</a:t>
            </a:r>
          </a:p>
        </p:txBody>
      </p:sp>
      <p:sp>
        <p:nvSpPr>
          <p:cNvPr id="67596" name="WordArt 16"/>
          <p:cNvSpPr>
            <a:spLocks noChangeArrowheads="1" noChangeShapeType="1" noTextEdit="1"/>
          </p:cNvSpPr>
          <p:nvPr/>
        </p:nvSpPr>
        <p:spPr bwMode="auto">
          <a:xfrm>
            <a:off x="3644937" y="2639156"/>
            <a:ext cx="622261" cy="1039089"/>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GÜNLER</a:t>
            </a:r>
          </a:p>
          <a:p>
            <a:pPr algn="ctr"/>
            <a:r>
              <a:rPr lang="tr-TR" sz="1200" kern="10">
                <a:ln w="9525">
                  <a:solidFill>
                    <a:srgbClr val="000000"/>
                  </a:solidFill>
                  <a:round/>
                  <a:headEnd/>
                  <a:tailEnd/>
                </a:ln>
                <a:solidFill>
                  <a:srgbClr val="FFFFFF"/>
                </a:solidFill>
                <a:latin typeface="Arial Black"/>
              </a:rPr>
              <a:t>PZT</a:t>
            </a:r>
          </a:p>
          <a:p>
            <a:pPr algn="ctr"/>
            <a:r>
              <a:rPr lang="tr-TR" sz="1200" kern="10">
                <a:ln w="9525">
                  <a:solidFill>
                    <a:srgbClr val="000000"/>
                  </a:solidFill>
                  <a:round/>
                  <a:headEnd/>
                  <a:tailEnd/>
                </a:ln>
                <a:solidFill>
                  <a:srgbClr val="FFFFFF"/>
                </a:solidFill>
                <a:latin typeface="Arial Black"/>
              </a:rPr>
              <a:t>SALI</a:t>
            </a:r>
          </a:p>
          <a:p>
            <a:pPr algn="ctr"/>
            <a:r>
              <a:rPr lang="tr-TR" sz="1200" kern="10">
                <a:ln w="9525">
                  <a:solidFill>
                    <a:srgbClr val="000000"/>
                  </a:solidFill>
                  <a:round/>
                  <a:headEnd/>
                  <a:tailEnd/>
                </a:ln>
                <a:solidFill>
                  <a:srgbClr val="FFFFFF"/>
                </a:solidFill>
                <a:latin typeface="Arial Black"/>
              </a:rPr>
              <a:t>ÇRŞ</a:t>
            </a:r>
          </a:p>
          <a:p>
            <a:pPr algn="ctr"/>
            <a:r>
              <a:rPr lang="tr-TR" sz="1200" kern="10">
                <a:ln w="9525">
                  <a:solidFill>
                    <a:srgbClr val="000000"/>
                  </a:solidFill>
                  <a:round/>
                  <a:headEnd/>
                  <a:tailEnd/>
                </a:ln>
                <a:solidFill>
                  <a:srgbClr val="FFFFFF"/>
                </a:solidFill>
                <a:latin typeface="Arial Black"/>
              </a:rPr>
              <a:t>PRŞ</a:t>
            </a:r>
          </a:p>
          <a:p>
            <a:pPr algn="ctr"/>
            <a:r>
              <a:rPr lang="tr-TR" sz="1200" kern="10">
                <a:ln w="9525">
                  <a:solidFill>
                    <a:srgbClr val="000000"/>
                  </a:solidFill>
                  <a:round/>
                  <a:headEnd/>
                  <a:tailEnd/>
                </a:ln>
                <a:solidFill>
                  <a:srgbClr val="FFFFFF"/>
                </a:solidFill>
                <a:latin typeface="Arial Black"/>
              </a:rPr>
              <a:t>CUMA</a:t>
            </a:r>
          </a:p>
        </p:txBody>
      </p:sp>
      <p:sp>
        <p:nvSpPr>
          <p:cNvPr id="67597" name="WordArt 17"/>
          <p:cNvSpPr>
            <a:spLocks noChangeArrowheads="1" noChangeShapeType="1" noTextEdit="1"/>
          </p:cNvSpPr>
          <p:nvPr/>
        </p:nvSpPr>
        <p:spPr bwMode="auto">
          <a:xfrm>
            <a:off x="5400157" y="2667391"/>
            <a:ext cx="529763" cy="155189"/>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SAYI</a:t>
            </a:r>
          </a:p>
        </p:txBody>
      </p:sp>
      <p:sp>
        <p:nvSpPr>
          <p:cNvPr id="67598" name="Rectangle 18"/>
          <p:cNvSpPr>
            <a:spLocks noChangeArrowheads="1"/>
          </p:cNvSpPr>
          <p:nvPr/>
        </p:nvSpPr>
        <p:spPr bwMode="auto">
          <a:xfrm>
            <a:off x="6642486" y="2362186"/>
            <a:ext cx="1278158" cy="269893"/>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599" name="Rectangle 19"/>
          <p:cNvSpPr>
            <a:spLocks noChangeArrowheads="1"/>
          </p:cNvSpPr>
          <p:nvPr/>
        </p:nvSpPr>
        <p:spPr bwMode="auto">
          <a:xfrm>
            <a:off x="6642486" y="3127364"/>
            <a:ext cx="1278158" cy="215915"/>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600" name="WordArt 20"/>
          <p:cNvSpPr>
            <a:spLocks noChangeArrowheads="1" noChangeShapeType="1" noTextEdit="1"/>
          </p:cNvSpPr>
          <p:nvPr/>
        </p:nvSpPr>
        <p:spPr bwMode="auto">
          <a:xfrm>
            <a:off x="6666232" y="2362591"/>
            <a:ext cx="882938" cy="155189"/>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BİREYSEL-8</a:t>
            </a:r>
          </a:p>
        </p:txBody>
      </p:sp>
      <p:sp>
        <p:nvSpPr>
          <p:cNvPr id="67601" name="WordArt 21"/>
          <p:cNvSpPr>
            <a:spLocks noChangeArrowheads="1" noChangeShapeType="1" noTextEdit="1"/>
          </p:cNvSpPr>
          <p:nvPr/>
        </p:nvSpPr>
        <p:spPr bwMode="auto">
          <a:xfrm>
            <a:off x="6723458" y="3133722"/>
            <a:ext cx="739986" cy="107957"/>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GRUP-2</a:t>
            </a:r>
          </a:p>
        </p:txBody>
      </p:sp>
      <p:sp>
        <p:nvSpPr>
          <p:cNvPr id="67602" name="AutoShape 22"/>
          <p:cNvSpPr>
            <a:spLocks noChangeArrowheads="1"/>
          </p:cNvSpPr>
          <p:nvPr/>
        </p:nvSpPr>
        <p:spPr bwMode="auto">
          <a:xfrm>
            <a:off x="1719849" y="2522530"/>
            <a:ext cx="470900" cy="215915"/>
          </a:xfrm>
          <a:prstGeom prst="rightArrow">
            <a:avLst>
              <a:gd name="adj1" fmla="val 50000"/>
              <a:gd name="adj2" fmla="val 43750"/>
            </a:avLst>
          </a:prstGeom>
          <a:solidFill>
            <a:schemeClr val="accent1"/>
          </a:solidFill>
          <a:ln w="9525">
            <a:solidFill>
              <a:schemeClr val="tx1"/>
            </a:solidFill>
            <a:miter lim="800000"/>
            <a:headEnd/>
            <a:tailEnd/>
          </a:ln>
        </p:spPr>
        <p:txBody>
          <a:bodyPr wrap="none" anchor="ctr"/>
          <a:lstStyle/>
          <a:p>
            <a:endParaRPr lang="tr-TR"/>
          </a:p>
        </p:txBody>
      </p:sp>
      <p:sp>
        <p:nvSpPr>
          <p:cNvPr id="67603" name="AutoShape 23"/>
          <p:cNvSpPr>
            <a:spLocks noChangeArrowheads="1"/>
          </p:cNvSpPr>
          <p:nvPr/>
        </p:nvSpPr>
        <p:spPr bwMode="auto">
          <a:xfrm>
            <a:off x="2930119" y="2522530"/>
            <a:ext cx="403629" cy="215915"/>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tr-TR"/>
          </a:p>
        </p:txBody>
      </p:sp>
      <p:sp>
        <p:nvSpPr>
          <p:cNvPr id="67604" name="AutoShape 24"/>
          <p:cNvSpPr>
            <a:spLocks noChangeArrowheads="1"/>
          </p:cNvSpPr>
          <p:nvPr/>
        </p:nvSpPr>
        <p:spPr bwMode="auto">
          <a:xfrm>
            <a:off x="4572000" y="2571744"/>
            <a:ext cx="605443" cy="161936"/>
          </a:xfrm>
          <a:prstGeom prst="rightArrow">
            <a:avLst>
              <a:gd name="adj1" fmla="val 50000"/>
              <a:gd name="adj2" fmla="val 75000"/>
            </a:avLst>
          </a:prstGeom>
          <a:solidFill>
            <a:schemeClr val="accent1"/>
          </a:solidFill>
          <a:ln w="9525">
            <a:solidFill>
              <a:schemeClr val="tx1"/>
            </a:solidFill>
            <a:miter lim="800000"/>
            <a:headEnd/>
            <a:tailEnd/>
          </a:ln>
        </p:spPr>
        <p:txBody>
          <a:bodyPr wrap="none" anchor="ctr"/>
          <a:lstStyle/>
          <a:p>
            <a:endParaRPr lang="tr-TR"/>
          </a:p>
        </p:txBody>
      </p:sp>
      <p:sp>
        <p:nvSpPr>
          <p:cNvPr id="67605" name="AutoShape 25"/>
          <p:cNvSpPr>
            <a:spLocks noChangeArrowheads="1"/>
          </p:cNvSpPr>
          <p:nvPr/>
        </p:nvSpPr>
        <p:spPr bwMode="auto">
          <a:xfrm>
            <a:off x="6060286" y="2368544"/>
            <a:ext cx="336357" cy="161936"/>
          </a:xfrm>
          <a:prstGeom prst="rightArrow">
            <a:avLst>
              <a:gd name="adj1" fmla="val 50000"/>
              <a:gd name="adj2" fmla="val 41667"/>
            </a:avLst>
          </a:prstGeom>
          <a:solidFill>
            <a:schemeClr val="accent1"/>
          </a:solidFill>
          <a:ln w="9525">
            <a:solidFill>
              <a:schemeClr val="tx1"/>
            </a:solidFill>
            <a:miter lim="800000"/>
            <a:headEnd/>
            <a:tailEnd/>
          </a:ln>
        </p:spPr>
        <p:txBody>
          <a:bodyPr wrap="none" anchor="ctr"/>
          <a:lstStyle/>
          <a:p>
            <a:endParaRPr lang="tr-TR"/>
          </a:p>
        </p:txBody>
      </p:sp>
      <p:sp>
        <p:nvSpPr>
          <p:cNvPr id="67606" name="AutoShape 26"/>
          <p:cNvSpPr>
            <a:spLocks noChangeArrowheads="1"/>
          </p:cNvSpPr>
          <p:nvPr/>
        </p:nvSpPr>
        <p:spPr bwMode="auto">
          <a:xfrm>
            <a:off x="5993014" y="3181344"/>
            <a:ext cx="403629" cy="161936"/>
          </a:xfrm>
          <a:prstGeom prst="rightArrow">
            <a:avLst>
              <a:gd name="adj1" fmla="val 50000"/>
              <a:gd name="adj2" fmla="val 50000"/>
            </a:avLst>
          </a:prstGeom>
          <a:solidFill>
            <a:schemeClr val="accent1"/>
          </a:solidFill>
          <a:ln w="9525">
            <a:solidFill>
              <a:schemeClr val="tx1"/>
            </a:solidFill>
            <a:miter lim="800000"/>
            <a:headEnd/>
            <a:tailEnd/>
          </a:ln>
        </p:spPr>
        <p:txBody>
          <a:bodyPr wrap="none" anchor="ctr"/>
          <a:lstStyle/>
          <a:p>
            <a:endParaRPr lang="tr-TR"/>
          </a:p>
        </p:txBody>
      </p:sp>
      <p:sp>
        <p:nvSpPr>
          <p:cNvPr id="67607" name="WordArt 27"/>
          <p:cNvSpPr>
            <a:spLocks noChangeArrowheads="1" noChangeShapeType="1" noTextEdit="1"/>
          </p:cNvSpPr>
          <p:nvPr/>
        </p:nvSpPr>
        <p:spPr bwMode="auto">
          <a:xfrm>
            <a:off x="823305" y="3586557"/>
            <a:ext cx="605443" cy="155189"/>
          </a:xfrm>
          <a:prstGeom prst="rect">
            <a:avLst/>
          </a:prstGeom>
        </p:spPr>
        <p:txBody>
          <a:bodyPr wrap="none" fromWordArt="1">
            <a:prstTxWarp prst="textPlain">
              <a:avLst>
                <a:gd name="adj" fmla="val 50000"/>
              </a:avLst>
            </a:prstTxWarp>
          </a:bodyPr>
          <a:lstStyle/>
          <a:p>
            <a:pPr algn="ctr"/>
            <a:r>
              <a:rPr lang="tr-TR" sz="1200" kern="10">
                <a:ln w="9525">
                  <a:solidFill>
                    <a:srgbClr val="000000"/>
                  </a:solidFill>
                  <a:round/>
                  <a:headEnd/>
                  <a:tailEnd/>
                </a:ln>
                <a:solidFill>
                  <a:srgbClr val="FFFFFF"/>
                </a:solidFill>
                <a:latin typeface="Arial Black"/>
              </a:rPr>
              <a:t>ŞUBAT</a:t>
            </a:r>
          </a:p>
        </p:txBody>
      </p:sp>
      <p:sp>
        <p:nvSpPr>
          <p:cNvPr id="67608" name="Rectangle 28"/>
          <p:cNvSpPr>
            <a:spLocks noChangeArrowheads="1"/>
          </p:cNvSpPr>
          <p:nvPr/>
        </p:nvSpPr>
        <p:spPr bwMode="auto">
          <a:xfrm>
            <a:off x="630419" y="4602152"/>
            <a:ext cx="874529" cy="269893"/>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67609" name="Rectangle 29"/>
          <p:cNvSpPr>
            <a:spLocks noChangeArrowheads="1"/>
          </p:cNvSpPr>
          <p:nvPr/>
        </p:nvSpPr>
        <p:spPr bwMode="auto">
          <a:xfrm>
            <a:off x="630419" y="5516552"/>
            <a:ext cx="874529" cy="269893"/>
          </a:xfrm>
          <a:prstGeom prst="rect">
            <a:avLst/>
          </a:prstGeom>
          <a:solidFill>
            <a:schemeClr val="accent1"/>
          </a:solidFill>
          <a:ln w="9525">
            <a:solidFill>
              <a:schemeClr val="tx1"/>
            </a:solidFill>
            <a:miter lim="800000"/>
            <a:headEnd/>
            <a:tailEnd/>
          </a:ln>
        </p:spPr>
        <p:txBody>
          <a:bodyPr wrap="none" anchor="ctr"/>
          <a:lstStyle/>
          <a:p>
            <a:endParaRPr lang="tr-T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txBox="1">
            <a:spLocks noRot="1" noChangeArrowheads="1"/>
          </p:cNvSpPr>
          <p:nvPr/>
        </p:nvSpPr>
        <p:spPr bwMode="auto">
          <a:xfrm>
            <a:off x="2357422" y="428604"/>
            <a:ext cx="3813175" cy="1767417"/>
          </a:xfrm>
          <a:prstGeom prst="rect">
            <a:avLst/>
          </a:prstGeom>
          <a:noFill/>
          <a:ln w="9525">
            <a:noFill/>
            <a:miter lim="800000"/>
            <a:headEnd/>
            <a:tailEnd/>
          </a:ln>
        </p:spPr>
        <p:txBody>
          <a:bodyPr/>
          <a:lstStyle/>
          <a:p>
            <a:r>
              <a:rPr lang="tr-TR" sz="2800" dirty="0">
                <a:solidFill>
                  <a:schemeClr val="bg1"/>
                </a:solidFill>
              </a:rPr>
              <a:t>HATIRLATMA</a:t>
            </a:r>
          </a:p>
        </p:txBody>
      </p:sp>
      <p:sp>
        <p:nvSpPr>
          <p:cNvPr id="68610" name="Rectangle 3"/>
          <p:cNvSpPr txBox="1">
            <a:spLocks noRot="1" noChangeArrowheads="1"/>
          </p:cNvSpPr>
          <p:nvPr/>
        </p:nvSpPr>
        <p:spPr bwMode="auto">
          <a:xfrm>
            <a:off x="301625" y="2235201"/>
            <a:ext cx="8540750" cy="5897033"/>
          </a:xfrm>
          <a:prstGeom prst="rect">
            <a:avLst/>
          </a:prstGeom>
          <a:noFill/>
          <a:ln w="9525">
            <a:noFill/>
            <a:miter lim="800000"/>
            <a:headEnd/>
            <a:tailEnd/>
          </a:ln>
        </p:spPr>
        <p:txBody>
          <a:bodyPr/>
          <a:lstStyle/>
          <a:p>
            <a:pPr>
              <a:lnSpc>
                <a:spcPct val="90000"/>
              </a:lnSpc>
            </a:pPr>
            <a:r>
              <a:rPr lang="tr-TR" sz="2400" dirty="0"/>
              <a:t>XX/YY/ZZZZ TARİHİNDE 11-C AHMET 3. DERS SAATİ 2. GÖRÜŞME</a:t>
            </a:r>
          </a:p>
          <a:p>
            <a:pPr>
              <a:lnSpc>
                <a:spcPct val="90000"/>
              </a:lnSpc>
            </a:pPr>
            <a:r>
              <a:rPr lang="tr-TR" sz="2400" dirty="0"/>
              <a:t>XX/YY/ZZZZ TARİHİNDE 11-C AHMETİN VELİSİ MEHMET 5. DERS SAATİ GÖRÜŞME</a:t>
            </a:r>
          </a:p>
          <a:p>
            <a:pPr>
              <a:lnSpc>
                <a:spcPct val="90000"/>
              </a:lnSpc>
            </a:pPr>
            <a:r>
              <a:rPr lang="tr-TR" sz="2400" dirty="0"/>
              <a:t>XX/YY/ZZZZ TARİHLİ SINAV İLE İLGİLİ EĞİTİM TDBİRİ OLAN ÖĞRENCİLER</a:t>
            </a:r>
          </a:p>
          <a:p>
            <a:pPr>
              <a:lnSpc>
                <a:spcPct val="90000"/>
              </a:lnSpc>
            </a:pPr>
            <a:r>
              <a:rPr lang="tr-TR" sz="2400" dirty="0"/>
              <a:t>KAYNAŞTIRMA EĞİTİMİNE TABİ ÖĞRENCİ RAPORU</a:t>
            </a:r>
          </a:p>
          <a:p>
            <a:pPr>
              <a:lnSpc>
                <a:spcPct val="90000"/>
              </a:lnSpc>
            </a:pPr>
            <a:endParaRPr lang="tr-T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txBox="1">
            <a:spLocks noRot="1" noChangeArrowheads="1"/>
          </p:cNvSpPr>
          <p:nvPr/>
        </p:nvSpPr>
        <p:spPr bwMode="auto">
          <a:xfrm>
            <a:off x="2143108" y="142852"/>
            <a:ext cx="7000892" cy="1767417"/>
          </a:xfrm>
          <a:prstGeom prst="rect">
            <a:avLst/>
          </a:prstGeom>
          <a:noFill/>
          <a:ln w="9525">
            <a:noFill/>
            <a:miter lim="800000"/>
            <a:headEnd/>
            <a:tailEnd/>
          </a:ln>
        </p:spPr>
        <p:txBody>
          <a:bodyPr/>
          <a:lstStyle/>
          <a:p>
            <a:r>
              <a:rPr lang="tr-TR" sz="2800" dirty="0">
                <a:solidFill>
                  <a:schemeClr val="bg1"/>
                </a:solidFill>
              </a:rPr>
              <a:t>RANDEVU</a:t>
            </a:r>
          </a:p>
        </p:txBody>
      </p:sp>
      <p:graphicFrame>
        <p:nvGraphicFramePr>
          <p:cNvPr id="3" name="Group 149"/>
          <p:cNvGraphicFramePr>
            <a:graphicFrameLocks noGrp="1"/>
          </p:cNvGraphicFramePr>
          <p:nvPr/>
        </p:nvGraphicFramePr>
        <p:xfrm>
          <a:off x="357188" y="1428751"/>
          <a:ext cx="8072463" cy="3945029"/>
        </p:xfrm>
        <a:graphic>
          <a:graphicData uri="http://schemas.openxmlformats.org/drawingml/2006/table">
            <a:tbl>
              <a:tblPr/>
              <a:tblGrid>
                <a:gridCol w="1644924"/>
                <a:gridCol w="1643323"/>
                <a:gridCol w="1644925"/>
                <a:gridCol w="1965260"/>
                <a:gridCol w="1174031"/>
              </a:tblGrid>
              <a:tr h="1127399">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sym typeface="Arial" charset="0"/>
                        </a:rPr>
                        <a:t>GÜNLER</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sym typeface="Arial" charset="0"/>
                        </a:rPr>
                        <a:t>ÖĞRENCİ</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VELİ</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ÖĞRETMEN</a:t>
                      </a: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DERS SAATİ</a:t>
                      </a: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2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PZT</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2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SALI</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2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ÇRŞ</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2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PRŞ</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2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rPr>
                        <a:t>CUMA</a:t>
                      </a:r>
                    </a:p>
                  </a:txBody>
                  <a:tcPr marT="60960" marB="6096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tr-TR" sz="1800" b="0" i="0" u="none" strike="noStrike" cap="none" normalizeH="0" baseline="0" dirty="0" smtClean="0">
                        <a:ln>
                          <a:noFill/>
                        </a:ln>
                        <a:solidFill>
                          <a:schemeClr val="tx1"/>
                        </a:solidFill>
                        <a:effectLst>
                          <a:outerShdw blurRad="38100" dist="38100" dir="2700000" algn="tl">
                            <a:srgbClr val="C0C0C0"/>
                          </a:outerShdw>
                        </a:effectLst>
                        <a:latin typeface="Arial" charset="0"/>
                        <a:cs typeface="Arial" charset="0"/>
                        <a:sym typeface="Arial" charset="0"/>
                      </a:endParaRPr>
                    </a:p>
                  </a:txBody>
                  <a:tcPr marT="60960" marB="6096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hape 100"/>
          <p:cNvSpPr txBox="1">
            <a:spLocks noGrp="1"/>
          </p:cNvSpPr>
          <p:nvPr>
            <p:ph type="title" idx="4294967295"/>
          </p:nvPr>
        </p:nvSpPr>
        <p:spPr>
          <a:xfrm>
            <a:off x="0" y="274638"/>
            <a:ext cx="6880225" cy="1143000"/>
          </a:xfrm>
        </p:spPr>
        <p:txBody>
          <a:bodyPr/>
          <a:lstStyle/>
          <a:p>
            <a:pPr eaLnBrk="1" hangingPunct="1">
              <a:spcBef>
                <a:spcPct val="0"/>
              </a:spcBef>
              <a:buClr>
                <a:srgbClr val="FFFFFF"/>
              </a:buClr>
            </a:pPr>
            <a:r>
              <a:rPr lang="tr-TR" sz="3600" dirty="0" smtClean="0">
                <a:solidFill>
                  <a:schemeClr val="tx1"/>
                </a:solidFill>
                <a:latin typeface="Arial" charset="0"/>
                <a:cs typeface="Arial" charset="0"/>
              </a:rPr>
              <a:t>Formlar</a:t>
            </a:r>
          </a:p>
        </p:txBody>
      </p:sp>
      <p:sp>
        <p:nvSpPr>
          <p:cNvPr id="11266" name="Shape 101"/>
          <p:cNvSpPr txBox="1">
            <a:spLocks noGrp="1"/>
          </p:cNvSpPr>
          <p:nvPr>
            <p:ph type="body" idx="4294967295"/>
          </p:nvPr>
        </p:nvSpPr>
        <p:spPr>
          <a:xfrm>
            <a:off x="0" y="1600200"/>
            <a:ext cx="8229600" cy="4840288"/>
          </a:xfrm>
        </p:spPr>
        <p:txBody>
          <a:bodyPr/>
          <a:lstStyle/>
          <a:p>
            <a:pPr eaLnBrk="1" hangingPunct="1">
              <a:spcBef>
                <a:spcPct val="0"/>
              </a:spcBef>
              <a:buClr>
                <a:srgbClr val="FFFFFF"/>
              </a:buClr>
            </a:pPr>
            <a:r>
              <a:rPr lang="tr-TR" sz="3200" dirty="0" smtClean="0">
                <a:latin typeface="Arial" charset="0"/>
                <a:cs typeface="Arial" charset="0"/>
              </a:rPr>
              <a:t>Sistem öğrenci öğrenci numarası, veli ya da öğretmen için TC kimlik numarası ile çalışıyor.</a:t>
            </a:r>
          </a:p>
          <a:p>
            <a:pPr eaLnBrk="1" hangingPunct="1">
              <a:spcBef>
                <a:spcPct val="0"/>
              </a:spcBef>
              <a:buClr>
                <a:srgbClr val="FFFFFF"/>
              </a:buClr>
            </a:pPr>
            <a:endParaRPr lang="tr-TR" sz="3200" dirty="0" smtClean="0">
              <a:latin typeface="Arial" charset="0"/>
              <a:cs typeface="Arial" charset="0"/>
            </a:endParaRPr>
          </a:p>
        </p:txBody>
      </p:sp>
      <p:pic>
        <p:nvPicPr>
          <p:cNvPr id="11267" name="Shape 102"/>
          <p:cNvPicPr preferRelativeResize="0">
            <a:picLocks noChangeAspect="1" noChangeArrowheads="1"/>
          </p:cNvPicPr>
          <p:nvPr/>
        </p:nvPicPr>
        <p:blipFill>
          <a:blip r:embed="rId3"/>
          <a:srcRect/>
          <a:stretch>
            <a:fillRect/>
          </a:stretch>
        </p:blipFill>
        <p:spPr bwMode="auto">
          <a:xfrm>
            <a:off x="714375" y="4095751"/>
            <a:ext cx="3443288" cy="1437216"/>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hape 284"/>
          <p:cNvSpPr txBox="1">
            <a:spLocks noGrp="1"/>
          </p:cNvSpPr>
          <p:nvPr>
            <p:ph type="title" idx="4294967295"/>
          </p:nvPr>
        </p:nvSpPr>
        <p:spPr>
          <a:xfrm>
            <a:off x="2714612" y="428625"/>
            <a:ext cx="2908313" cy="785813"/>
          </a:xfrm>
          <a:solidFill>
            <a:schemeClr val="bg1"/>
          </a:solidFill>
        </p:spPr>
        <p:txBody>
          <a:bodyPr>
            <a:normAutofit/>
          </a:bodyPr>
          <a:lstStyle/>
          <a:p>
            <a:pPr algn="ctr" eaLnBrk="1" hangingPunct="1">
              <a:spcBef>
                <a:spcPct val="0"/>
              </a:spcBef>
              <a:buClr>
                <a:srgbClr val="FFFFFF"/>
              </a:buClr>
            </a:pPr>
            <a:r>
              <a:rPr lang="tr-TR" sz="2800" dirty="0" smtClean="0">
                <a:solidFill>
                  <a:schemeClr val="tx1"/>
                </a:solidFill>
                <a:latin typeface="Arial" charset="0"/>
                <a:cs typeface="Arial" charset="0"/>
              </a:rPr>
              <a:t>MEVZUAT</a:t>
            </a:r>
          </a:p>
        </p:txBody>
      </p:sp>
      <p:sp>
        <p:nvSpPr>
          <p:cNvPr id="71682" name="Shape 285"/>
          <p:cNvSpPr txBox="1">
            <a:spLocks noGrp="1"/>
          </p:cNvSpPr>
          <p:nvPr>
            <p:ph type="body" idx="4294967295"/>
          </p:nvPr>
        </p:nvSpPr>
        <p:spPr>
          <a:xfrm>
            <a:off x="428596" y="2000241"/>
            <a:ext cx="8715404" cy="4440248"/>
          </a:xfrm>
        </p:spPr>
        <p:txBody>
          <a:bodyPr>
            <a:normAutofit/>
          </a:bodyPr>
          <a:lstStyle/>
          <a:p>
            <a:pPr eaLnBrk="1" hangingPunct="1">
              <a:spcBef>
                <a:spcPct val="0"/>
              </a:spcBef>
              <a:buClr>
                <a:srgbClr val="FFFFFF"/>
              </a:buClr>
            </a:pPr>
            <a:r>
              <a:rPr lang="tr-TR" sz="2800" dirty="0" smtClean="0">
                <a:latin typeface="Arial" charset="0"/>
                <a:cs typeface="Arial" charset="0"/>
              </a:rPr>
              <a:t>MEB Mevzuat Modülünden Alan ile ilgili mevzuat süzülecek,</a:t>
            </a:r>
          </a:p>
        </p:txBody>
      </p:sp>
    </p:spTree>
  </p:cSld>
  <p:clrMapOvr>
    <a:masterClrMapping/>
  </p:clrMapOvr>
  <p:transition spd="slow">
    <p:cu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hape 290"/>
          <p:cNvSpPr txBox="1">
            <a:spLocks noGrp="1"/>
          </p:cNvSpPr>
          <p:nvPr>
            <p:ph type="title" idx="4294967295"/>
          </p:nvPr>
        </p:nvSpPr>
        <p:spPr>
          <a:xfrm>
            <a:off x="4092575" y="285750"/>
            <a:ext cx="5051425" cy="785813"/>
          </a:xfrm>
          <a:solidFill>
            <a:schemeClr val="bg1"/>
          </a:solidFill>
        </p:spPr>
        <p:txBody>
          <a:bodyPr/>
          <a:lstStyle/>
          <a:p>
            <a:pPr algn="ctr" eaLnBrk="1" hangingPunct="1">
              <a:spcBef>
                <a:spcPct val="0"/>
              </a:spcBef>
              <a:buClr>
                <a:srgbClr val="FFFFFF"/>
              </a:buClr>
            </a:pPr>
            <a:r>
              <a:rPr lang="tr-TR" sz="3600" dirty="0" smtClean="0">
                <a:solidFill>
                  <a:schemeClr val="tx1"/>
                </a:solidFill>
                <a:latin typeface="Arial" charset="0"/>
                <a:cs typeface="Arial" charset="0"/>
              </a:rPr>
              <a:t>YÖNELTME</a:t>
            </a:r>
          </a:p>
        </p:txBody>
      </p:sp>
      <p:graphicFrame>
        <p:nvGraphicFramePr>
          <p:cNvPr id="291" name="Shape 291"/>
          <p:cNvGraphicFramePr>
            <a:graphicFrameLocks noGrp="1"/>
          </p:cNvGraphicFramePr>
          <p:nvPr/>
        </p:nvGraphicFramePr>
        <p:xfrm>
          <a:off x="515939" y="1629833"/>
          <a:ext cx="7521575" cy="5120400"/>
        </p:xfrm>
        <a:graphic>
          <a:graphicData uri="http://schemas.openxmlformats.org/drawingml/2006/table">
            <a:tbl>
              <a:tblPr/>
              <a:tblGrid>
                <a:gridCol w="3760787"/>
                <a:gridCol w="3760788"/>
              </a:tblGrid>
              <a:tr h="60956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rgbClr val="FF0000"/>
                          </a:solidFill>
                          <a:effectLst/>
                          <a:latin typeface="Arial" charset="0"/>
                          <a:cs typeface="Arial" charset="0"/>
                          <a:sym typeface="Arial" charset="0"/>
                        </a:rPr>
                        <a:t>YÜKSEKÖĞRETİM</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smtClean="0">
                          <a:ln>
                            <a:noFill/>
                          </a:ln>
                          <a:solidFill>
                            <a:srgbClr val="FF0000"/>
                          </a:solidFill>
                          <a:effectLst/>
                          <a:latin typeface="Arial" charset="0"/>
                          <a:cs typeface="Arial" charset="0"/>
                          <a:sym typeface="Arial" charset="0"/>
                        </a:rPr>
                        <a:t>ORTA ÖĞRETİM</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95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YGS- LYS Sınav Sistemi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sym typeface="Arial" charset="0"/>
                        </a:rPr>
                        <a:t>TEOG sistemi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Yükseköğretim Programları- taban puanlar- kont.</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sym typeface="Arial" charset="0"/>
                        </a:rPr>
                        <a:t>Okul- Taban Puan- Kon.-</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Kredi veren kurum kuruluşlar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err="1" smtClean="0">
                          <a:ln>
                            <a:noFill/>
                          </a:ln>
                          <a:solidFill>
                            <a:schemeClr val="tx1"/>
                          </a:solidFill>
                          <a:effectLst/>
                          <a:latin typeface="Arial" charset="0"/>
                          <a:cs typeface="Arial" charset="0"/>
                          <a:sym typeface="Arial" charset="0"/>
                        </a:rPr>
                        <a:t>Mesbil</a:t>
                      </a:r>
                      <a:r>
                        <a:rPr kumimoji="0" lang="tr-TR" sz="2000" b="0" i="0" u="none" strike="noStrike" cap="none" normalizeH="0" baseline="0" dirty="0" smtClean="0">
                          <a:ln>
                            <a:noFill/>
                          </a:ln>
                          <a:solidFill>
                            <a:schemeClr val="tx1"/>
                          </a:solidFill>
                          <a:effectLst/>
                          <a:latin typeface="Arial" charset="0"/>
                          <a:cs typeface="Arial" charset="0"/>
                          <a:sym typeface="Arial" charset="0"/>
                        </a:rPr>
                        <a:t>- </a:t>
                      </a:r>
                      <a:r>
                        <a:rPr kumimoji="0" lang="tr-TR" sz="2000" b="0" i="0" u="none" strike="noStrike" cap="none" normalizeH="0" baseline="0" dirty="0" err="1" smtClean="0">
                          <a:ln>
                            <a:noFill/>
                          </a:ln>
                          <a:solidFill>
                            <a:schemeClr val="tx1"/>
                          </a:solidFill>
                          <a:effectLst/>
                          <a:latin typeface="Arial" charset="0"/>
                          <a:cs typeface="Arial" charset="0"/>
                          <a:sym typeface="Arial" charset="0"/>
                        </a:rPr>
                        <a:t>İşkur</a:t>
                      </a:r>
                      <a:r>
                        <a:rPr kumimoji="0" lang="tr-TR" sz="2000" b="0" i="0" u="none" strike="noStrike" cap="none" normalizeH="0" baseline="0" dirty="0" smtClean="0">
                          <a:ln>
                            <a:noFill/>
                          </a:ln>
                          <a:solidFill>
                            <a:schemeClr val="tx1"/>
                          </a:solidFill>
                          <a:effectLst/>
                          <a:latin typeface="Arial" charset="0"/>
                          <a:cs typeface="Arial" charset="0"/>
                          <a:sym typeface="Arial" charset="0"/>
                        </a:rPr>
                        <a:t> Tabanlı Mesleki Linkler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sym typeface="Arial" charset="0"/>
                        </a:rPr>
                        <a:t>Askeri Okullar ve öz. Yetenekle girilen kur.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Ulusal Mesleki Bilgi Sistemi Tabanlı Mesleki tan.</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53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Ulusal Mesleki Bilgi Sistemi Tabanlı Mesleki tan.</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sym typeface="Arial" charset="0"/>
                        </a:rPr>
                        <a:t>Sınav Tedbiri Olan Öğrencileri Hatırlatma</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ut/>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 name="Shape 296"/>
          <p:cNvGraphicFramePr>
            <a:graphicFrameLocks noGrp="1"/>
          </p:cNvGraphicFramePr>
          <p:nvPr/>
        </p:nvGraphicFramePr>
        <p:xfrm>
          <a:off x="601663" y="908052"/>
          <a:ext cx="7396162" cy="5425014"/>
        </p:xfrm>
        <a:graphic>
          <a:graphicData uri="http://schemas.openxmlformats.org/drawingml/2006/table">
            <a:tbl>
              <a:tblPr/>
              <a:tblGrid>
                <a:gridCol w="4587875"/>
                <a:gridCol w="1404937"/>
                <a:gridCol w="1403350"/>
              </a:tblGrid>
              <a:tr h="814917">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charset="0"/>
                          <a:cs typeface="Arial" charset="0"/>
                          <a:sym typeface="Arial" charset="0"/>
                        </a:rPr>
                        <a:t>Ziyaret Edilen Üst Okullar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Okul ve İşyeri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Öğrenci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dirty="0" smtClean="0">
                          <a:ln>
                            <a:noFill/>
                          </a:ln>
                          <a:solidFill>
                            <a:schemeClr val="tx1"/>
                          </a:solidFill>
                          <a:effectLst/>
                          <a:latin typeface="Arial" charset="0"/>
                          <a:cs typeface="Arial" charset="0"/>
                          <a:sym typeface="Arial" charset="0"/>
                        </a:rPr>
                        <a:t>Fen Lisesi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Anadolu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Anadolu Güzel Sanatlar  ve Spor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Sosyal Bilimler Lisesi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Meslek Liseleri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Meslek Danışma Merkezi</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Ziyaret edilen iş yerleri sayısı</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Fakülte ve Yüksekokullar</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23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100" b="1" i="0" u="none" strike="noStrike" cap="none" normalizeH="0" baseline="0" smtClean="0">
                          <a:ln>
                            <a:noFill/>
                          </a:ln>
                          <a:solidFill>
                            <a:schemeClr val="tx1"/>
                          </a:solidFill>
                          <a:effectLst/>
                          <a:latin typeface="Arial" charset="0"/>
                          <a:cs typeface="Arial" charset="0"/>
                          <a:sym typeface="Arial" charset="0"/>
                        </a:rPr>
                        <a:t>Din Eğitimi Veren Orta Okul ve Liseler ( İ.H.L.)</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500" b="1" i="0" u="none" strike="noStrike" cap="none" normalizeH="0" baseline="0" dirty="0" smtClean="0">
                          <a:ln>
                            <a:noFill/>
                          </a:ln>
                          <a:solidFill>
                            <a:schemeClr val="tx1"/>
                          </a:solidFill>
                          <a:effectLst/>
                          <a:latin typeface="Arial" charset="0"/>
                          <a:cs typeface="Arial" charset="0"/>
                          <a:sym typeface="Arial" charset="0"/>
                        </a:rPr>
                        <a:t> </a:t>
                      </a:r>
                    </a:p>
                  </a:txBody>
                  <a:tcPr marL="68575" marR="68575" marT="121900" marB="12190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cut/>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5 Metin Yer Tutucusu"/>
          <p:cNvSpPr txBox="1">
            <a:spLocks noGrp="1"/>
          </p:cNvSpPr>
          <p:nvPr>
            <p:ph type="body" idx="4294967295"/>
          </p:nvPr>
        </p:nvSpPr>
        <p:spPr>
          <a:xfrm>
            <a:off x="0" y="4427538"/>
            <a:ext cx="5486400" cy="684212"/>
          </a:xfrm>
        </p:spPr>
        <p:txBody>
          <a:bodyPr/>
          <a:lstStyle/>
          <a:p>
            <a:pPr algn="r" eaLnBrk="1" hangingPunct="1">
              <a:spcBef>
                <a:spcPct val="0"/>
              </a:spcBef>
              <a:buClr>
                <a:srgbClr val="FFFFFF"/>
              </a:buClr>
              <a:buSzTx/>
            </a:pPr>
            <a:r>
              <a:rPr lang="tr-TR" smtClean="0">
                <a:latin typeface="Arial" charset="0"/>
                <a:cs typeface="Arial" charset="0"/>
              </a:rPr>
              <a:t>TEŞEKKÜRLER</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chemeClr val="tx1"/>
                </a:solidFill>
              </a:rPr>
              <a:pPr>
                <a:defRPr/>
              </a:pPr>
              <a:t>44</a:t>
            </a:fld>
            <a:endParaRPr lang="tr-TR">
              <a:solidFill>
                <a:schemeClr val="tx1"/>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45</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46</a:t>
            </a:fld>
            <a:endParaRPr lang="tr-TR">
              <a:solidFill>
                <a:srgbClr val="04617B">
                  <a:shade val="90000"/>
                </a:srgbClr>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47</a:t>
            </a:fld>
            <a:endParaRPr lang="tr-TR">
              <a:solidFill>
                <a:srgbClr val="04617B">
                  <a:shade val="90000"/>
                </a:srgbClr>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48</a:t>
            </a:fld>
            <a:endParaRPr lang="tr-TR">
              <a:solidFill>
                <a:srgbClr val="04617B">
                  <a:shade val="90000"/>
                </a:srgbClr>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49</a:t>
            </a:fld>
            <a:endParaRPr lang="tr-TR">
              <a:solidFill>
                <a:srgbClr val="04617B">
                  <a:shade val="90000"/>
                </a:srgb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hape 107"/>
          <p:cNvSpPr txBox="1">
            <a:spLocks noGrp="1"/>
          </p:cNvSpPr>
          <p:nvPr>
            <p:ph type="title" idx="4294967295"/>
          </p:nvPr>
        </p:nvSpPr>
        <p:spPr>
          <a:xfrm>
            <a:off x="0" y="274638"/>
            <a:ext cx="6880225" cy="1143000"/>
          </a:xfrm>
        </p:spPr>
        <p:txBody>
          <a:bodyPr/>
          <a:lstStyle/>
          <a:p>
            <a:pPr eaLnBrk="1" hangingPunct="1">
              <a:spcBef>
                <a:spcPct val="0"/>
              </a:spcBef>
              <a:buClr>
                <a:srgbClr val="FFFFFF"/>
              </a:buClr>
            </a:pPr>
            <a:r>
              <a:rPr lang="tr-TR" sz="3600" dirty="0" smtClean="0">
                <a:solidFill>
                  <a:schemeClr val="tx1"/>
                </a:solidFill>
                <a:latin typeface="Arial" charset="0"/>
                <a:cs typeface="Arial" charset="0"/>
              </a:rPr>
              <a:t>Öğrenci için;</a:t>
            </a:r>
          </a:p>
        </p:txBody>
      </p:sp>
      <p:sp>
        <p:nvSpPr>
          <p:cNvPr id="13314" name="Shape 108"/>
          <p:cNvSpPr txBox="1">
            <a:spLocks noGrp="1"/>
          </p:cNvSpPr>
          <p:nvPr>
            <p:ph type="body" idx="4294967295"/>
          </p:nvPr>
        </p:nvSpPr>
        <p:spPr>
          <a:xfrm>
            <a:off x="914400" y="2143115"/>
            <a:ext cx="8229600" cy="4205297"/>
          </a:xfrm>
        </p:spPr>
        <p:txBody>
          <a:bodyPr/>
          <a:lstStyle/>
          <a:p>
            <a:pPr eaLnBrk="1" hangingPunct="1">
              <a:lnSpc>
                <a:spcPct val="115000"/>
              </a:lnSpc>
              <a:spcBef>
                <a:spcPct val="0"/>
              </a:spcBef>
              <a:buClr>
                <a:srgbClr val="FFFFFF"/>
              </a:buClr>
            </a:pPr>
            <a:endParaRPr lang="tr-TR" sz="800" dirty="0" smtClean="0">
              <a:latin typeface="Arial" charset="0"/>
              <a:cs typeface="Arial" charset="0"/>
            </a:endParaRPr>
          </a:p>
          <a:p>
            <a:pPr eaLnBrk="1" hangingPunct="1">
              <a:spcBef>
                <a:spcPct val="0"/>
              </a:spcBef>
              <a:buClr>
                <a:srgbClr val="FFFFFF"/>
              </a:buClr>
            </a:pPr>
            <a:endParaRPr lang="tr-TR" sz="3200" dirty="0" smtClean="0">
              <a:latin typeface="Arial" charset="0"/>
              <a:cs typeface="Arial" charset="0"/>
            </a:endParaRPr>
          </a:p>
        </p:txBody>
      </p:sp>
      <p:pic>
        <p:nvPicPr>
          <p:cNvPr id="13315" name="Shape 109"/>
          <p:cNvPicPr preferRelativeResize="0">
            <a:picLocks noChangeAspect="1" noChangeArrowheads="1"/>
          </p:cNvPicPr>
          <p:nvPr/>
        </p:nvPicPr>
        <p:blipFill>
          <a:blip r:embed="rId3"/>
          <a:srcRect/>
          <a:stretch>
            <a:fillRect/>
          </a:stretch>
        </p:blipFill>
        <p:spPr bwMode="auto">
          <a:xfrm>
            <a:off x="1067658" y="3341157"/>
            <a:ext cx="831850" cy="804333"/>
          </a:xfrm>
          <a:prstGeom prst="rect">
            <a:avLst/>
          </a:prstGeom>
          <a:noFill/>
          <a:ln w="9525">
            <a:noFill/>
            <a:miter lim="800000"/>
            <a:headEnd/>
            <a:tailEnd/>
          </a:ln>
        </p:spPr>
      </p:pic>
      <p:graphicFrame>
        <p:nvGraphicFramePr>
          <p:cNvPr id="13402" name="Group 90"/>
          <p:cNvGraphicFramePr>
            <a:graphicFrameLocks noGrp="1"/>
          </p:cNvGraphicFramePr>
          <p:nvPr/>
        </p:nvGraphicFramePr>
        <p:xfrm>
          <a:off x="53974" y="1714488"/>
          <a:ext cx="9090025" cy="1357322"/>
        </p:xfrm>
        <a:graphic>
          <a:graphicData uri="http://schemas.openxmlformats.org/drawingml/2006/table">
            <a:tbl>
              <a:tblPr/>
              <a:tblGrid>
                <a:gridCol w="874688"/>
                <a:gridCol w="571504"/>
                <a:gridCol w="1109683"/>
                <a:gridCol w="819143"/>
                <a:gridCol w="1214446"/>
                <a:gridCol w="1071570"/>
                <a:gridCol w="1214446"/>
                <a:gridCol w="1152508"/>
                <a:gridCol w="1062037"/>
              </a:tblGrid>
              <a:tr h="135732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Foto</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Ad</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err="1" smtClean="0">
                          <a:ln>
                            <a:noFill/>
                          </a:ln>
                          <a:solidFill>
                            <a:schemeClr val="tx1"/>
                          </a:solidFill>
                          <a:effectLst/>
                          <a:latin typeface="Arial" charset="0"/>
                          <a:cs typeface="Arial" charset="0"/>
                          <a:sym typeface="Arial" charset="0"/>
                        </a:rPr>
                        <a:t>Soyad</a:t>
                      </a:r>
                      <a:endParaRPr kumimoji="0" lang="tr-TR" sz="2400" b="0" i="0" u="none" strike="noStrike" cap="none" normalizeH="0" baseline="0" dirty="0" smtClean="0">
                        <a:ln>
                          <a:noFill/>
                        </a:ln>
                        <a:solidFill>
                          <a:schemeClr val="tx1"/>
                        </a:solidFill>
                        <a:effectLst/>
                        <a:latin typeface="Arial" charset="0"/>
                        <a:cs typeface="Arial" charset="0"/>
                        <a:sym typeface="Arial" charset="0"/>
                      </a:endParaRP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Not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tr-TR" sz="2400" b="0" i="0" u="none" strike="noStrike" cap="none" normalizeH="0" baseline="0" dirty="0" smtClean="0">
                        <a:ln>
                          <a:noFill/>
                        </a:ln>
                        <a:solidFill>
                          <a:schemeClr val="tx1"/>
                        </a:solidFill>
                        <a:effectLst/>
                        <a:latin typeface="Arial" charset="0"/>
                        <a:cs typeface="Arial" charset="0"/>
                        <a:sym typeface="Arial" charset="0"/>
                      </a:endParaRP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Devam</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Durum</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Aile Bilgisi</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Sağlık</a:t>
                      </a:r>
                    </a:p>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Bilgisi</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Özel Eğitim Bilgiler</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400" b="0" i="0" u="none" strike="noStrike" cap="none" normalizeH="0" baseline="0" dirty="0" smtClean="0">
                          <a:ln>
                            <a:noFill/>
                          </a:ln>
                          <a:solidFill>
                            <a:schemeClr val="tx1"/>
                          </a:solidFill>
                          <a:effectLst/>
                          <a:latin typeface="Arial" charset="0"/>
                          <a:cs typeface="Arial" charset="0"/>
                          <a:sym typeface="Arial" charset="0"/>
                        </a:rPr>
                        <a:t>Yıl Sonu </a:t>
                      </a:r>
                      <a:r>
                        <a:rPr kumimoji="0" lang="tr-TR" sz="2400" b="0" i="0" u="none" strike="noStrike" cap="none" normalizeH="0" baseline="0" dirty="0" err="1" smtClean="0">
                          <a:ln>
                            <a:noFill/>
                          </a:ln>
                          <a:solidFill>
                            <a:schemeClr val="tx1"/>
                          </a:solidFill>
                          <a:effectLst/>
                          <a:latin typeface="Arial" charset="0"/>
                          <a:cs typeface="Arial" charset="0"/>
                          <a:sym typeface="Arial" charset="0"/>
                        </a:rPr>
                        <a:t>Ort</a:t>
                      </a:r>
                      <a:r>
                        <a:rPr kumimoji="0" lang="tr-TR" sz="2400" b="0" i="0" u="none" strike="noStrike" cap="none" normalizeH="0" baseline="0" dirty="0" smtClean="0">
                          <a:ln>
                            <a:noFill/>
                          </a:ln>
                          <a:solidFill>
                            <a:schemeClr val="tx1"/>
                          </a:solidFill>
                          <a:effectLst/>
                          <a:latin typeface="Arial" charset="0"/>
                          <a:cs typeface="Arial" charset="0"/>
                          <a:sym typeface="Arial" charset="0"/>
                        </a:rPr>
                        <a:t>.</a:t>
                      </a:r>
                    </a:p>
                  </a:txBody>
                  <a:tcPr marL="91425" marR="91425" marT="121900" marB="12190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13332" name="Shape 111"/>
          <p:cNvPicPr preferRelativeResize="0">
            <a:picLocks noChangeAspect="1" noChangeArrowheads="1"/>
          </p:cNvPicPr>
          <p:nvPr/>
        </p:nvPicPr>
        <p:blipFill>
          <a:blip r:embed="rId4"/>
          <a:srcRect/>
          <a:stretch>
            <a:fillRect/>
          </a:stretch>
        </p:blipFill>
        <p:spPr bwMode="auto">
          <a:xfrm>
            <a:off x="6215074" y="3286124"/>
            <a:ext cx="684212" cy="914400"/>
          </a:xfrm>
          <a:prstGeom prst="rect">
            <a:avLst/>
          </a:prstGeom>
          <a:noFill/>
          <a:ln w="9525">
            <a:noFill/>
            <a:miter lim="800000"/>
            <a:headEnd/>
            <a:tailEnd/>
          </a:ln>
        </p:spPr>
      </p:pic>
    </p:spTree>
  </p:cSld>
  <p:clrMapOvr>
    <a:masterClrMapping/>
  </p:clrMapOvr>
  <p:transition spd="slow">
    <p:cu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50</a:t>
            </a:fld>
            <a:endParaRPr lang="tr-TR">
              <a:solidFill>
                <a:srgbClr val="04617B">
                  <a:shade val="90000"/>
                </a:srgbClr>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51</a:t>
            </a:fld>
            <a:endParaRPr lang="tr-TR">
              <a:solidFill>
                <a:srgbClr val="04617B">
                  <a:shade val="90000"/>
                </a:srgbClr>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52</a:t>
            </a:fld>
            <a:endParaRPr lang="tr-TR">
              <a:solidFill>
                <a:srgbClr val="04617B">
                  <a:shade val="90000"/>
                </a:srgbClr>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53</a:t>
            </a:fld>
            <a:endParaRPr lang="tr-TR">
              <a:solidFill>
                <a:srgbClr val="04617B">
                  <a:shade val="90000"/>
                </a:srgbClr>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54</a:t>
            </a:fld>
            <a:endParaRPr lang="tr-TR">
              <a:solidFill>
                <a:srgbClr val="04617B">
                  <a:shade val="90000"/>
                </a:srgbClr>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55</a:t>
            </a:fld>
            <a:endParaRPr lang="tr-TR">
              <a:solidFill>
                <a:srgbClr val="04617B">
                  <a:shade val="90000"/>
                </a:srgbClr>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56</a:t>
            </a:fld>
            <a:endParaRPr lang="tr-TR">
              <a:solidFill>
                <a:srgbClr val="04617B">
                  <a:shade val="90000"/>
                </a:srgbClr>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57</a:t>
            </a:fld>
            <a:endParaRPr lang="tr-TR">
              <a:solidFill>
                <a:srgbClr val="04617B">
                  <a:shade val="90000"/>
                </a:srgbClr>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58</a:t>
            </a:fld>
            <a:endParaRPr lang="tr-TR">
              <a:solidFill>
                <a:srgbClr val="04617B">
                  <a:shade val="90000"/>
                </a:srgbClr>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59</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116"/>
          <p:cNvSpPr txBox="1">
            <a:spLocks noGrp="1"/>
          </p:cNvSpPr>
          <p:nvPr>
            <p:ph type="title" idx="4294967295"/>
          </p:nvPr>
        </p:nvSpPr>
        <p:spPr>
          <a:xfrm>
            <a:off x="0" y="274638"/>
            <a:ext cx="6880225" cy="1143000"/>
          </a:xfrm>
        </p:spPr>
        <p:txBody>
          <a:bodyPr>
            <a:normAutofit fontScale="90000"/>
          </a:bodyPr>
          <a:lstStyle/>
          <a:p>
            <a:pPr eaLnBrk="1" hangingPunct="1">
              <a:spcBef>
                <a:spcPct val="0"/>
              </a:spcBef>
              <a:buClr>
                <a:srgbClr val="FFFFFF"/>
              </a:buClr>
            </a:pP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Veli için;</a:t>
            </a:r>
          </a:p>
        </p:txBody>
      </p:sp>
      <p:sp>
        <p:nvSpPr>
          <p:cNvPr id="15362" name="Shape 117"/>
          <p:cNvSpPr txBox="1">
            <a:spLocks noGrp="1"/>
          </p:cNvSpPr>
          <p:nvPr>
            <p:ph type="body" idx="4294967295"/>
          </p:nvPr>
        </p:nvSpPr>
        <p:spPr>
          <a:xfrm>
            <a:off x="0" y="1600200"/>
            <a:ext cx="8229600" cy="4840288"/>
          </a:xfrm>
        </p:spPr>
        <p:txBody>
          <a:bodyPr/>
          <a:lstStyle/>
          <a:p>
            <a:pPr eaLnBrk="1" hangingPunct="1">
              <a:spcBef>
                <a:spcPct val="0"/>
              </a:spcBef>
              <a:buClr>
                <a:srgbClr val="FFFFFF"/>
              </a:buClr>
            </a:pPr>
            <a:r>
              <a:rPr lang="tr-TR" sz="3200" dirty="0" smtClean="0">
                <a:latin typeface="Arial" charset="0"/>
                <a:cs typeface="Arial" charset="0"/>
              </a:rPr>
              <a:t>Çocuk 1</a:t>
            </a:r>
          </a:p>
          <a:p>
            <a:pPr eaLnBrk="1" hangingPunct="1">
              <a:spcBef>
                <a:spcPct val="0"/>
              </a:spcBef>
              <a:buClr>
                <a:srgbClr val="FFFFFF"/>
              </a:buClr>
            </a:pPr>
            <a:r>
              <a:rPr lang="tr-TR" sz="3200" dirty="0" smtClean="0">
                <a:latin typeface="Arial" charset="0"/>
                <a:cs typeface="Arial" charset="0"/>
              </a:rPr>
              <a:t>Çocuk 2 şeklinde görünecek.</a:t>
            </a:r>
          </a:p>
          <a:p>
            <a:pPr eaLnBrk="1" hangingPunct="1">
              <a:spcBef>
                <a:spcPct val="0"/>
              </a:spcBef>
              <a:buClr>
                <a:srgbClr val="FFFFFF"/>
              </a:buClr>
            </a:pPr>
            <a:endParaRPr lang="tr-TR" sz="3200" dirty="0" smtClean="0">
              <a:latin typeface="Arial" charset="0"/>
              <a:cs typeface="Arial" charset="0"/>
            </a:endParaRPr>
          </a:p>
          <a:p>
            <a:pPr eaLnBrk="1" hangingPunct="1">
              <a:spcBef>
                <a:spcPct val="0"/>
              </a:spcBef>
              <a:buClr>
                <a:srgbClr val="FFFFFF"/>
              </a:buClr>
            </a:pPr>
            <a:r>
              <a:rPr lang="tr-TR" sz="3200" dirty="0" smtClean="0">
                <a:latin typeface="Arial" charset="0"/>
                <a:cs typeface="Arial" charset="0"/>
              </a:rPr>
              <a:t>Not: Okul ya da kurumun öğrencisi ise aktif olacak. Diğer türlü çocuklar silik görünecek.</a:t>
            </a:r>
          </a:p>
        </p:txBody>
      </p:sp>
    </p:spTree>
  </p:cSld>
  <p:clrMapOvr>
    <a:masterClrMapping/>
  </p:clrMapOvr>
  <p:transition spd="slow">
    <p:cu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60</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61</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62</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63</a:t>
            </a:fld>
            <a:endParaRPr lang="tr-TR">
              <a:solidFill>
                <a:srgbClr val="04617B">
                  <a:shade val="90000"/>
                </a:srgbClr>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64</a:t>
            </a:fld>
            <a:endParaRPr lang="tr-TR">
              <a:solidFill>
                <a:srgbClr val="04617B">
                  <a:shade val="90000"/>
                </a:srgbClr>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65</a:t>
            </a:fld>
            <a:endParaRPr lang="tr-TR">
              <a:solidFill>
                <a:srgbClr val="04617B">
                  <a:shade val="90000"/>
                </a:srgbClr>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66</a:t>
            </a:fld>
            <a:endParaRPr lang="tr-TR">
              <a:solidFill>
                <a:srgbClr val="04617B">
                  <a:shade val="90000"/>
                </a:srgbClr>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67</a:t>
            </a:fld>
            <a:endParaRPr lang="tr-TR">
              <a:solidFill>
                <a:srgbClr val="04617B">
                  <a:shade val="90000"/>
                </a:srgbClr>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Numarası Yer Tutucusu"/>
          <p:cNvSpPr>
            <a:spLocks noGrp="1"/>
          </p:cNvSpPr>
          <p:nvPr>
            <p:ph type="sldNum" sz="quarter" idx="12"/>
          </p:nvPr>
        </p:nvSpPr>
        <p:spPr/>
        <p:txBody>
          <a:bodyPr/>
          <a:lstStyle/>
          <a:p>
            <a:pPr>
              <a:defRPr/>
            </a:pPr>
            <a:fld id="{D9A493FF-925C-44EB-B028-FA7B4EDE90FF}" type="slidenum">
              <a:rPr lang="tr-TR" smtClean="0">
                <a:solidFill>
                  <a:srgbClr val="04617B">
                    <a:shade val="90000"/>
                  </a:srgbClr>
                </a:solidFill>
              </a:rPr>
              <a:pPr>
                <a:defRPr/>
              </a:pPr>
              <a:t>68</a:t>
            </a:fld>
            <a:endParaRPr lang="tr-TR">
              <a:solidFill>
                <a:srgbClr val="04617B">
                  <a:shade val="90000"/>
                </a:srgb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hape 122"/>
          <p:cNvSpPr txBox="1">
            <a:spLocks noGrp="1"/>
          </p:cNvSpPr>
          <p:nvPr>
            <p:ph type="title" idx="4294967295"/>
          </p:nvPr>
        </p:nvSpPr>
        <p:spPr>
          <a:xfrm>
            <a:off x="0" y="274638"/>
            <a:ext cx="6880225" cy="1143000"/>
          </a:xfrm>
        </p:spPr>
        <p:txBody>
          <a:bodyPr>
            <a:normAutofit fontScale="90000"/>
          </a:bodyPr>
          <a:lstStyle/>
          <a:p>
            <a:pPr eaLnBrk="1" hangingPunct="1">
              <a:spcBef>
                <a:spcPct val="0"/>
              </a:spcBef>
              <a:buClr>
                <a:srgbClr val="FFFFFF"/>
              </a:buClr>
            </a:pP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
            </a:r>
            <a:br>
              <a:rPr lang="tr-TR" sz="3600" dirty="0" smtClean="0">
                <a:solidFill>
                  <a:schemeClr val="tx1"/>
                </a:solidFill>
                <a:latin typeface="Arial" charset="0"/>
                <a:cs typeface="Arial" charset="0"/>
              </a:rPr>
            </a:br>
            <a:r>
              <a:rPr lang="tr-TR" sz="3600" dirty="0" smtClean="0">
                <a:solidFill>
                  <a:schemeClr val="tx1"/>
                </a:solidFill>
                <a:latin typeface="Arial" charset="0"/>
                <a:cs typeface="Arial" charset="0"/>
              </a:rPr>
              <a:t>Öğretmen için;</a:t>
            </a:r>
          </a:p>
        </p:txBody>
      </p:sp>
      <p:sp>
        <p:nvSpPr>
          <p:cNvPr id="17410" name="Shape 123"/>
          <p:cNvSpPr txBox="1">
            <a:spLocks noGrp="1"/>
          </p:cNvSpPr>
          <p:nvPr>
            <p:ph type="body" idx="4294967295"/>
          </p:nvPr>
        </p:nvSpPr>
        <p:spPr>
          <a:xfrm>
            <a:off x="0" y="1600200"/>
            <a:ext cx="8229600" cy="4840288"/>
          </a:xfrm>
        </p:spPr>
        <p:txBody>
          <a:bodyPr/>
          <a:lstStyle/>
          <a:p>
            <a:pPr eaLnBrk="1" hangingPunct="1">
              <a:spcBef>
                <a:spcPct val="0"/>
              </a:spcBef>
              <a:buClr>
                <a:srgbClr val="FFFFFF"/>
              </a:buClr>
            </a:pPr>
            <a:r>
              <a:rPr lang="tr-TR" sz="3200" dirty="0" smtClean="0">
                <a:latin typeface="Arial" charset="0"/>
                <a:cs typeface="Arial" charset="0"/>
              </a:rPr>
              <a:t>Sınıf 3-A ya da branş öğretmeni ise bağlı olduğu sınıflar görünecek. </a:t>
            </a:r>
          </a:p>
          <a:p>
            <a:pPr eaLnBrk="1" hangingPunct="1">
              <a:spcBef>
                <a:spcPct val="0"/>
              </a:spcBef>
              <a:buClr>
                <a:srgbClr val="FFFFFF"/>
              </a:buClr>
            </a:pPr>
            <a:endParaRPr lang="tr-TR" sz="3200" dirty="0" smtClean="0">
              <a:latin typeface="Arial" charset="0"/>
              <a:cs typeface="Arial" charset="0"/>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hape 135"/>
          <p:cNvSpPr txBox="1">
            <a:spLocks noGrp="1"/>
          </p:cNvSpPr>
          <p:nvPr>
            <p:ph type="body" idx="4294967295"/>
          </p:nvPr>
        </p:nvSpPr>
        <p:spPr>
          <a:xfrm>
            <a:off x="0" y="900113"/>
            <a:ext cx="9144000" cy="5957887"/>
          </a:xfrm>
        </p:spPr>
        <p:txBody>
          <a:bodyPr/>
          <a:lstStyle/>
          <a:p>
            <a:pPr eaLnBrk="1" hangingPunct="1">
              <a:spcBef>
                <a:spcPct val="0"/>
              </a:spcBef>
              <a:buClr>
                <a:srgbClr val="000000"/>
              </a:buClr>
            </a:pPr>
            <a:endParaRPr lang="tr-TR" sz="1100" b="1" dirty="0" smtClean="0">
              <a:latin typeface="Arial" charset="0"/>
              <a:cs typeface="Arial" charset="0"/>
            </a:endParaRPr>
          </a:p>
          <a:p>
            <a:pPr eaLnBrk="1" hangingPunct="1">
              <a:spcBef>
                <a:spcPct val="0"/>
              </a:spcBef>
              <a:buClr>
                <a:srgbClr val="FFFFFF"/>
              </a:buClr>
            </a:pPr>
            <a:r>
              <a:rPr lang="tr-TR" sz="2000" b="1" dirty="0" smtClean="0">
                <a:latin typeface="Arial" charset="0"/>
                <a:cs typeface="Arial" charset="0"/>
              </a:rPr>
              <a:t>Formlar kısmına tıklandığında yapılandırılmış görüşme ekranı gelecek. Gerekli bilgiler girildikten sonra yazdır butonuna basılarak girilen bilgilerinde yer aldığı ve görüşme özetinin yazılacağı sayfa çıktı olarak alınacaktır.</a:t>
            </a:r>
          </a:p>
          <a:p>
            <a:pPr eaLnBrk="1" hangingPunct="1">
              <a:spcBef>
                <a:spcPct val="0"/>
              </a:spcBef>
              <a:buClr>
                <a:srgbClr val="FFFFFF"/>
              </a:buClr>
            </a:pPr>
            <a:endParaRPr lang="tr-TR" sz="2000" b="1" dirty="0" smtClean="0">
              <a:latin typeface="Arial" charset="0"/>
              <a:cs typeface="Arial" charset="0"/>
            </a:endParaRPr>
          </a:p>
          <a:p>
            <a:pPr eaLnBrk="1" hangingPunct="1">
              <a:spcBef>
                <a:spcPct val="0"/>
              </a:spcBef>
              <a:buClr>
                <a:srgbClr val="FFFFFF"/>
              </a:buClr>
            </a:pPr>
            <a:r>
              <a:rPr lang="tr-TR" sz="2000" b="1" dirty="0" smtClean="0">
                <a:latin typeface="Arial" charset="0"/>
                <a:cs typeface="Arial" charset="0"/>
              </a:rPr>
              <a:t>Öğrencinin özel eğitim hizmeti ile ilgili bilgileri ve hareketliliği takip edilebilecektir. Yine öğrencinin ram ile gerçekleşen görüşme kaydı varsa bilgi ekranına yansıyacaktır.</a:t>
            </a:r>
          </a:p>
          <a:p>
            <a:pPr eaLnBrk="1" hangingPunct="1">
              <a:spcBef>
                <a:spcPct val="0"/>
              </a:spcBef>
              <a:buClr>
                <a:srgbClr val="FFFFFF"/>
              </a:buClr>
            </a:pPr>
            <a:endParaRPr lang="tr-TR" sz="2000" b="1" dirty="0" smtClean="0">
              <a:latin typeface="Arial" charset="0"/>
              <a:cs typeface="Arial" charset="0"/>
            </a:endParaRPr>
          </a:p>
          <a:p>
            <a:pPr eaLnBrk="1" hangingPunct="1">
              <a:spcBef>
                <a:spcPct val="0"/>
              </a:spcBef>
              <a:buClr>
                <a:srgbClr val="FFFFFF"/>
              </a:buClr>
            </a:pPr>
            <a:r>
              <a:rPr lang="tr-TR" sz="2000" b="1" dirty="0" smtClean="0">
                <a:latin typeface="Arial" charset="0"/>
                <a:cs typeface="Arial" charset="0"/>
              </a:rPr>
              <a:t>Alan uzmanının dolduracağı kayıt formu kesinlikle ikinci şahıslarla paylaşılmayacaktır.</a:t>
            </a:r>
          </a:p>
          <a:p>
            <a:pPr eaLnBrk="1" hangingPunct="1">
              <a:spcBef>
                <a:spcPct val="0"/>
              </a:spcBef>
              <a:buClr>
                <a:srgbClr val="000000"/>
              </a:buClr>
              <a:buSzPct val="37000"/>
            </a:pPr>
            <a:r>
              <a:rPr lang="tr-TR" sz="2000" b="1" dirty="0" smtClean="0">
                <a:latin typeface="Arial" charset="0"/>
                <a:cs typeface="Arial" charset="0"/>
              </a:rPr>
              <a:t>Ayrıca toplanan verilerde filtreleme sonrasında öğrenci isimleri kesinlikle yer almayacaktır.</a:t>
            </a:r>
          </a:p>
          <a:p>
            <a:pPr eaLnBrk="1" hangingPunct="1">
              <a:spcBef>
                <a:spcPct val="0"/>
              </a:spcBef>
              <a:buClr>
                <a:srgbClr val="000000"/>
              </a:buClr>
              <a:buSzPct val="37000"/>
            </a:pPr>
            <a:endParaRPr lang="tr-TR" sz="2000" b="1" dirty="0" smtClean="0">
              <a:latin typeface="Arial" charset="0"/>
              <a:cs typeface="Arial" charset="0"/>
            </a:endParaRPr>
          </a:p>
          <a:p>
            <a:pPr eaLnBrk="1" hangingPunct="1">
              <a:spcBef>
                <a:spcPct val="0"/>
              </a:spcBef>
              <a:buClr>
                <a:srgbClr val="000000"/>
              </a:buClr>
              <a:buSzPct val="37000"/>
            </a:pPr>
            <a:r>
              <a:rPr lang="tr-TR" sz="2000" b="1" dirty="0" smtClean="0">
                <a:latin typeface="Arial" charset="0"/>
                <a:cs typeface="Arial" charset="0"/>
              </a:rPr>
              <a:t>Hukuki sınırlılıklar göz önüne alınarak danışanın kişisel hakları korunacaktır.</a:t>
            </a:r>
          </a:p>
          <a:p>
            <a:pPr eaLnBrk="1" hangingPunct="1">
              <a:spcBef>
                <a:spcPct val="0"/>
              </a:spcBef>
              <a:buClr>
                <a:srgbClr val="000000"/>
              </a:buClr>
              <a:buSzPct val="37000"/>
            </a:pPr>
            <a:endParaRPr lang="tr-TR" sz="2000" b="1" dirty="0" smtClean="0">
              <a:latin typeface="Arial" charset="0"/>
              <a:cs typeface="Arial" charset="0"/>
            </a:endParaRPr>
          </a:p>
          <a:p>
            <a:pPr eaLnBrk="1" hangingPunct="1">
              <a:spcBef>
                <a:spcPct val="0"/>
              </a:spcBef>
              <a:buClr>
                <a:srgbClr val="FFFFFF"/>
              </a:buClr>
            </a:pPr>
            <a:endParaRPr lang="tr-TR" sz="3200" dirty="0" smtClean="0">
              <a:latin typeface="Arial" charset="0"/>
              <a:cs typeface="Arial" charset="0"/>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txBox="1">
            <a:spLocks noGrp="1"/>
          </p:cNvSpPr>
          <p:nvPr>
            <p:ph type="body" idx="4294967295"/>
          </p:nvPr>
        </p:nvSpPr>
        <p:spPr>
          <a:xfrm>
            <a:off x="0" y="1600200"/>
            <a:ext cx="3241675" cy="4840288"/>
          </a:xfrm>
        </p:spPr>
        <p:txBody>
          <a:bodyPr>
            <a:noAutofit/>
          </a:bodyPr>
          <a:lstStyle/>
          <a:p>
            <a:pPr marL="457200" indent="-431800" eaLnBrk="1" hangingPunct="1">
              <a:spcBef>
                <a:spcPct val="0"/>
              </a:spcBef>
              <a:buClr>
                <a:srgbClr val="FFFFFF"/>
              </a:buClr>
              <a:buFontTx/>
              <a:buAutoNum type="arabicPeriod"/>
            </a:pPr>
            <a:r>
              <a:rPr lang="tr-TR" sz="3200" dirty="0" smtClean="0">
                <a:latin typeface="Arial" charset="0"/>
                <a:cs typeface="Arial" charset="0"/>
              </a:rPr>
              <a:t>1.aşamada;</a:t>
            </a:r>
          </a:p>
          <a:p>
            <a:pPr marL="457200" indent="-431800" eaLnBrk="1" hangingPunct="1">
              <a:lnSpc>
                <a:spcPct val="115000"/>
              </a:lnSpc>
              <a:spcBef>
                <a:spcPct val="0"/>
              </a:spcBef>
              <a:buClr>
                <a:srgbClr val="FFFFFF"/>
              </a:buClr>
            </a:pPr>
            <a:r>
              <a:rPr lang="tr-TR" sz="1000" dirty="0" smtClean="0">
                <a:latin typeface="Arial" charset="0"/>
                <a:cs typeface="Arial" charset="0"/>
              </a:rPr>
              <a:t> </a:t>
            </a:r>
          </a:p>
          <a:p>
            <a:pPr marL="457200" indent="-431800" algn="ctr" eaLnBrk="1" hangingPunct="1">
              <a:lnSpc>
                <a:spcPct val="115000"/>
              </a:lnSpc>
              <a:spcBef>
                <a:spcPct val="0"/>
              </a:spcBef>
              <a:buClr>
                <a:srgbClr val="FFFFFF"/>
              </a:buClr>
            </a:pPr>
            <a:r>
              <a:rPr lang="tr-TR" sz="10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Kişisel ve Sosyal Rehberlik</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Bireysel Psikolojik Danışma</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algn="ctr"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Eğitsel Rehberlik</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Grupla Psikolojik Danışma</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algn="ctr"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Mesleki Rehberlik</a:t>
            </a:r>
          </a:p>
          <a:p>
            <a:pPr marL="457200" indent="-431800" eaLnBrk="1" hangingPunct="1">
              <a:lnSpc>
                <a:spcPct val="115000"/>
              </a:lnSpc>
              <a:spcBef>
                <a:spcPct val="0"/>
              </a:spcBef>
              <a:buClr>
                <a:srgbClr val="FFFFFF"/>
              </a:buClr>
            </a:pPr>
            <a:r>
              <a:rPr lang="tr-TR" sz="1100" b="1" dirty="0" smtClean="0">
                <a:latin typeface="Arial" charset="0"/>
                <a:cs typeface="Arial" charset="0"/>
              </a:rPr>
              <a:t> </a:t>
            </a:r>
          </a:p>
          <a:p>
            <a:pPr marL="457200" indent="-431800" eaLnBrk="1" hangingPunct="1">
              <a:lnSpc>
                <a:spcPct val="115000"/>
              </a:lnSpc>
              <a:spcBef>
                <a:spcPct val="0"/>
              </a:spcBef>
              <a:buClr>
                <a:srgbClr val="FFFFFF"/>
              </a:buClr>
            </a:pPr>
            <a:r>
              <a:rPr lang="tr-TR" sz="1100" b="1" dirty="0" smtClean="0">
                <a:latin typeface="Arial" charset="0"/>
                <a:cs typeface="Arial" charset="0"/>
              </a:rPr>
              <a:t>Aile danışmanlığı</a:t>
            </a:r>
          </a:p>
          <a:p>
            <a:pPr marL="457200" indent="-431800" eaLnBrk="1" hangingPunct="1">
              <a:lnSpc>
                <a:spcPct val="115000"/>
              </a:lnSpc>
              <a:spcBef>
                <a:spcPct val="0"/>
              </a:spcBef>
              <a:buClr>
                <a:srgbClr val="FFFFFF"/>
              </a:buClr>
            </a:pPr>
            <a:r>
              <a:rPr lang="tr-TR" sz="1000" dirty="0" smtClean="0">
                <a:latin typeface="Arial" charset="0"/>
                <a:cs typeface="Arial" charset="0"/>
              </a:rPr>
              <a:t> </a:t>
            </a:r>
          </a:p>
          <a:p>
            <a:pPr marL="457200" indent="-431800" eaLnBrk="1" hangingPunct="1">
              <a:lnSpc>
                <a:spcPct val="115000"/>
              </a:lnSpc>
              <a:spcBef>
                <a:spcPct val="0"/>
              </a:spcBef>
              <a:buClr>
                <a:srgbClr val="FFFFFF"/>
              </a:buClr>
            </a:pPr>
            <a:r>
              <a:rPr lang="tr-TR" sz="1000" dirty="0" smtClean="0">
                <a:latin typeface="Arial" charset="0"/>
                <a:cs typeface="Arial" charset="0"/>
              </a:rPr>
              <a:t> </a:t>
            </a:r>
          </a:p>
          <a:p>
            <a:pPr marL="457200" indent="-431800" algn="ctr" eaLnBrk="1" hangingPunct="1">
              <a:lnSpc>
                <a:spcPct val="115000"/>
              </a:lnSpc>
              <a:spcBef>
                <a:spcPct val="0"/>
              </a:spcBef>
              <a:buClr>
                <a:srgbClr val="FFFFFF"/>
              </a:buClr>
            </a:pPr>
            <a:r>
              <a:rPr lang="tr-TR" sz="1000" dirty="0" smtClean="0">
                <a:latin typeface="Arial" charset="0"/>
                <a:cs typeface="Arial" charset="0"/>
              </a:rPr>
              <a:t> </a:t>
            </a:r>
          </a:p>
          <a:p>
            <a:pPr marL="457200" indent="-431800" eaLnBrk="1" hangingPunct="1">
              <a:spcBef>
                <a:spcPct val="0"/>
              </a:spcBef>
              <a:buClr>
                <a:srgbClr val="FFFFFF"/>
              </a:buClr>
            </a:pPr>
            <a:endParaRPr lang="tr-TR" sz="3200" dirty="0" smtClean="0">
              <a:latin typeface="Arial" charset="0"/>
              <a:cs typeface="Arial" charset="0"/>
            </a:endParaRPr>
          </a:p>
        </p:txBody>
      </p:sp>
      <p:sp>
        <p:nvSpPr>
          <p:cNvPr id="23555" name="Shape 142"/>
          <p:cNvSpPr>
            <a:spLocks noChangeArrowheads="1"/>
          </p:cNvSpPr>
          <p:nvPr/>
        </p:nvSpPr>
        <p:spPr bwMode="auto">
          <a:xfrm>
            <a:off x="3211910" y="1772816"/>
            <a:ext cx="1350962" cy="3761317"/>
          </a:xfrm>
          <a:prstGeom prst="rightArrowCallout">
            <a:avLst>
              <a:gd name="adj1" fmla="val 11639"/>
              <a:gd name="adj2" fmla="val 27726"/>
              <a:gd name="adj3" fmla="val 78083"/>
              <a:gd name="adj4" fmla="val 64977"/>
            </a:avLst>
          </a:prstGeom>
          <a:solidFill>
            <a:schemeClr val="tx2"/>
          </a:solidFill>
          <a:ln w="19050">
            <a:solidFill>
              <a:schemeClr val="bg2"/>
            </a:solidFill>
            <a:round/>
            <a:headEnd/>
            <a:tailEnd/>
          </a:ln>
        </p:spPr>
        <p:txBody>
          <a:bodyPr lIns="91425" tIns="91425" rIns="91425" bIns="91425" anchor="ctr"/>
          <a:lstStyle/>
          <a:p>
            <a:endParaRPr lang="tr-TR"/>
          </a:p>
        </p:txBody>
      </p:sp>
      <p:sp>
        <p:nvSpPr>
          <p:cNvPr id="23556" name="Shape 143"/>
          <p:cNvSpPr txBox="1">
            <a:spLocks noChangeArrowheads="1"/>
          </p:cNvSpPr>
          <p:nvPr/>
        </p:nvSpPr>
        <p:spPr bwMode="auto">
          <a:xfrm>
            <a:off x="5448301" y="3200400"/>
            <a:ext cx="2320925" cy="1788584"/>
          </a:xfrm>
          <a:prstGeom prst="rect">
            <a:avLst/>
          </a:prstGeom>
          <a:noFill/>
          <a:ln w="9525">
            <a:noFill/>
            <a:miter lim="800000"/>
            <a:headEnd/>
            <a:tailEnd/>
          </a:ln>
        </p:spPr>
        <p:txBody>
          <a:bodyPr lIns="91425" tIns="91425" rIns="91425" bIns="91425"/>
          <a:lstStyle/>
          <a:p>
            <a:r>
              <a:rPr lang="tr-TR" sz="2400" dirty="0"/>
              <a:t>Rehberlik alanlarından seçilir.</a:t>
            </a:r>
          </a:p>
        </p:txBody>
      </p:sp>
    </p:spTree>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2041</Words>
  <Application>Microsoft Office PowerPoint</Application>
  <PresentationFormat>Ekran Gösterisi (4:3)</PresentationFormat>
  <Paragraphs>773</Paragraphs>
  <Slides>68</Slides>
  <Notes>26</Notes>
  <HiddenSlides>0</HiddenSlides>
  <MMClips>0</MMClips>
  <ScaleCrop>false</ScaleCrop>
  <HeadingPairs>
    <vt:vector size="6" baseType="variant">
      <vt:variant>
        <vt:lpstr>Tema</vt:lpstr>
      </vt:variant>
      <vt:variant>
        <vt:i4>2</vt:i4>
      </vt:variant>
      <vt:variant>
        <vt:lpstr>Katıştırılmış OLE Hizmet Programları</vt:lpstr>
      </vt:variant>
      <vt:variant>
        <vt:i4>1</vt:i4>
      </vt:variant>
      <vt:variant>
        <vt:lpstr>Slayt Başlıkları</vt:lpstr>
      </vt:variant>
      <vt:variant>
        <vt:i4>68</vt:i4>
      </vt:variant>
    </vt:vector>
  </HeadingPairs>
  <TitlesOfParts>
    <vt:vector size="71" baseType="lpstr">
      <vt:lpstr>Ofis Teması</vt:lpstr>
      <vt:lpstr>Akış</vt:lpstr>
      <vt:lpstr>Grafik</vt:lpstr>
      <vt:lpstr> </vt:lpstr>
      <vt:lpstr>E - REHBERLİK  internet tabanlı bir e-rehberlik modülü</vt:lpstr>
      <vt:lpstr>PowerPoint Sunusu</vt:lpstr>
      <vt:lpstr>Formlar</vt:lpstr>
      <vt:lpstr>Öğrenci için;</vt:lpstr>
      <vt:lpstr>   Veli için;</vt:lpstr>
      <vt:lpstr>   Öğretmen için;</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Psikolojik Ölçme Araçları Eğitim</vt:lpstr>
      <vt:lpstr>Psikolojik Ölçme Araçları Eğitimi</vt:lpstr>
      <vt:lpstr>PowerPoint Sunusu</vt:lpstr>
      <vt:lpstr>Mesleki Gelişim’ kısmı</vt:lpstr>
      <vt:lpstr>PowerPoint Sunusu</vt:lpstr>
      <vt:lpstr>RAPORLAR,Görüşme Formlarından Süzülen bilgiler Yıl sonu Roporu formatıyla uygun bir şekilde tablolara aktarılacak.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MEVZUAT</vt:lpstr>
      <vt:lpstr>YÖNELTME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Busra Seyma BICEN</dc:creator>
  <cp:lastModifiedBy>Veysel OZTURK</cp:lastModifiedBy>
  <cp:revision>30</cp:revision>
  <dcterms:created xsi:type="dcterms:W3CDTF">2014-12-05T11:17:06Z</dcterms:created>
  <dcterms:modified xsi:type="dcterms:W3CDTF">2014-12-05T15:59:00Z</dcterms:modified>
</cp:coreProperties>
</file>