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10" r:id="rId2"/>
    <p:sldId id="285" r:id="rId3"/>
    <p:sldId id="286" r:id="rId4"/>
    <p:sldId id="288" r:id="rId5"/>
    <p:sldId id="289" r:id="rId6"/>
    <p:sldId id="291" r:id="rId7"/>
    <p:sldId id="307" r:id="rId8"/>
    <p:sldId id="308" r:id="rId9"/>
    <p:sldId id="312" r:id="rId10"/>
    <p:sldId id="313" r:id="rId11"/>
    <p:sldId id="314" r:id="rId12"/>
    <p:sldId id="315" r:id="rId13"/>
    <p:sldId id="321" r:id="rId14"/>
    <p:sldId id="316" r:id="rId15"/>
    <p:sldId id="318" r:id="rId16"/>
    <p:sldId id="319" r:id="rId17"/>
    <p:sldId id="322" r:id="rId18"/>
    <p:sldId id="326" r:id="rId19"/>
    <p:sldId id="328" r:id="rId20"/>
    <p:sldId id="323" r:id="rId21"/>
    <p:sldId id="324" r:id="rId22"/>
    <p:sldId id="325" r:id="rId23"/>
    <p:sldId id="329" r:id="rId24"/>
    <p:sldId id="333" r:id="rId25"/>
    <p:sldId id="330" r:id="rId26"/>
    <p:sldId id="334" r:id="rId27"/>
    <p:sldId id="331" r:id="rId28"/>
    <p:sldId id="332" r:id="rId29"/>
    <p:sldId id="335" r:id="rId30"/>
    <p:sldId id="336" r:id="rId31"/>
    <p:sldId id="337" r:id="rId32"/>
    <p:sldId id="340" r:id="rId33"/>
    <p:sldId id="338" r:id="rId34"/>
    <p:sldId id="341" r:id="rId35"/>
    <p:sldId id="342" r:id="rId36"/>
    <p:sldId id="339" r:id="rId37"/>
    <p:sldId id="343" r:id="rId38"/>
    <p:sldId id="344" r:id="rId39"/>
    <p:sldId id="345" r:id="rId40"/>
    <p:sldId id="348" r:id="rId41"/>
    <p:sldId id="347" r:id="rId42"/>
    <p:sldId id="346" r:id="rId43"/>
    <p:sldId id="349" r:id="rId44"/>
    <p:sldId id="351" r:id="rId45"/>
    <p:sldId id="352" r:id="rId46"/>
    <p:sldId id="353" r:id="rId47"/>
    <p:sldId id="354" r:id="rId48"/>
    <p:sldId id="357" r:id="rId49"/>
    <p:sldId id="358" r:id="rId50"/>
    <p:sldId id="356" r:id="rId51"/>
    <p:sldId id="294" r:id="rId52"/>
    <p:sldId id="306"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17" autoAdjust="0"/>
    <p:restoredTop sz="94660"/>
  </p:normalViewPr>
  <p:slideViewPr>
    <p:cSldViewPr>
      <p:cViewPr varScale="1">
        <p:scale>
          <a:sx n="106" d="100"/>
          <a:sy n="106" d="100"/>
        </p:scale>
        <p:origin x="-18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A2CEA-8EB6-4633-A09E-CB1238A04BC7}"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tr-TR"/>
        </a:p>
      </dgm:t>
    </dgm:pt>
    <dgm:pt modelId="{1785E4DF-D8F6-4128-8090-E99585AB0F15}">
      <dgm:prSet phldrT="[Metin]" custT="1"/>
      <dgm:spPr>
        <a:xfrm>
          <a:off x="5118540" y="2230406"/>
          <a:ext cx="4025459" cy="3841791"/>
        </a:xfrm>
        <a:prstGeom prst="gear9">
          <a:avLst/>
        </a:prstGeom>
        <a:solidFill>
          <a:schemeClr val="accent2">
            <a:lumMod val="50000"/>
          </a:schemeClr>
        </a:solidFill>
        <a:ln w="25400" cap="flat" cmpd="sng" algn="ctr">
          <a:solidFill>
            <a:srgbClr val="FFFFFF">
              <a:hueOff val="0"/>
              <a:satOff val="0"/>
              <a:lumOff val="0"/>
              <a:alphaOff val="0"/>
            </a:srgbClr>
          </a:solidFill>
          <a:prstDash val="solid"/>
        </a:ln>
        <a:effectLst/>
      </dgm:spPr>
      <dgm:t>
        <a:bodyPr/>
        <a:lstStyle/>
        <a:p>
          <a:r>
            <a:rPr lang="tr-TR" sz="1100" b="1" dirty="0" smtClean="0">
              <a:solidFill>
                <a:srgbClr val="FFFFFF"/>
              </a:solidFill>
              <a:latin typeface="Times New Roman" pitchFamily="18" charset="0"/>
              <a:ea typeface="+mn-ea"/>
              <a:cs typeface="Times New Roman" pitchFamily="18" charset="0"/>
            </a:rPr>
            <a:t>Öğrenci Açısından Kazanımlar</a:t>
          </a:r>
        </a:p>
        <a:p>
          <a:r>
            <a:rPr lang="tr-TR" sz="1100" b="1" dirty="0" smtClean="0">
              <a:solidFill>
                <a:srgbClr val="FFFFFF"/>
              </a:solidFill>
              <a:latin typeface="Times New Roman" pitchFamily="18" charset="0"/>
              <a:ea typeface="+mn-ea"/>
              <a:cs typeface="Times New Roman" pitchFamily="18" charset="0"/>
            </a:rPr>
            <a:t>1. Eleştirel Düşünme</a:t>
          </a:r>
        </a:p>
        <a:p>
          <a:r>
            <a:rPr lang="tr-TR" sz="1100" b="1" dirty="0" smtClean="0">
              <a:solidFill>
                <a:srgbClr val="FFFFFF"/>
              </a:solidFill>
              <a:latin typeface="Times New Roman" pitchFamily="18" charset="0"/>
              <a:ea typeface="+mn-ea"/>
              <a:cs typeface="Times New Roman" pitchFamily="18" charset="0"/>
            </a:rPr>
            <a:t>2. Problem Çözme</a:t>
          </a:r>
        </a:p>
        <a:p>
          <a:r>
            <a:rPr lang="tr-TR" sz="1100" b="1" dirty="0" smtClean="0">
              <a:solidFill>
                <a:srgbClr val="FFFFFF"/>
              </a:solidFill>
              <a:latin typeface="Times New Roman" pitchFamily="18" charset="0"/>
              <a:ea typeface="+mn-ea"/>
              <a:cs typeface="Times New Roman" pitchFamily="18" charset="0"/>
            </a:rPr>
            <a:t>3. Araştırma Yapma</a:t>
          </a:r>
        </a:p>
        <a:p>
          <a:r>
            <a:rPr lang="tr-TR" sz="1100" b="1" dirty="0" smtClean="0">
              <a:solidFill>
                <a:srgbClr val="FFFFFF"/>
              </a:solidFill>
              <a:latin typeface="Times New Roman" pitchFamily="18" charset="0"/>
              <a:ea typeface="+mn-ea"/>
              <a:cs typeface="Times New Roman" pitchFamily="18" charset="0"/>
            </a:rPr>
            <a:t>4. Akıl Yürütme</a:t>
          </a:r>
        </a:p>
        <a:p>
          <a:r>
            <a:rPr lang="tr-TR" sz="1100" b="1" dirty="0" smtClean="0">
              <a:solidFill>
                <a:srgbClr val="FFFFFF"/>
              </a:solidFill>
              <a:latin typeface="Times New Roman" pitchFamily="18" charset="0"/>
              <a:ea typeface="+mn-ea"/>
              <a:cs typeface="Times New Roman" pitchFamily="18" charset="0"/>
            </a:rPr>
            <a:t>5. Yaratıcılık Becerilerini Geliştirme</a:t>
          </a:r>
        </a:p>
        <a:p>
          <a:r>
            <a:rPr lang="tr-TR" sz="1100" b="1" dirty="0" smtClean="0">
              <a:solidFill>
                <a:srgbClr val="FFFFFF"/>
              </a:solidFill>
              <a:latin typeface="Times New Roman" pitchFamily="18" charset="0"/>
              <a:ea typeface="+mn-ea"/>
              <a:cs typeface="Times New Roman" pitchFamily="18" charset="0"/>
            </a:rPr>
            <a:t>6. Araştırma Yapmaktan Zevk Alma</a:t>
          </a:r>
        </a:p>
        <a:p>
          <a:r>
            <a:rPr lang="tr-TR" sz="1100" b="1" dirty="0" smtClean="0">
              <a:solidFill>
                <a:srgbClr val="FFFFFF"/>
              </a:solidFill>
              <a:latin typeface="Times New Roman" pitchFamily="18" charset="0"/>
              <a:ea typeface="+mn-ea"/>
              <a:cs typeface="Times New Roman" pitchFamily="18" charset="0"/>
            </a:rPr>
            <a:t>7. Özgüven</a:t>
          </a:r>
        </a:p>
        <a:p>
          <a:r>
            <a:rPr lang="tr-TR" sz="1100" b="1" dirty="0" smtClean="0">
              <a:solidFill>
                <a:srgbClr val="FFFFFF"/>
              </a:solidFill>
              <a:latin typeface="Times New Roman" pitchFamily="18" charset="0"/>
              <a:ea typeface="+mn-ea"/>
              <a:cs typeface="Times New Roman" pitchFamily="18" charset="0"/>
            </a:rPr>
            <a:t>8. Sorumluluk</a:t>
          </a:r>
        </a:p>
        <a:p>
          <a:r>
            <a:rPr lang="tr-TR" sz="1100" b="1" dirty="0" smtClean="0">
              <a:solidFill>
                <a:srgbClr val="FFFFFF"/>
              </a:solidFill>
              <a:latin typeface="Times New Roman" pitchFamily="18" charset="0"/>
              <a:ea typeface="+mn-ea"/>
              <a:cs typeface="Times New Roman" pitchFamily="18" charset="0"/>
            </a:rPr>
            <a:t>9. Ürün Ortaya Koyma Becerilerini Geliştirme</a:t>
          </a:r>
          <a:endParaRPr lang="tr-TR" sz="1100" b="1" dirty="0">
            <a:solidFill>
              <a:srgbClr val="FFFFFF"/>
            </a:solidFill>
            <a:latin typeface="Times New Roman" pitchFamily="18" charset="0"/>
            <a:ea typeface="+mn-ea"/>
            <a:cs typeface="Times New Roman" pitchFamily="18" charset="0"/>
          </a:endParaRPr>
        </a:p>
      </dgm:t>
    </dgm:pt>
    <dgm:pt modelId="{706694CE-2381-4058-9B4A-A86FDB4E2701}" type="parTrans" cxnId="{B12EEA00-9399-43E4-8A8F-A1C3CB9A6645}">
      <dgm:prSet/>
      <dgm:spPr/>
      <dgm:t>
        <a:bodyPr/>
        <a:lstStyle/>
        <a:p>
          <a:endParaRPr lang="tr-TR"/>
        </a:p>
      </dgm:t>
    </dgm:pt>
    <dgm:pt modelId="{DB8F7155-D546-489C-979E-14F5F5CC43EB}" type="sibTrans" cxnId="{B12EEA00-9399-43E4-8A8F-A1C3CB9A6645}">
      <dgm:prSet/>
      <dgm:spPr>
        <a:xfrm rot="20589256">
          <a:off x="5539194" y="211089"/>
          <a:ext cx="2882789" cy="2971408"/>
        </a:xfrm>
        <a:prstGeom prst="circularArrow">
          <a:avLst>
            <a:gd name="adj1" fmla="val 4687"/>
            <a:gd name="adj2" fmla="val 299029"/>
            <a:gd name="adj3" fmla="val 2546362"/>
            <a:gd name="adj4" fmla="val 15797695"/>
            <a:gd name="adj5" fmla="val 5469"/>
          </a:avLst>
        </a:prstGeom>
        <a:solidFill>
          <a:srgbClr val="008000">
            <a:tint val="60000"/>
            <a:hueOff val="0"/>
            <a:satOff val="0"/>
            <a:lumOff val="0"/>
            <a:alphaOff val="0"/>
          </a:srgbClr>
        </a:solidFill>
        <a:ln>
          <a:noFill/>
        </a:ln>
        <a:effectLst/>
      </dgm:spPr>
      <dgm:t>
        <a:bodyPr/>
        <a:lstStyle/>
        <a:p>
          <a:endParaRPr lang="tr-TR"/>
        </a:p>
      </dgm:t>
    </dgm:pt>
    <dgm:pt modelId="{75FD5F19-C90C-4FC9-A44B-7E0F9FD0DFA7}">
      <dgm:prSet phldrT="[Metin]" custT="1"/>
      <dgm:spPr>
        <a:xfrm>
          <a:off x="285718" y="2123681"/>
          <a:ext cx="3898834" cy="3805672"/>
        </a:xfrm>
        <a:prstGeom prst="gear6">
          <a:avLst/>
        </a:prstGeom>
        <a:solidFill>
          <a:schemeClr val="accent6">
            <a:lumMod val="50000"/>
          </a:schemeClr>
        </a:solidFill>
        <a:ln w="25400" cap="flat" cmpd="sng" algn="ctr">
          <a:solidFill>
            <a:srgbClr val="FFFFFF">
              <a:hueOff val="0"/>
              <a:satOff val="0"/>
              <a:lumOff val="0"/>
              <a:alphaOff val="0"/>
            </a:srgbClr>
          </a:solidFill>
          <a:prstDash val="solid"/>
        </a:ln>
        <a:effectLst/>
      </dgm:spPr>
      <dgm:t>
        <a:bodyPr/>
        <a:lstStyle/>
        <a:p>
          <a:r>
            <a:rPr lang="tr-TR" sz="1050" b="1" dirty="0" smtClean="0">
              <a:solidFill>
                <a:srgbClr val="FFFFFF"/>
              </a:solidFill>
              <a:latin typeface="Times New Roman" pitchFamily="18" charset="0"/>
              <a:ea typeface="+mn-ea"/>
              <a:cs typeface="Times New Roman" pitchFamily="18" charset="0"/>
            </a:rPr>
            <a:t>Öğretmen Açısından Kazanımlar</a:t>
          </a:r>
        </a:p>
        <a:p>
          <a:r>
            <a:rPr lang="tr-TR" sz="1050" b="1" dirty="0" smtClean="0">
              <a:solidFill>
                <a:srgbClr val="FFFFFF"/>
              </a:solidFill>
              <a:latin typeface="Times New Roman" pitchFamily="18" charset="0"/>
              <a:ea typeface="+mn-ea"/>
              <a:cs typeface="Times New Roman" pitchFamily="18" charset="0"/>
            </a:rPr>
            <a:t>1. Süreç Yönetme</a:t>
          </a:r>
        </a:p>
        <a:p>
          <a:r>
            <a:rPr lang="tr-TR" sz="1050" b="1" dirty="0" smtClean="0">
              <a:solidFill>
                <a:srgbClr val="FFFFFF"/>
              </a:solidFill>
              <a:latin typeface="Times New Roman" pitchFamily="18" charset="0"/>
              <a:ea typeface="+mn-ea"/>
              <a:cs typeface="Times New Roman" pitchFamily="18" charset="0"/>
            </a:rPr>
            <a:t>2. Teknolojiyi Kullanma</a:t>
          </a:r>
        </a:p>
        <a:p>
          <a:r>
            <a:rPr lang="tr-TR" sz="1050" b="1" dirty="0" smtClean="0">
              <a:solidFill>
                <a:srgbClr val="FFFFFF"/>
              </a:solidFill>
              <a:latin typeface="Times New Roman" pitchFamily="18" charset="0"/>
              <a:ea typeface="+mn-ea"/>
              <a:cs typeface="Times New Roman" pitchFamily="18" charset="0"/>
            </a:rPr>
            <a:t>3. Çalışılan Alanla ilgili  Bilgi Düzeyini Geliştirme</a:t>
          </a:r>
        </a:p>
        <a:p>
          <a:r>
            <a:rPr lang="tr-TR" sz="1050" b="1" dirty="0" smtClean="0">
              <a:solidFill>
                <a:srgbClr val="FFFFFF"/>
              </a:solidFill>
              <a:latin typeface="Times New Roman" pitchFamily="18" charset="0"/>
              <a:ea typeface="+mn-ea"/>
              <a:cs typeface="Times New Roman" pitchFamily="18" charset="0"/>
            </a:rPr>
            <a:t>4. Sosyal Çevre Edinme</a:t>
          </a:r>
        </a:p>
        <a:p>
          <a:r>
            <a:rPr lang="tr-TR" sz="1050" b="1" dirty="0" smtClean="0">
              <a:solidFill>
                <a:srgbClr val="FFFFFF"/>
              </a:solidFill>
              <a:latin typeface="Times New Roman" pitchFamily="18" charset="0"/>
              <a:ea typeface="+mn-ea"/>
              <a:cs typeface="Times New Roman" pitchFamily="18" charset="0"/>
            </a:rPr>
            <a:t>5. Özgüven</a:t>
          </a:r>
        </a:p>
        <a:p>
          <a:r>
            <a:rPr lang="tr-TR" sz="1050" b="1" dirty="0" smtClean="0">
              <a:solidFill>
                <a:srgbClr val="FFFFFF"/>
              </a:solidFill>
              <a:latin typeface="Times New Roman" pitchFamily="18" charset="0"/>
              <a:ea typeface="+mn-ea"/>
              <a:cs typeface="Times New Roman" pitchFamily="18" charset="0"/>
            </a:rPr>
            <a:t>6.  Akademik Kriterler Ölçüsünde Proje Raporu Yazma</a:t>
          </a:r>
        </a:p>
        <a:p>
          <a:r>
            <a:rPr lang="tr-TR" sz="1050" b="1" dirty="0" smtClean="0">
              <a:solidFill>
                <a:srgbClr val="FFFFFF"/>
              </a:solidFill>
              <a:latin typeface="Times New Roman" pitchFamily="18" charset="0"/>
              <a:ea typeface="+mn-ea"/>
              <a:cs typeface="Times New Roman" pitchFamily="18" charset="0"/>
            </a:rPr>
            <a:t>7. Okul İçinde Farklılık Oluşturma Becerileri Kazanma</a:t>
          </a:r>
          <a:endParaRPr lang="tr-TR" sz="1050" b="1" dirty="0">
            <a:solidFill>
              <a:srgbClr val="FFFFFF"/>
            </a:solidFill>
            <a:latin typeface="Times New Roman" pitchFamily="18" charset="0"/>
            <a:ea typeface="+mn-ea"/>
            <a:cs typeface="Times New Roman" pitchFamily="18" charset="0"/>
          </a:endParaRPr>
        </a:p>
      </dgm:t>
    </dgm:pt>
    <dgm:pt modelId="{EACF98E4-5A58-42D0-AEC4-9CB611EF9681}" type="parTrans" cxnId="{4E8613E6-21C2-4805-8819-10EF81ACA958}">
      <dgm:prSet/>
      <dgm:spPr/>
      <dgm:t>
        <a:bodyPr/>
        <a:lstStyle/>
        <a:p>
          <a:endParaRPr lang="tr-TR"/>
        </a:p>
      </dgm:t>
    </dgm:pt>
    <dgm:pt modelId="{50FBF452-C811-4C99-B54A-0CF47D9BC87A}" type="sibTrans" cxnId="{4E8613E6-21C2-4805-8819-10EF81ACA958}">
      <dgm:prSet/>
      <dgm:spPr>
        <a:xfrm rot="14939447">
          <a:off x="3086022" y="2871762"/>
          <a:ext cx="3032864" cy="3032864"/>
        </a:xfrm>
        <a:prstGeom prst="leftCircularArrow">
          <a:avLst>
            <a:gd name="adj1" fmla="val 6452"/>
            <a:gd name="adj2" fmla="val 429999"/>
            <a:gd name="adj3" fmla="val 10489124"/>
            <a:gd name="adj4" fmla="val 14837806"/>
            <a:gd name="adj5" fmla="val 7527"/>
          </a:avLst>
        </a:prstGeom>
        <a:solidFill>
          <a:srgbClr val="008000">
            <a:tint val="60000"/>
            <a:hueOff val="0"/>
            <a:satOff val="0"/>
            <a:lumOff val="0"/>
            <a:alphaOff val="0"/>
          </a:srgbClr>
        </a:solidFill>
        <a:ln>
          <a:noFill/>
        </a:ln>
        <a:effectLst/>
      </dgm:spPr>
      <dgm:t>
        <a:bodyPr/>
        <a:lstStyle/>
        <a:p>
          <a:endParaRPr lang="tr-TR"/>
        </a:p>
      </dgm:t>
    </dgm:pt>
    <dgm:pt modelId="{4F5AF17D-64D4-48B0-BCC3-DF57096C3B5D}">
      <dgm:prSet phldrT="[Metin]" custT="1">
        <dgm:style>
          <a:lnRef idx="1">
            <a:schemeClr val="dk1"/>
          </a:lnRef>
          <a:fillRef idx="3">
            <a:schemeClr val="dk1"/>
          </a:fillRef>
          <a:effectRef idx="2">
            <a:schemeClr val="dk1"/>
          </a:effectRef>
          <a:fontRef idx="minor">
            <a:schemeClr val="lt1"/>
          </a:fontRef>
        </dgm:style>
      </dgm:prSet>
      <dgm:spPr>
        <a:xfrm rot="20700000">
          <a:off x="3274163" y="-28132"/>
          <a:ext cx="3103582" cy="3076414"/>
        </a:xfrm>
        <a:prstGeom prst="gear6">
          <a:avLst/>
        </a:prstGeom>
        <a:solidFill>
          <a:srgbClr val="0099FF"/>
        </a:solidFill>
        <a:ln/>
      </dgm:spPr>
      <dgm:t>
        <a:bodyPr/>
        <a:lstStyle/>
        <a:p>
          <a:r>
            <a:rPr lang="tr-TR" sz="1000" b="1" dirty="0" smtClean="0">
              <a:solidFill>
                <a:srgbClr val="FFFFFF"/>
              </a:solidFill>
              <a:latin typeface="Arial" pitchFamily="34" charset="0"/>
              <a:ea typeface="+mn-ea"/>
              <a:cs typeface="Arial" pitchFamily="34" charset="0"/>
            </a:rPr>
            <a:t>Kurum Açısından Kazanımlar</a:t>
          </a:r>
        </a:p>
        <a:p>
          <a:r>
            <a:rPr lang="tr-TR" sz="1000" b="1" dirty="0" smtClean="0">
              <a:solidFill>
                <a:srgbClr val="FFFFFF"/>
              </a:solidFill>
              <a:latin typeface="Arial" pitchFamily="34" charset="0"/>
              <a:ea typeface="+mn-ea"/>
              <a:cs typeface="Arial" pitchFamily="34" charset="0"/>
            </a:rPr>
            <a:t>1.  Prestij</a:t>
          </a:r>
        </a:p>
        <a:p>
          <a:r>
            <a:rPr lang="tr-TR" sz="1000" b="1" dirty="0" smtClean="0">
              <a:solidFill>
                <a:srgbClr val="FFFFFF"/>
              </a:solidFill>
              <a:latin typeface="Arial" pitchFamily="34" charset="0"/>
              <a:ea typeface="+mn-ea"/>
              <a:cs typeface="Arial" pitchFamily="34" charset="0"/>
            </a:rPr>
            <a:t>2. Mali Destek</a:t>
          </a:r>
        </a:p>
        <a:p>
          <a:r>
            <a:rPr lang="tr-TR" sz="1000" b="1" dirty="0" smtClean="0">
              <a:solidFill>
                <a:srgbClr val="FFFFFF"/>
              </a:solidFill>
              <a:latin typeface="Arial" pitchFamily="34" charset="0"/>
              <a:ea typeface="+mn-ea"/>
              <a:cs typeface="Arial" pitchFamily="34" charset="0"/>
            </a:rPr>
            <a:t>3. Teknik Destek</a:t>
          </a:r>
        </a:p>
        <a:p>
          <a:r>
            <a:rPr lang="tr-TR" sz="1000" b="1" dirty="0" smtClean="0">
              <a:solidFill>
                <a:srgbClr val="FFFFFF"/>
              </a:solidFill>
              <a:latin typeface="Arial" pitchFamily="34" charset="0"/>
              <a:ea typeface="+mn-ea"/>
              <a:cs typeface="Arial" pitchFamily="34" charset="0"/>
            </a:rPr>
            <a:t>4. Sosyal Ağ Oluşturma</a:t>
          </a:r>
        </a:p>
        <a:p>
          <a:endParaRPr lang="tr-TR" sz="1000" dirty="0">
            <a:solidFill>
              <a:srgbClr val="FFFFFF"/>
            </a:solidFill>
            <a:latin typeface="Arial" pitchFamily="34" charset="0"/>
            <a:ea typeface="+mn-ea"/>
            <a:cs typeface="Arial" pitchFamily="34" charset="0"/>
          </a:endParaRPr>
        </a:p>
      </dgm:t>
    </dgm:pt>
    <dgm:pt modelId="{491E944E-0BB3-4EA1-990C-6AC34DE8E814}" type="parTrans" cxnId="{7504418B-74A9-42F7-AFD7-3F5F5C8FCDFE}">
      <dgm:prSet/>
      <dgm:spPr/>
      <dgm:t>
        <a:bodyPr/>
        <a:lstStyle/>
        <a:p>
          <a:endParaRPr lang="tr-TR"/>
        </a:p>
      </dgm:t>
    </dgm:pt>
    <dgm:pt modelId="{19ED29FC-4C7F-4396-B2EC-CDB50E21F009}" type="sibTrans" cxnId="{7504418B-74A9-42F7-AFD7-3F5F5C8FCDFE}">
      <dgm:prSet/>
      <dgm:spPr>
        <a:xfrm>
          <a:off x="2143096" y="-142879"/>
          <a:ext cx="4539958" cy="3547076"/>
        </a:xfrm>
        <a:prstGeom prst="circularArrow">
          <a:avLst>
            <a:gd name="adj1" fmla="val 5984"/>
            <a:gd name="adj2" fmla="val 394124"/>
            <a:gd name="adj3" fmla="val 13313824"/>
            <a:gd name="adj4" fmla="val 10508221"/>
            <a:gd name="adj5" fmla="val 6981"/>
          </a:avLst>
        </a:prstGeom>
        <a:solidFill>
          <a:srgbClr val="008000">
            <a:tint val="60000"/>
            <a:hueOff val="0"/>
            <a:satOff val="0"/>
            <a:lumOff val="0"/>
            <a:alphaOff val="0"/>
          </a:srgbClr>
        </a:solidFill>
        <a:ln>
          <a:noFill/>
        </a:ln>
        <a:effectLst/>
      </dgm:spPr>
      <dgm:t>
        <a:bodyPr/>
        <a:lstStyle/>
        <a:p>
          <a:endParaRPr lang="tr-TR"/>
        </a:p>
      </dgm:t>
    </dgm:pt>
    <dgm:pt modelId="{2B4B0B2D-ADC9-4F13-9236-C67725D47B22}">
      <dgm:prSet custScaleX="123437" custScaleY="117805" custLinFactNeighborX="43428" custLinFactNeighborY="-7191"/>
      <dgm:spPr/>
      <dgm:t>
        <a:bodyPr/>
        <a:lstStyle/>
        <a:p>
          <a:endParaRPr lang="tr-TR"/>
        </a:p>
      </dgm:t>
    </dgm:pt>
    <dgm:pt modelId="{EC35D722-2F79-43CB-A78B-D7BD5BAB7E97}" type="parTrans" cxnId="{2F063472-FE4C-48CE-9457-E7CC29F27CB5}">
      <dgm:prSet/>
      <dgm:spPr/>
      <dgm:t>
        <a:bodyPr/>
        <a:lstStyle/>
        <a:p>
          <a:endParaRPr lang="tr-TR"/>
        </a:p>
      </dgm:t>
    </dgm:pt>
    <dgm:pt modelId="{E16E5E02-1073-40E5-88B3-38BFEE8EE19A}" type="sibTrans" cxnId="{2F063472-FE4C-48CE-9457-E7CC29F27CB5}">
      <dgm:prSet custAng="20589256" custScaleX="74321" custScaleY="76744" custLinFactNeighborX="24921" custLinFactNeighborY="-63300"/>
      <dgm:spPr/>
      <dgm:t>
        <a:bodyPr/>
        <a:lstStyle/>
        <a:p>
          <a:endParaRPr lang="tr-TR"/>
        </a:p>
      </dgm:t>
    </dgm:pt>
    <dgm:pt modelId="{86B021B2-2DF9-4AF9-9620-9F9EA1CF592C}" type="pres">
      <dgm:prSet presAssocID="{DB8A2CEA-8EB6-4633-A09E-CB1238A04BC7}" presName="composite" presStyleCnt="0">
        <dgm:presLayoutVars>
          <dgm:chMax val="3"/>
          <dgm:animLvl val="lvl"/>
          <dgm:resizeHandles val="exact"/>
        </dgm:presLayoutVars>
      </dgm:prSet>
      <dgm:spPr/>
      <dgm:t>
        <a:bodyPr/>
        <a:lstStyle/>
        <a:p>
          <a:endParaRPr lang="tr-TR"/>
        </a:p>
      </dgm:t>
    </dgm:pt>
    <dgm:pt modelId="{708FDA8D-8CD1-435A-9AE0-9F608B805602}" type="pres">
      <dgm:prSet presAssocID="{1785E4DF-D8F6-4128-8090-E99585AB0F15}" presName="gear1" presStyleLbl="node1" presStyleIdx="0" presStyleCnt="3" custScaleX="123437" custScaleY="117805" custLinFactNeighborX="43428" custLinFactNeighborY="-7191">
        <dgm:presLayoutVars>
          <dgm:chMax val="1"/>
          <dgm:bulletEnabled val="1"/>
        </dgm:presLayoutVars>
      </dgm:prSet>
      <dgm:spPr/>
      <dgm:t>
        <a:bodyPr/>
        <a:lstStyle/>
        <a:p>
          <a:endParaRPr lang="tr-TR"/>
        </a:p>
      </dgm:t>
    </dgm:pt>
    <dgm:pt modelId="{48BAEE49-C7ED-4745-8EB1-08BBAED4F70B}" type="pres">
      <dgm:prSet presAssocID="{1785E4DF-D8F6-4128-8090-E99585AB0F15}" presName="gear1srcNode" presStyleLbl="node1" presStyleIdx="0" presStyleCnt="3"/>
      <dgm:spPr/>
      <dgm:t>
        <a:bodyPr/>
        <a:lstStyle/>
        <a:p>
          <a:endParaRPr lang="tr-TR"/>
        </a:p>
      </dgm:t>
    </dgm:pt>
    <dgm:pt modelId="{9FC625E2-D6A6-4A6C-82E2-ED29DF330375}" type="pres">
      <dgm:prSet presAssocID="{1785E4DF-D8F6-4128-8090-E99585AB0F15}" presName="gear1dstNode" presStyleLbl="node1" presStyleIdx="0" presStyleCnt="3"/>
      <dgm:spPr/>
      <dgm:t>
        <a:bodyPr/>
        <a:lstStyle/>
        <a:p>
          <a:endParaRPr lang="tr-TR"/>
        </a:p>
      </dgm:t>
    </dgm:pt>
    <dgm:pt modelId="{16D019A9-4DCF-431B-9601-FCC0E6C63D4A}" type="pres">
      <dgm:prSet presAssocID="{75FD5F19-C90C-4FC9-A44B-7E0F9FD0DFA7}" presName="gear2" presStyleLbl="node1" presStyleIdx="1" presStyleCnt="3" custScaleX="164387" custScaleY="160459" custLinFactNeighborX="-47973" custLinFactNeighborY="42124">
        <dgm:presLayoutVars>
          <dgm:chMax val="1"/>
          <dgm:bulletEnabled val="1"/>
        </dgm:presLayoutVars>
      </dgm:prSet>
      <dgm:spPr/>
      <dgm:t>
        <a:bodyPr/>
        <a:lstStyle/>
        <a:p>
          <a:endParaRPr lang="tr-TR"/>
        </a:p>
      </dgm:t>
    </dgm:pt>
    <dgm:pt modelId="{9D7AB617-95E1-47B5-A6B8-ACB635C608E2}" type="pres">
      <dgm:prSet presAssocID="{75FD5F19-C90C-4FC9-A44B-7E0F9FD0DFA7}" presName="gear2srcNode" presStyleLbl="node1" presStyleIdx="1" presStyleCnt="3"/>
      <dgm:spPr/>
      <dgm:t>
        <a:bodyPr/>
        <a:lstStyle/>
        <a:p>
          <a:endParaRPr lang="tr-TR"/>
        </a:p>
      </dgm:t>
    </dgm:pt>
    <dgm:pt modelId="{971C837D-F0FD-46B8-8501-5C6DA2DCD644}" type="pres">
      <dgm:prSet presAssocID="{75FD5F19-C90C-4FC9-A44B-7E0F9FD0DFA7}" presName="gear2dstNode" presStyleLbl="node1" presStyleIdx="1" presStyleCnt="3"/>
      <dgm:spPr/>
      <dgm:t>
        <a:bodyPr/>
        <a:lstStyle/>
        <a:p>
          <a:endParaRPr lang="tr-TR"/>
        </a:p>
      </dgm:t>
    </dgm:pt>
    <dgm:pt modelId="{BE7EF1FA-E4B1-42E4-8A23-EEBA56A9B077}" type="pres">
      <dgm:prSet presAssocID="{4F5AF17D-64D4-48B0-BCC3-DF57096C3B5D}" presName="gear3" presStyleLbl="node1" presStyleIdx="2" presStyleCnt="3" custScaleX="133308" custScaleY="132633" custLinFactNeighborX="2229" custLinFactNeighborY="-2663"/>
      <dgm:spPr/>
      <dgm:t>
        <a:bodyPr/>
        <a:lstStyle/>
        <a:p>
          <a:endParaRPr lang="tr-TR"/>
        </a:p>
      </dgm:t>
    </dgm:pt>
    <dgm:pt modelId="{B784C755-539A-4749-A786-138839FF4215}" type="pres">
      <dgm:prSet presAssocID="{4F5AF17D-64D4-48B0-BCC3-DF57096C3B5D}" presName="gear3tx" presStyleLbl="node1" presStyleIdx="2" presStyleCnt="3">
        <dgm:presLayoutVars>
          <dgm:chMax val="1"/>
          <dgm:bulletEnabled val="1"/>
        </dgm:presLayoutVars>
      </dgm:prSet>
      <dgm:spPr/>
      <dgm:t>
        <a:bodyPr/>
        <a:lstStyle/>
        <a:p>
          <a:endParaRPr lang="tr-TR"/>
        </a:p>
      </dgm:t>
    </dgm:pt>
    <dgm:pt modelId="{EE766A88-9D79-4238-8DBD-B35EC2537A2B}" type="pres">
      <dgm:prSet presAssocID="{4F5AF17D-64D4-48B0-BCC3-DF57096C3B5D}" presName="gear3srcNode" presStyleLbl="node1" presStyleIdx="2" presStyleCnt="3"/>
      <dgm:spPr/>
      <dgm:t>
        <a:bodyPr/>
        <a:lstStyle/>
        <a:p>
          <a:endParaRPr lang="tr-TR"/>
        </a:p>
      </dgm:t>
    </dgm:pt>
    <dgm:pt modelId="{3D92596E-E394-4777-BCC7-9B74E11D331B}" type="pres">
      <dgm:prSet presAssocID="{4F5AF17D-64D4-48B0-BCC3-DF57096C3B5D}" presName="gear3dstNode" presStyleLbl="node1" presStyleIdx="2" presStyleCnt="3"/>
      <dgm:spPr/>
      <dgm:t>
        <a:bodyPr/>
        <a:lstStyle/>
        <a:p>
          <a:endParaRPr lang="tr-TR"/>
        </a:p>
      </dgm:t>
    </dgm:pt>
    <dgm:pt modelId="{98AA8BB3-51E4-414E-9578-EA883B9A9497}" type="pres">
      <dgm:prSet presAssocID="{DB8F7155-D546-489C-979E-14F5F5CC43EB}" presName="connector1" presStyleLbl="sibTrans2D1" presStyleIdx="0" presStyleCnt="3" custAng="20589256" custScaleX="69061" custScaleY="71184" custLinFactNeighborX="24921" custLinFactNeighborY="-63300"/>
      <dgm:spPr/>
      <dgm:t>
        <a:bodyPr/>
        <a:lstStyle/>
        <a:p>
          <a:endParaRPr lang="tr-TR"/>
        </a:p>
      </dgm:t>
    </dgm:pt>
    <dgm:pt modelId="{CF6D5D4D-0D06-4E2D-B83F-60E5BC998453}" type="pres">
      <dgm:prSet presAssocID="{50FBF452-C811-4C99-B54A-0CF47D9BC87A}" presName="connector2" presStyleLbl="sibTrans2D1" presStyleIdx="1" presStyleCnt="3" custAng="14939447" custLinFactNeighborX="43490" custLinFactNeighborY="46806"/>
      <dgm:spPr/>
      <dgm:t>
        <a:bodyPr/>
        <a:lstStyle/>
        <a:p>
          <a:endParaRPr lang="tr-TR"/>
        </a:p>
      </dgm:t>
    </dgm:pt>
    <dgm:pt modelId="{482404D0-1D05-46BE-B6B2-F6B0BB6DDA2D}" type="pres">
      <dgm:prSet presAssocID="{19ED29FC-4C7F-4396-B2EC-CDB50E21F009}" presName="connector3" presStyleLbl="sibTrans2D1" presStyleIdx="2" presStyleCnt="3" custScaleX="138835" custScaleY="108472" custLinFactNeighborX="-6113" custLinFactNeighborY="5013"/>
      <dgm:spPr/>
      <dgm:t>
        <a:bodyPr/>
        <a:lstStyle/>
        <a:p>
          <a:endParaRPr lang="tr-TR"/>
        </a:p>
      </dgm:t>
    </dgm:pt>
  </dgm:ptLst>
  <dgm:cxnLst>
    <dgm:cxn modelId="{1F258AF7-FA1D-42E9-92D7-502E78FCF11C}" type="presOf" srcId="{75FD5F19-C90C-4FC9-A44B-7E0F9FD0DFA7}" destId="{16D019A9-4DCF-431B-9601-FCC0E6C63D4A}" srcOrd="0" destOrd="0" presId="urn:microsoft.com/office/officeart/2005/8/layout/gear1"/>
    <dgm:cxn modelId="{27796B6C-B875-4570-9C38-EEA8699BED83}" type="presOf" srcId="{DB8F7155-D546-489C-979E-14F5F5CC43EB}" destId="{98AA8BB3-51E4-414E-9578-EA883B9A9497}" srcOrd="0" destOrd="0" presId="urn:microsoft.com/office/officeart/2005/8/layout/gear1"/>
    <dgm:cxn modelId="{CA0E716E-F323-4E4E-B3AD-A23B9E08B67B}" type="presOf" srcId="{75FD5F19-C90C-4FC9-A44B-7E0F9FD0DFA7}" destId="{9D7AB617-95E1-47B5-A6B8-ACB635C608E2}" srcOrd="1" destOrd="0" presId="urn:microsoft.com/office/officeart/2005/8/layout/gear1"/>
    <dgm:cxn modelId="{A95F59F0-0653-47C1-93E8-029138F964A3}" type="presOf" srcId="{4F5AF17D-64D4-48B0-BCC3-DF57096C3B5D}" destId="{3D92596E-E394-4777-BCC7-9B74E11D331B}" srcOrd="3" destOrd="0" presId="urn:microsoft.com/office/officeart/2005/8/layout/gear1"/>
    <dgm:cxn modelId="{4539E98F-87EC-4AC7-A2B4-622804BBFF8C}" type="presOf" srcId="{1785E4DF-D8F6-4128-8090-E99585AB0F15}" destId="{48BAEE49-C7ED-4745-8EB1-08BBAED4F70B}" srcOrd="1" destOrd="0" presId="urn:microsoft.com/office/officeart/2005/8/layout/gear1"/>
    <dgm:cxn modelId="{AA957A21-0BE2-43D0-AD82-BC282D521239}" type="presOf" srcId="{4F5AF17D-64D4-48B0-BCC3-DF57096C3B5D}" destId="{B784C755-539A-4749-A786-138839FF4215}" srcOrd="1" destOrd="0" presId="urn:microsoft.com/office/officeart/2005/8/layout/gear1"/>
    <dgm:cxn modelId="{2D68DB46-A8DD-4EFC-98BD-1302D6ABE4CF}" type="presOf" srcId="{1785E4DF-D8F6-4128-8090-E99585AB0F15}" destId="{708FDA8D-8CD1-435A-9AE0-9F608B805602}" srcOrd="0" destOrd="0" presId="urn:microsoft.com/office/officeart/2005/8/layout/gear1"/>
    <dgm:cxn modelId="{B12EEA00-9399-43E4-8A8F-A1C3CB9A6645}" srcId="{DB8A2CEA-8EB6-4633-A09E-CB1238A04BC7}" destId="{1785E4DF-D8F6-4128-8090-E99585AB0F15}" srcOrd="0" destOrd="0" parTransId="{706694CE-2381-4058-9B4A-A86FDB4E2701}" sibTransId="{DB8F7155-D546-489C-979E-14F5F5CC43EB}"/>
    <dgm:cxn modelId="{650F5BFC-0F31-4379-B575-6BFFFB943118}" type="presOf" srcId="{4F5AF17D-64D4-48B0-BCC3-DF57096C3B5D}" destId="{EE766A88-9D79-4238-8DBD-B35EC2537A2B}" srcOrd="2" destOrd="0" presId="urn:microsoft.com/office/officeart/2005/8/layout/gear1"/>
    <dgm:cxn modelId="{4E8FFD3C-3942-47DD-8363-E715AF8DCE82}" type="presOf" srcId="{50FBF452-C811-4C99-B54A-0CF47D9BC87A}" destId="{CF6D5D4D-0D06-4E2D-B83F-60E5BC998453}" srcOrd="0" destOrd="0" presId="urn:microsoft.com/office/officeart/2005/8/layout/gear1"/>
    <dgm:cxn modelId="{2F063472-FE4C-48CE-9457-E7CC29F27CB5}" srcId="{DB8A2CEA-8EB6-4633-A09E-CB1238A04BC7}" destId="{2B4B0B2D-ADC9-4F13-9236-C67725D47B22}" srcOrd="3" destOrd="0" parTransId="{EC35D722-2F79-43CB-A78B-D7BD5BAB7E97}" sibTransId="{E16E5E02-1073-40E5-88B3-38BFEE8EE19A}"/>
    <dgm:cxn modelId="{4E8613E6-21C2-4805-8819-10EF81ACA958}" srcId="{DB8A2CEA-8EB6-4633-A09E-CB1238A04BC7}" destId="{75FD5F19-C90C-4FC9-A44B-7E0F9FD0DFA7}" srcOrd="1" destOrd="0" parTransId="{EACF98E4-5A58-42D0-AEC4-9CB611EF9681}" sibTransId="{50FBF452-C811-4C99-B54A-0CF47D9BC87A}"/>
    <dgm:cxn modelId="{2204BF50-3A1E-4FA2-96DF-5CD5C60BF3D4}" type="presOf" srcId="{DB8A2CEA-8EB6-4633-A09E-CB1238A04BC7}" destId="{86B021B2-2DF9-4AF9-9620-9F9EA1CF592C}" srcOrd="0" destOrd="0" presId="urn:microsoft.com/office/officeart/2005/8/layout/gear1"/>
    <dgm:cxn modelId="{7EAA51D0-C5E8-4980-928E-96C4289471F7}" type="presOf" srcId="{19ED29FC-4C7F-4396-B2EC-CDB50E21F009}" destId="{482404D0-1D05-46BE-B6B2-F6B0BB6DDA2D}" srcOrd="0" destOrd="0" presId="urn:microsoft.com/office/officeart/2005/8/layout/gear1"/>
    <dgm:cxn modelId="{7504418B-74A9-42F7-AFD7-3F5F5C8FCDFE}" srcId="{DB8A2CEA-8EB6-4633-A09E-CB1238A04BC7}" destId="{4F5AF17D-64D4-48B0-BCC3-DF57096C3B5D}" srcOrd="2" destOrd="0" parTransId="{491E944E-0BB3-4EA1-990C-6AC34DE8E814}" sibTransId="{19ED29FC-4C7F-4396-B2EC-CDB50E21F009}"/>
    <dgm:cxn modelId="{6D12390E-54B5-4D7F-80E3-6E18D08CFD43}" type="presOf" srcId="{1785E4DF-D8F6-4128-8090-E99585AB0F15}" destId="{9FC625E2-D6A6-4A6C-82E2-ED29DF330375}" srcOrd="2" destOrd="0" presId="urn:microsoft.com/office/officeart/2005/8/layout/gear1"/>
    <dgm:cxn modelId="{0208B4E5-F3C9-45E0-9BA6-9FAE9A4E5748}" type="presOf" srcId="{4F5AF17D-64D4-48B0-BCC3-DF57096C3B5D}" destId="{BE7EF1FA-E4B1-42E4-8A23-EEBA56A9B077}" srcOrd="0" destOrd="0" presId="urn:microsoft.com/office/officeart/2005/8/layout/gear1"/>
    <dgm:cxn modelId="{BEB4AFF9-EAA0-4666-B9F3-057CB546C7D8}" type="presOf" srcId="{75FD5F19-C90C-4FC9-A44B-7E0F9FD0DFA7}" destId="{971C837D-F0FD-46B8-8501-5C6DA2DCD644}" srcOrd="2" destOrd="0" presId="urn:microsoft.com/office/officeart/2005/8/layout/gear1"/>
    <dgm:cxn modelId="{E2E9D853-BC18-45D0-B740-CCA524C27799}" type="presParOf" srcId="{86B021B2-2DF9-4AF9-9620-9F9EA1CF592C}" destId="{708FDA8D-8CD1-435A-9AE0-9F608B805602}" srcOrd="0" destOrd="0" presId="urn:microsoft.com/office/officeart/2005/8/layout/gear1"/>
    <dgm:cxn modelId="{703F3F60-C2F0-4092-B30E-96DE0176BDF2}" type="presParOf" srcId="{86B021B2-2DF9-4AF9-9620-9F9EA1CF592C}" destId="{48BAEE49-C7ED-4745-8EB1-08BBAED4F70B}" srcOrd="1" destOrd="0" presId="urn:microsoft.com/office/officeart/2005/8/layout/gear1"/>
    <dgm:cxn modelId="{F2989B2E-9D73-4200-93D5-EBBECC880DFB}" type="presParOf" srcId="{86B021B2-2DF9-4AF9-9620-9F9EA1CF592C}" destId="{9FC625E2-D6A6-4A6C-82E2-ED29DF330375}" srcOrd="2" destOrd="0" presId="urn:microsoft.com/office/officeart/2005/8/layout/gear1"/>
    <dgm:cxn modelId="{300E8D82-96B5-409E-98A3-6B5051F698B7}" type="presParOf" srcId="{86B021B2-2DF9-4AF9-9620-9F9EA1CF592C}" destId="{16D019A9-4DCF-431B-9601-FCC0E6C63D4A}" srcOrd="3" destOrd="0" presId="urn:microsoft.com/office/officeart/2005/8/layout/gear1"/>
    <dgm:cxn modelId="{B238A3F4-4652-4895-875E-0AFD7D706D0F}" type="presParOf" srcId="{86B021B2-2DF9-4AF9-9620-9F9EA1CF592C}" destId="{9D7AB617-95E1-47B5-A6B8-ACB635C608E2}" srcOrd="4" destOrd="0" presId="urn:microsoft.com/office/officeart/2005/8/layout/gear1"/>
    <dgm:cxn modelId="{B286CDDC-09D8-4BCC-BB4A-DA39F24EA517}" type="presParOf" srcId="{86B021B2-2DF9-4AF9-9620-9F9EA1CF592C}" destId="{971C837D-F0FD-46B8-8501-5C6DA2DCD644}" srcOrd="5" destOrd="0" presId="urn:microsoft.com/office/officeart/2005/8/layout/gear1"/>
    <dgm:cxn modelId="{D5D6F998-6C68-41BB-9D10-F52016EE22BA}" type="presParOf" srcId="{86B021B2-2DF9-4AF9-9620-9F9EA1CF592C}" destId="{BE7EF1FA-E4B1-42E4-8A23-EEBA56A9B077}" srcOrd="6" destOrd="0" presId="urn:microsoft.com/office/officeart/2005/8/layout/gear1"/>
    <dgm:cxn modelId="{7B8CE84E-2B6F-4BCA-A33B-B3493EAD4876}" type="presParOf" srcId="{86B021B2-2DF9-4AF9-9620-9F9EA1CF592C}" destId="{B784C755-539A-4749-A786-138839FF4215}" srcOrd="7" destOrd="0" presId="urn:microsoft.com/office/officeart/2005/8/layout/gear1"/>
    <dgm:cxn modelId="{53439C86-44B8-4A3D-BD61-BD52144BF97A}" type="presParOf" srcId="{86B021B2-2DF9-4AF9-9620-9F9EA1CF592C}" destId="{EE766A88-9D79-4238-8DBD-B35EC2537A2B}" srcOrd="8" destOrd="0" presId="urn:microsoft.com/office/officeart/2005/8/layout/gear1"/>
    <dgm:cxn modelId="{3859C0E3-6930-48EF-8C0D-69B726A75599}" type="presParOf" srcId="{86B021B2-2DF9-4AF9-9620-9F9EA1CF592C}" destId="{3D92596E-E394-4777-BCC7-9B74E11D331B}" srcOrd="9" destOrd="0" presId="urn:microsoft.com/office/officeart/2005/8/layout/gear1"/>
    <dgm:cxn modelId="{63730163-63A8-4270-865F-7AB9A0455785}" type="presParOf" srcId="{86B021B2-2DF9-4AF9-9620-9F9EA1CF592C}" destId="{98AA8BB3-51E4-414E-9578-EA883B9A9497}" srcOrd="10" destOrd="0" presId="urn:microsoft.com/office/officeart/2005/8/layout/gear1"/>
    <dgm:cxn modelId="{716AD7F1-4738-4251-9D0F-BA0B6C7A9F11}" type="presParOf" srcId="{86B021B2-2DF9-4AF9-9620-9F9EA1CF592C}" destId="{CF6D5D4D-0D06-4E2D-B83F-60E5BC998453}" srcOrd="11" destOrd="0" presId="urn:microsoft.com/office/officeart/2005/8/layout/gear1"/>
    <dgm:cxn modelId="{404D53FE-10F4-4230-B844-885F19FDC20C}" type="presParOf" srcId="{86B021B2-2DF9-4AF9-9620-9F9EA1CF592C}" destId="{482404D0-1D05-46BE-B6B2-F6B0BB6DDA2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42DB1-1E3C-4F36-A2BE-842286CDF97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5D3FD21F-3D54-4E4D-97A2-9740D4AC0CA8}">
      <dgm:prSet phldrT="[Metin]"/>
      <dgm:spPr>
        <a:xfrm rot="16200000">
          <a:off x="-1228449"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tr-TR" b="1" dirty="0" smtClean="0">
            <a:solidFill>
              <a:srgbClr val="FFFFFF"/>
            </a:solidFill>
            <a:latin typeface="Times New Roman" pitchFamily="18" charset="0"/>
            <a:ea typeface="+mn-ea"/>
            <a:cs typeface="Times New Roman" pitchFamily="18" charset="0"/>
          </a:endParaRPr>
        </a:p>
        <a:p>
          <a:r>
            <a:rPr lang="tr-TR" b="1" smtClean="0">
              <a:solidFill>
                <a:srgbClr val="FFFFFF"/>
              </a:solidFill>
              <a:latin typeface="Times New Roman" pitchFamily="18" charset="0"/>
              <a:ea typeface="+mn-ea"/>
              <a:cs typeface="Times New Roman" pitchFamily="18" charset="0"/>
            </a:rPr>
            <a:t>AB Fonları</a:t>
          </a:r>
        </a:p>
        <a:p>
          <a:r>
            <a:rPr lang="tr-TR" b="1" smtClean="0">
              <a:solidFill>
                <a:srgbClr val="FFFFFF"/>
              </a:solidFill>
              <a:latin typeface="Times New Roman" pitchFamily="18" charset="0"/>
              <a:ea typeface="+mn-ea"/>
              <a:cs typeface="Times New Roman" pitchFamily="18" charset="0"/>
            </a:rPr>
            <a:t>Ulusal </a:t>
          </a:r>
          <a:r>
            <a:rPr lang="tr-TR" b="1" dirty="0" smtClean="0">
              <a:solidFill>
                <a:srgbClr val="FFFFFF"/>
              </a:solidFill>
              <a:latin typeface="Times New Roman" pitchFamily="18" charset="0"/>
              <a:ea typeface="+mn-ea"/>
              <a:cs typeface="Times New Roman" pitchFamily="18" charset="0"/>
            </a:rPr>
            <a:t>Ajans Hibeleri</a:t>
          </a:r>
        </a:p>
        <a:p>
          <a:r>
            <a:rPr lang="tr-TR" dirty="0" smtClean="0">
              <a:solidFill>
                <a:srgbClr val="FFFFFF"/>
              </a:solidFill>
              <a:latin typeface="Microsoft Sans Serif"/>
              <a:ea typeface="+mn-ea"/>
              <a:cs typeface="+mn-cs"/>
            </a:rPr>
            <a:t>  *  KA1</a:t>
          </a:r>
        </a:p>
        <a:p>
          <a:r>
            <a:rPr lang="tr-TR" dirty="0" smtClean="0">
              <a:solidFill>
                <a:srgbClr val="FFFFFF"/>
              </a:solidFill>
              <a:latin typeface="Microsoft Sans Serif"/>
              <a:ea typeface="+mn-ea"/>
              <a:cs typeface="+mn-cs"/>
            </a:rPr>
            <a:t>  *  KA2</a:t>
          </a:r>
        </a:p>
        <a:p>
          <a:endParaRPr lang="tr-TR" dirty="0">
            <a:solidFill>
              <a:srgbClr val="FFFFFF"/>
            </a:solidFill>
            <a:latin typeface="Microsoft Sans Serif"/>
            <a:ea typeface="+mn-ea"/>
            <a:cs typeface="+mn-cs"/>
          </a:endParaRPr>
        </a:p>
      </dgm:t>
    </dgm:pt>
    <dgm:pt modelId="{F995647A-38F4-4BC7-906B-F27DE468752E}" type="parTrans" cxnId="{546C1E7D-E10B-4719-AA9D-70B0DAB26DA6}">
      <dgm:prSet/>
      <dgm:spPr/>
      <dgm:t>
        <a:bodyPr/>
        <a:lstStyle/>
        <a:p>
          <a:endParaRPr lang="tr-TR"/>
        </a:p>
      </dgm:t>
    </dgm:pt>
    <dgm:pt modelId="{A98A98C8-6756-4FD5-9CA1-2FAC86964CA0}" type="sibTrans" cxnId="{546C1E7D-E10B-4719-AA9D-70B0DAB26DA6}">
      <dgm:prSet/>
      <dgm:spPr/>
      <dgm:t>
        <a:bodyPr/>
        <a:lstStyle/>
        <a:p>
          <a:endParaRPr lang="tr-TR"/>
        </a:p>
      </dgm:t>
    </dgm:pt>
    <dgm:pt modelId="{ED2F88D9-4FF1-4945-BF44-8FC67292C130}">
      <dgm:prSet phldrT="[Metin]"/>
      <dgm:spPr>
        <a:xfrm rot="16200000">
          <a:off x="631916"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Times New Roman" pitchFamily="18" charset="0"/>
              <a:ea typeface="+mn-ea"/>
              <a:cs typeface="Times New Roman" pitchFamily="18" charset="0"/>
            </a:rPr>
            <a:t>AB Fonları</a:t>
          </a:r>
        </a:p>
        <a:p>
          <a:r>
            <a:rPr lang="tr-TR" b="1" dirty="0" smtClean="0">
              <a:solidFill>
                <a:srgbClr val="FFFFFF"/>
              </a:solidFill>
              <a:latin typeface="Times New Roman" pitchFamily="18" charset="0"/>
              <a:ea typeface="+mn-ea"/>
              <a:cs typeface="Times New Roman" pitchFamily="18" charset="0"/>
            </a:rPr>
            <a:t>IPA </a:t>
          </a:r>
          <a:r>
            <a:rPr lang="tr-TR" b="1" dirty="0" smtClean="0">
              <a:solidFill>
                <a:srgbClr val="FFFFFF"/>
              </a:solidFill>
              <a:latin typeface="Times New Roman" pitchFamily="18" charset="0"/>
              <a:ea typeface="+mn-ea"/>
              <a:cs typeface="Times New Roman" pitchFamily="18" charset="0"/>
            </a:rPr>
            <a:t>II </a:t>
          </a:r>
        </a:p>
        <a:p>
          <a:r>
            <a:rPr lang="tr-TR" dirty="0" smtClean="0">
              <a:solidFill>
                <a:srgbClr val="FFFFFF"/>
              </a:solidFill>
              <a:latin typeface="Microsoft Sans Serif"/>
              <a:ea typeface="+mn-ea"/>
              <a:cs typeface="+mn-cs"/>
            </a:rPr>
            <a:t>(Katılım Öncesi </a:t>
          </a:r>
          <a:r>
            <a:rPr lang="tr-TR" dirty="0" smtClean="0">
              <a:solidFill>
                <a:srgbClr val="FFFFFF"/>
              </a:solidFill>
              <a:latin typeface="Microsoft Sans Serif"/>
              <a:ea typeface="+mn-ea"/>
              <a:cs typeface="+mn-cs"/>
            </a:rPr>
            <a:t>Mali Yardım </a:t>
          </a:r>
          <a:r>
            <a:rPr lang="tr-TR" dirty="0" smtClean="0">
              <a:solidFill>
                <a:srgbClr val="FFFFFF"/>
              </a:solidFill>
              <a:latin typeface="Microsoft Sans Serif"/>
              <a:ea typeface="+mn-ea"/>
              <a:cs typeface="+mn-cs"/>
            </a:rPr>
            <a:t>Aracı)</a:t>
          </a:r>
        </a:p>
        <a:p>
          <a:endParaRPr lang="tr-TR" dirty="0">
            <a:solidFill>
              <a:srgbClr val="FFFFFF"/>
            </a:solidFill>
            <a:latin typeface="Microsoft Sans Serif"/>
            <a:ea typeface="+mn-ea"/>
            <a:cs typeface="+mn-cs"/>
          </a:endParaRPr>
        </a:p>
      </dgm:t>
    </dgm:pt>
    <dgm:pt modelId="{BF2B0521-055A-46F5-B4D4-C110EC91C84B}" type="parTrans" cxnId="{C86227DE-6027-436B-9C41-DC5BFCF397CB}">
      <dgm:prSet/>
      <dgm:spPr/>
      <dgm:t>
        <a:bodyPr/>
        <a:lstStyle/>
        <a:p>
          <a:endParaRPr lang="tr-TR"/>
        </a:p>
      </dgm:t>
    </dgm:pt>
    <dgm:pt modelId="{154DEDDA-49E1-4319-806F-D5EDD055B702}" type="sibTrans" cxnId="{C86227DE-6027-436B-9C41-DC5BFCF397CB}">
      <dgm:prSet/>
      <dgm:spPr/>
      <dgm:t>
        <a:bodyPr/>
        <a:lstStyle/>
        <a:p>
          <a:endParaRPr lang="tr-TR"/>
        </a:p>
      </dgm:t>
    </dgm:pt>
    <dgm:pt modelId="{9E5F456A-2194-45C8-BF1D-796B249F7E31}">
      <dgm:prSet phldrT="[Metin]"/>
      <dgm:spPr>
        <a:xfrm rot="16200000">
          <a:off x="2492283"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tr-TR" b="1" dirty="0" smtClean="0">
              <a:solidFill>
                <a:srgbClr val="FFFFFF"/>
              </a:solidFill>
              <a:latin typeface="Times New Roman" pitchFamily="18" charset="0"/>
              <a:ea typeface="+mn-ea"/>
              <a:cs typeface="Times New Roman" pitchFamily="18" charset="0"/>
            </a:rPr>
            <a:t>TÜBİTAK Destekleri</a:t>
          </a:r>
        </a:p>
        <a:p>
          <a:r>
            <a:rPr lang="tr-TR" dirty="0" smtClean="0">
              <a:solidFill>
                <a:srgbClr val="FFFFFF"/>
              </a:solidFill>
              <a:latin typeface="Microsoft Sans Serif"/>
              <a:ea typeface="+mn-ea"/>
              <a:cs typeface="+mn-cs"/>
            </a:rPr>
            <a:t>*4004</a:t>
          </a:r>
        </a:p>
        <a:p>
          <a:r>
            <a:rPr lang="tr-TR" dirty="0" smtClean="0">
              <a:solidFill>
                <a:srgbClr val="FFFFFF"/>
              </a:solidFill>
              <a:latin typeface="Microsoft Sans Serif"/>
              <a:ea typeface="+mn-ea"/>
              <a:cs typeface="+mn-cs"/>
            </a:rPr>
            <a:t>*4005</a:t>
          </a:r>
        </a:p>
        <a:p>
          <a:r>
            <a:rPr lang="tr-TR" dirty="0" smtClean="0">
              <a:solidFill>
                <a:srgbClr val="FFFFFF"/>
              </a:solidFill>
              <a:latin typeface="Microsoft Sans Serif"/>
              <a:ea typeface="+mn-ea"/>
              <a:cs typeface="+mn-cs"/>
            </a:rPr>
            <a:t>*4006</a:t>
          </a:r>
        </a:p>
        <a:p>
          <a:endParaRPr lang="tr-TR" dirty="0">
            <a:solidFill>
              <a:srgbClr val="FFFFFF"/>
            </a:solidFill>
            <a:latin typeface="Microsoft Sans Serif"/>
            <a:ea typeface="+mn-ea"/>
            <a:cs typeface="+mn-cs"/>
          </a:endParaRPr>
        </a:p>
      </dgm:t>
    </dgm:pt>
    <dgm:pt modelId="{23C588E7-3051-47AA-89C7-604980F1FA45}" type="parTrans" cxnId="{8375916E-744B-460E-B665-48A923AB3D4A}">
      <dgm:prSet/>
      <dgm:spPr/>
      <dgm:t>
        <a:bodyPr/>
        <a:lstStyle/>
        <a:p>
          <a:endParaRPr lang="tr-TR"/>
        </a:p>
      </dgm:t>
    </dgm:pt>
    <dgm:pt modelId="{A58D61EB-D265-4430-81DB-10B30F32A7C7}" type="sibTrans" cxnId="{8375916E-744B-460E-B665-48A923AB3D4A}">
      <dgm:prSet/>
      <dgm:spPr/>
      <dgm:t>
        <a:bodyPr/>
        <a:lstStyle/>
        <a:p>
          <a:endParaRPr lang="tr-TR"/>
        </a:p>
      </dgm:t>
    </dgm:pt>
    <dgm:pt modelId="{2A9BFD3A-D2B6-4713-8517-14CFABFD55F3}">
      <dgm:prSet phldrT="[Metin]" custT="1"/>
      <dgm:spPr>
        <a:xfrm rot="16200000">
          <a:off x="4352649"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tr-TR" sz="2000" b="1" dirty="0" smtClean="0">
              <a:solidFill>
                <a:srgbClr val="FFFFFF"/>
              </a:solidFill>
              <a:latin typeface="Times New Roman" pitchFamily="18" charset="0"/>
              <a:ea typeface="+mn-ea"/>
              <a:cs typeface="Times New Roman" pitchFamily="18" charset="0"/>
            </a:rPr>
            <a:t>Kalkınma Ajansı Destekleri</a:t>
          </a:r>
        </a:p>
        <a:p>
          <a:pPr algn="l"/>
          <a:r>
            <a:rPr lang="tr-TR" sz="1800" b="0" dirty="0" smtClean="0">
              <a:solidFill>
                <a:srgbClr val="FFFFFF"/>
              </a:solidFill>
              <a:latin typeface="Times New Roman" pitchFamily="18" charset="0"/>
              <a:ea typeface="+mn-ea"/>
              <a:cs typeface="Times New Roman" pitchFamily="18" charset="0"/>
            </a:rPr>
            <a:t>*Teknik Destek Programı</a:t>
          </a:r>
        </a:p>
        <a:p>
          <a:pPr algn="l"/>
          <a:r>
            <a:rPr lang="tr-TR" sz="1800" b="0" dirty="0" smtClean="0">
              <a:solidFill>
                <a:srgbClr val="FFFFFF"/>
              </a:solidFill>
              <a:latin typeface="Times New Roman" pitchFamily="18" charset="0"/>
              <a:ea typeface="+mn-ea"/>
              <a:cs typeface="Times New Roman" pitchFamily="18" charset="0"/>
            </a:rPr>
            <a:t>* Mali Destek Programı</a:t>
          </a:r>
        </a:p>
        <a:p>
          <a:pPr algn="ctr"/>
          <a:endParaRPr lang="tr-TR" sz="2000" dirty="0">
            <a:solidFill>
              <a:srgbClr val="FFFFFF"/>
            </a:solidFill>
            <a:latin typeface="Microsoft Sans Serif"/>
            <a:ea typeface="+mn-ea"/>
            <a:cs typeface="+mn-cs"/>
          </a:endParaRPr>
        </a:p>
      </dgm:t>
    </dgm:pt>
    <dgm:pt modelId="{BD2ED4FA-80A2-4402-A2C7-4436C4761E43}" type="parTrans" cxnId="{F0ED36ED-2FA3-47A5-9E2E-E05AC1C7A92D}">
      <dgm:prSet/>
      <dgm:spPr/>
      <dgm:t>
        <a:bodyPr/>
        <a:lstStyle/>
        <a:p>
          <a:endParaRPr lang="tr-TR"/>
        </a:p>
      </dgm:t>
    </dgm:pt>
    <dgm:pt modelId="{EA6F0820-D730-482C-B565-CB02BC7D76DA}" type="sibTrans" cxnId="{F0ED36ED-2FA3-47A5-9E2E-E05AC1C7A92D}">
      <dgm:prSet/>
      <dgm:spPr/>
      <dgm:t>
        <a:bodyPr/>
        <a:lstStyle/>
        <a:p>
          <a:endParaRPr lang="tr-TR"/>
        </a:p>
      </dgm:t>
    </dgm:pt>
    <dgm:pt modelId="{DE4BD5F9-FB9D-4D5E-9501-CD28FEACF70A}" type="pres">
      <dgm:prSet presAssocID="{FB842DB1-1E3C-4F36-A2BE-842286CDF97E}" presName="Name0" presStyleCnt="0">
        <dgm:presLayoutVars>
          <dgm:dir/>
          <dgm:resizeHandles val="exact"/>
        </dgm:presLayoutVars>
      </dgm:prSet>
      <dgm:spPr/>
      <dgm:t>
        <a:bodyPr/>
        <a:lstStyle/>
        <a:p>
          <a:endParaRPr lang="tr-TR"/>
        </a:p>
      </dgm:t>
    </dgm:pt>
    <dgm:pt modelId="{9CD783AB-575E-44F4-810D-55B79805E8F6}" type="pres">
      <dgm:prSet presAssocID="{5D3FD21F-3D54-4E4D-97A2-9740D4AC0CA8}" presName="node" presStyleLbl="node1" presStyleIdx="0" presStyleCnt="4" custLinFactX="200000" custLinFactNeighborX="223035">
        <dgm:presLayoutVars>
          <dgm:bulletEnabled val="1"/>
        </dgm:presLayoutVars>
      </dgm:prSet>
      <dgm:spPr/>
      <dgm:t>
        <a:bodyPr/>
        <a:lstStyle/>
        <a:p>
          <a:endParaRPr lang="tr-TR"/>
        </a:p>
      </dgm:t>
    </dgm:pt>
    <dgm:pt modelId="{C0524F27-0D5A-4743-828A-1CC19C398CF4}" type="pres">
      <dgm:prSet presAssocID="{A98A98C8-6756-4FD5-9CA1-2FAC86964CA0}" presName="sibTrans" presStyleCnt="0"/>
      <dgm:spPr/>
    </dgm:pt>
    <dgm:pt modelId="{5913CD4C-3215-451D-A676-624EA5D68ABB}" type="pres">
      <dgm:prSet presAssocID="{ED2F88D9-4FF1-4945-BF44-8FC67292C130}" presName="node" presStyleLbl="node1" presStyleIdx="1" presStyleCnt="4" custLinFactX="202770" custLinFactNeighborX="300000" custLinFactNeighborY="-1587">
        <dgm:presLayoutVars>
          <dgm:bulletEnabled val="1"/>
        </dgm:presLayoutVars>
      </dgm:prSet>
      <dgm:spPr/>
      <dgm:t>
        <a:bodyPr/>
        <a:lstStyle/>
        <a:p>
          <a:endParaRPr lang="tr-TR"/>
        </a:p>
      </dgm:t>
    </dgm:pt>
    <dgm:pt modelId="{85CC0B9F-E047-479E-AA57-1A1B8F2482C1}" type="pres">
      <dgm:prSet presAssocID="{154DEDDA-49E1-4319-806F-D5EDD055B702}" presName="sibTrans" presStyleCnt="0"/>
      <dgm:spPr/>
    </dgm:pt>
    <dgm:pt modelId="{790E74B9-0A5E-4F63-BAB2-252B461DBC32}" type="pres">
      <dgm:prSet presAssocID="{9E5F456A-2194-45C8-BF1D-796B249F7E31}" presName="node" presStyleLbl="node1" presStyleIdx="2" presStyleCnt="4" custLinFactX="-99056" custLinFactNeighborX="-100000">
        <dgm:presLayoutVars>
          <dgm:bulletEnabled val="1"/>
        </dgm:presLayoutVars>
      </dgm:prSet>
      <dgm:spPr/>
      <dgm:t>
        <a:bodyPr/>
        <a:lstStyle/>
        <a:p>
          <a:endParaRPr lang="tr-TR"/>
        </a:p>
      </dgm:t>
    </dgm:pt>
    <dgm:pt modelId="{3F549189-2C53-429D-B5DD-5558EC2F133D}" type="pres">
      <dgm:prSet presAssocID="{A58D61EB-D265-4430-81DB-10B30F32A7C7}" presName="sibTrans" presStyleCnt="0"/>
      <dgm:spPr/>
    </dgm:pt>
    <dgm:pt modelId="{F8F2E107-4546-4918-A8FB-7BEC37A676A1}" type="pres">
      <dgm:prSet presAssocID="{2A9BFD3A-D2B6-4713-8517-14CFABFD55F3}" presName="node" presStyleLbl="node1" presStyleIdx="3" presStyleCnt="4" custLinFactX="-296091" custLinFactNeighborX="-300000" custLinFactNeighborY="1587">
        <dgm:presLayoutVars>
          <dgm:bulletEnabled val="1"/>
        </dgm:presLayoutVars>
      </dgm:prSet>
      <dgm:spPr/>
      <dgm:t>
        <a:bodyPr/>
        <a:lstStyle/>
        <a:p>
          <a:endParaRPr lang="tr-TR"/>
        </a:p>
      </dgm:t>
    </dgm:pt>
  </dgm:ptLst>
  <dgm:cxnLst>
    <dgm:cxn modelId="{373A919E-50CC-4111-8B9D-E58F0B57ED5D}" type="presOf" srcId="{FB842DB1-1E3C-4F36-A2BE-842286CDF97E}" destId="{DE4BD5F9-FB9D-4D5E-9501-CD28FEACF70A}" srcOrd="0" destOrd="0" presId="urn:microsoft.com/office/officeart/2005/8/layout/hList6"/>
    <dgm:cxn modelId="{7C5F4467-9F65-4708-8763-5432B747B70A}" type="presOf" srcId="{2A9BFD3A-D2B6-4713-8517-14CFABFD55F3}" destId="{F8F2E107-4546-4918-A8FB-7BEC37A676A1}" srcOrd="0" destOrd="0" presId="urn:microsoft.com/office/officeart/2005/8/layout/hList6"/>
    <dgm:cxn modelId="{546C1E7D-E10B-4719-AA9D-70B0DAB26DA6}" srcId="{FB842DB1-1E3C-4F36-A2BE-842286CDF97E}" destId="{5D3FD21F-3D54-4E4D-97A2-9740D4AC0CA8}" srcOrd="0" destOrd="0" parTransId="{F995647A-38F4-4BC7-906B-F27DE468752E}" sibTransId="{A98A98C8-6756-4FD5-9CA1-2FAC86964CA0}"/>
    <dgm:cxn modelId="{8375916E-744B-460E-B665-48A923AB3D4A}" srcId="{FB842DB1-1E3C-4F36-A2BE-842286CDF97E}" destId="{9E5F456A-2194-45C8-BF1D-796B249F7E31}" srcOrd="2" destOrd="0" parTransId="{23C588E7-3051-47AA-89C7-604980F1FA45}" sibTransId="{A58D61EB-D265-4430-81DB-10B30F32A7C7}"/>
    <dgm:cxn modelId="{CE78B026-3262-48CB-A498-99605DE3BD38}" type="presOf" srcId="{ED2F88D9-4FF1-4945-BF44-8FC67292C130}" destId="{5913CD4C-3215-451D-A676-624EA5D68ABB}" srcOrd="0" destOrd="0" presId="urn:microsoft.com/office/officeart/2005/8/layout/hList6"/>
    <dgm:cxn modelId="{1411622C-6784-44B3-9CF3-81422359CF34}" type="presOf" srcId="{5D3FD21F-3D54-4E4D-97A2-9740D4AC0CA8}" destId="{9CD783AB-575E-44F4-810D-55B79805E8F6}" srcOrd="0" destOrd="0" presId="urn:microsoft.com/office/officeart/2005/8/layout/hList6"/>
    <dgm:cxn modelId="{F0ED36ED-2FA3-47A5-9E2E-E05AC1C7A92D}" srcId="{FB842DB1-1E3C-4F36-A2BE-842286CDF97E}" destId="{2A9BFD3A-D2B6-4713-8517-14CFABFD55F3}" srcOrd="3" destOrd="0" parTransId="{BD2ED4FA-80A2-4402-A2C7-4436C4761E43}" sibTransId="{EA6F0820-D730-482C-B565-CB02BC7D76DA}"/>
    <dgm:cxn modelId="{C86227DE-6027-436B-9C41-DC5BFCF397CB}" srcId="{FB842DB1-1E3C-4F36-A2BE-842286CDF97E}" destId="{ED2F88D9-4FF1-4945-BF44-8FC67292C130}" srcOrd="1" destOrd="0" parTransId="{BF2B0521-055A-46F5-B4D4-C110EC91C84B}" sibTransId="{154DEDDA-49E1-4319-806F-D5EDD055B702}"/>
    <dgm:cxn modelId="{7C9A5F3E-094B-4DF5-BC91-0642B6C465E3}" type="presOf" srcId="{9E5F456A-2194-45C8-BF1D-796B249F7E31}" destId="{790E74B9-0A5E-4F63-BAB2-252B461DBC32}" srcOrd="0" destOrd="0" presId="urn:microsoft.com/office/officeart/2005/8/layout/hList6"/>
    <dgm:cxn modelId="{76C2020C-F823-4222-B792-266BB2115B7C}" type="presParOf" srcId="{DE4BD5F9-FB9D-4D5E-9501-CD28FEACF70A}" destId="{9CD783AB-575E-44F4-810D-55B79805E8F6}" srcOrd="0" destOrd="0" presId="urn:microsoft.com/office/officeart/2005/8/layout/hList6"/>
    <dgm:cxn modelId="{74FFB67F-2B51-4133-AF58-B727B230BC2F}" type="presParOf" srcId="{DE4BD5F9-FB9D-4D5E-9501-CD28FEACF70A}" destId="{C0524F27-0D5A-4743-828A-1CC19C398CF4}" srcOrd="1" destOrd="0" presId="urn:microsoft.com/office/officeart/2005/8/layout/hList6"/>
    <dgm:cxn modelId="{F627F165-1292-40B4-A9BD-A64DCAAF8BF7}" type="presParOf" srcId="{DE4BD5F9-FB9D-4D5E-9501-CD28FEACF70A}" destId="{5913CD4C-3215-451D-A676-624EA5D68ABB}" srcOrd="2" destOrd="0" presId="urn:microsoft.com/office/officeart/2005/8/layout/hList6"/>
    <dgm:cxn modelId="{F5BABD9F-4FF9-4138-A654-8EF514BA7CA5}" type="presParOf" srcId="{DE4BD5F9-FB9D-4D5E-9501-CD28FEACF70A}" destId="{85CC0B9F-E047-479E-AA57-1A1B8F2482C1}" srcOrd="3" destOrd="0" presId="urn:microsoft.com/office/officeart/2005/8/layout/hList6"/>
    <dgm:cxn modelId="{CC5CCE1F-FECF-4D97-92B2-DCA8E580DF11}" type="presParOf" srcId="{DE4BD5F9-FB9D-4D5E-9501-CD28FEACF70A}" destId="{790E74B9-0A5E-4F63-BAB2-252B461DBC32}" srcOrd="4" destOrd="0" presId="urn:microsoft.com/office/officeart/2005/8/layout/hList6"/>
    <dgm:cxn modelId="{A71A5332-9461-49BB-8567-62040F75C1D5}" type="presParOf" srcId="{DE4BD5F9-FB9D-4D5E-9501-CD28FEACF70A}" destId="{3F549189-2C53-429D-B5DD-5558EC2F133D}" srcOrd="5" destOrd="0" presId="urn:microsoft.com/office/officeart/2005/8/layout/hList6"/>
    <dgm:cxn modelId="{F80E0EE3-EEAD-48D2-BCC7-482723F2E3A1}" type="presParOf" srcId="{DE4BD5F9-FB9D-4D5E-9501-CD28FEACF70A}" destId="{F8F2E107-4546-4918-A8FB-7BEC37A676A1}" srcOrd="6" destOrd="0" presId="urn:microsoft.com/office/officeart/2005/8/layout/hList6"/>
  </dgm:cxnLst>
  <dgm:bg>
    <a:solidFill>
      <a:schemeClr val="accent4">
        <a:lumMod val="60000"/>
        <a:lumOff val="4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EF3CF6-6D35-4864-B04C-B046CC59BA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518E7F5-BC9E-4A15-9400-8472F2761A4D}">
      <dgm:prSet phldrT="[Metin]"/>
      <dgm:spPr/>
      <dgm:t>
        <a:bodyPr/>
        <a:lstStyle/>
        <a:p>
          <a:r>
            <a:rPr lang="tr-TR" dirty="0" smtClean="0"/>
            <a:t>TD</a:t>
          </a:r>
          <a:endParaRPr lang="tr-TR" dirty="0"/>
        </a:p>
      </dgm:t>
    </dgm:pt>
    <dgm:pt modelId="{57DF7E82-F065-49DB-976B-65EAD2EB63FF}" type="parTrans" cxnId="{A936F06B-8D13-4BEB-BDAB-5C64BBDB8FE8}">
      <dgm:prSet/>
      <dgm:spPr/>
      <dgm:t>
        <a:bodyPr/>
        <a:lstStyle/>
        <a:p>
          <a:endParaRPr lang="tr-TR"/>
        </a:p>
      </dgm:t>
    </dgm:pt>
    <dgm:pt modelId="{92F40AE7-AB14-45DE-B95E-2FECC469347E}" type="sibTrans" cxnId="{A936F06B-8D13-4BEB-BDAB-5C64BBDB8FE8}">
      <dgm:prSet/>
      <dgm:spPr/>
      <dgm:t>
        <a:bodyPr/>
        <a:lstStyle/>
        <a:p>
          <a:endParaRPr lang="tr-TR"/>
        </a:p>
      </dgm:t>
    </dgm:pt>
    <dgm:pt modelId="{914491B8-D954-448E-A37A-5FADD4D2311B}">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Teknik Destek </a:t>
          </a:r>
          <a:r>
            <a:rPr lang="tr-TR" sz="2800" dirty="0" smtClean="0">
              <a:solidFill>
                <a:schemeClr val="tx1"/>
              </a:solidFill>
              <a:latin typeface="Arial" panose="020B0604020202020204" pitchFamily="34" charset="0"/>
              <a:cs typeface="Arial" panose="020B0604020202020204" pitchFamily="34" charset="0"/>
            </a:rPr>
            <a:t>Başvuruları</a:t>
          </a:r>
          <a:endParaRPr lang="tr-TR" sz="2800" dirty="0">
            <a:solidFill>
              <a:schemeClr val="tx1"/>
            </a:solidFill>
            <a:latin typeface="Arial" panose="020B0604020202020204" pitchFamily="34" charset="0"/>
            <a:cs typeface="Arial" panose="020B0604020202020204" pitchFamily="34" charset="0"/>
          </a:endParaRPr>
        </a:p>
      </dgm:t>
    </dgm:pt>
    <dgm:pt modelId="{9E826B55-733A-4FCF-BF8D-19798EC5CF42}" type="parTrans" cxnId="{625E708A-84EE-40D9-A38B-DAF8FC3CAAAD}">
      <dgm:prSet/>
      <dgm:spPr/>
      <dgm:t>
        <a:bodyPr/>
        <a:lstStyle/>
        <a:p>
          <a:endParaRPr lang="tr-TR"/>
        </a:p>
      </dgm:t>
    </dgm:pt>
    <dgm:pt modelId="{BAF9B4CE-D22B-455C-B859-B07C6C1463F8}" type="sibTrans" cxnId="{625E708A-84EE-40D9-A38B-DAF8FC3CAAAD}">
      <dgm:prSet/>
      <dgm:spPr/>
      <dgm:t>
        <a:bodyPr/>
        <a:lstStyle/>
        <a:p>
          <a:endParaRPr lang="tr-TR"/>
        </a:p>
      </dgm:t>
    </dgm:pt>
    <dgm:pt modelId="{A7E0A75E-8D8E-4EEB-BD64-58F6278FFBB1}">
      <dgm:prSet phldrT="[Metin]"/>
      <dgm:spPr/>
      <dgm:t>
        <a:bodyPr/>
        <a:lstStyle/>
        <a:p>
          <a:r>
            <a:rPr lang="tr-TR" dirty="0" smtClean="0"/>
            <a:t>MD</a:t>
          </a:r>
          <a:endParaRPr lang="tr-TR" dirty="0"/>
        </a:p>
      </dgm:t>
    </dgm:pt>
    <dgm:pt modelId="{FBE3B14D-002D-42A6-9CD2-C550E7BDEFF8}" type="parTrans" cxnId="{601ECB73-7373-4DFE-95EF-6037878BEF21}">
      <dgm:prSet/>
      <dgm:spPr/>
      <dgm:t>
        <a:bodyPr/>
        <a:lstStyle/>
        <a:p>
          <a:endParaRPr lang="tr-TR"/>
        </a:p>
      </dgm:t>
    </dgm:pt>
    <dgm:pt modelId="{5B1C71E7-C72C-4340-A1FB-541686DC0420}" type="sibTrans" cxnId="{601ECB73-7373-4DFE-95EF-6037878BEF21}">
      <dgm:prSet/>
      <dgm:spPr/>
      <dgm:t>
        <a:bodyPr/>
        <a:lstStyle/>
        <a:p>
          <a:endParaRPr lang="tr-TR"/>
        </a:p>
      </dgm:t>
    </dgm:pt>
    <dgm:pt modelId="{5474A1AA-F933-4F1F-91E5-9137189DFAB4}">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Mali Destek Programları</a:t>
          </a:r>
          <a:endParaRPr lang="tr-TR" sz="2800" dirty="0">
            <a:solidFill>
              <a:schemeClr val="tx1"/>
            </a:solidFill>
            <a:latin typeface="Arial" panose="020B0604020202020204" pitchFamily="34" charset="0"/>
            <a:cs typeface="Arial" panose="020B0604020202020204" pitchFamily="34" charset="0"/>
          </a:endParaRPr>
        </a:p>
      </dgm:t>
    </dgm:pt>
    <dgm:pt modelId="{0CA21543-BAD1-425F-A767-CB197FA28341}" type="parTrans" cxnId="{11378301-F963-4F1A-B675-0D51400E951B}">
      <dgm:prSet/>
      <dgm:spPr/>
      <dgm:t>
        <a:bodyPr/>
        <a:lstStyle/>
        <a:p>
          <a:endParaRPr lang="tr-TR"/>
        </a:p>
      </dgm:t>
    </dgm:pt>
    <dgm:pt modelId="{17DFF9FB-34D4-4324-A1D9-8AE0A51CD639}" type="sibTrans" cxnId="{11378301-F963-4F1A-B675-0D51400E951B}">
      <dgm:prSet/>
      <dgm:spPr/>
      <dgm:t>
        <a:bodyPr/>
        <a:lstStyle/>
        <a:p>
          <a:endParaRPr lang="tr-TR"/>
        </a:p>
      </dgm:t>
    </dgm:pt>
    <dgm:pt modelId="{09F6A8E5-24AF-4787-A2DA-5018232B121C}" type="pres">
      <dgm:prSet presAssocID="{39EF3CF6-6D35-4864-B04C-B046CC59BACF}" presName="linearFlow" presStyleCnt="0">
        <dgm:presLayoutVars>
          <dgm:dir/>
          <dgm:animLvl val="lvl"/>
          <dgm:resizeHandles val="exact"/>
        </dgm:presLayoutVars>
      </dgm:prSet>
      <dgm:spPr/>
      <dgm:t>
        <a:bodyPr/>
        <a:lstStyle/>
        <a:p>
          <a:endParaRPr lang="tr-TR"/>
        </a:p>
      </dgm:t>
    </dgm:pt>
    <dgm:pt modelId="{7A91FFDF-527A-457F-B4A5-092660F5ACF4}" type="pres">
      <dgm:prSet presAssocID="{C518E7F5-BC9E-4A15-9400-8472F2761A4D}" presName="composite" presStyleCnt="0"/>
      <dgm:spPr/>
    </dgm:pt>
    <dgm:pt modelId="{4983B365-9FCE-4AEF-973B-6234C318F9AB}" type="pres">
      <dgm:prSet presAssocID="{C518E7F5-BC9E-4A15-9400-8472F2761A4D}" presName="parentText" presStyleLbl="alignNode1" presStyleIdx="0" presStyleCnt="2">
        <dgm:presLayoutVars>
          <dgm:chMax val="1"/>
          <dgm:bulletEnabled val="1"/>
        </dgm:presLayoutVars>
      </dgm:prSet>
      <dgm:spPr/>
      <dgm:t>
        <a:bodyPr/>
        <a:lstStyle/>
        <a:p>
          <a:endParaRPr lang="tr-TR"/>
        </a:p>
      </dgm:t>
    </dgm:pt>
    <dgm:pt modelId="{F290EE07-3A39-46B4-B61F-5A921CEA1F68}" type="pres">
      <dgm:prSet presAssocID="{C518E7F5-BC9E-4A15-9400-8472F2761A4D}" presName="descendantText" presStyleLbl="alignAcc1" presStyleIdx="0" presStyleCnt="2">
        <dgm:presLayoutVars>
          <dgm:bulletEnabled val="1"/>
        </dgm:presLayoutVars>
      </dgm:prSet>
      <dgm:spPr/>
      <dgm:t>
        <a:bodyPr/>
        <a:lstStyle/>
        <a:p>
          <a:endParaRPr lang="tr-TR"/>
        </a:p>
      </dgm:t>
    </dgm:pt>
    <dgm:pt modelId="{765C7962-875B-4F47-B178-3862380EECCC}" type="pres">
      <dgm:prSet presAssocID="{92F40AE7-AB14-45DE-B95E-2FECC469347E}" presName="sp" presStyleCnt="0"/>
      <dgm:spPr/>
    </dgm:pt>
    <dgm:pt modelId="{71B51229-07DA-4835-A44F-2359C11E6109}" type="pres">
      <dgm:prSet presAssocID="{A7E0A75E-8D8E-4EEB-BD64-58F6278FFBB1}" presName="composite" presStyleCnt="0"/>
      <dgm:spPr/>
    </dgm:pt>
    <dgm:pt modelId="{C7884D6F-1357-48D0-82E3-0509674D3F03}" type="pres">
      <dgm:prSet presAssocID="{A7E0A75E-8D8E-4EEB-BD64-58F6278FFBB1}" presName="parentText" presStyleLbl="alignNode1" presStyleIdx="1" presStyleCnt="2">
        <dgm:presLayoutVars>
          <dgm:chMax val="1"/>
          <dgm:bulletEnabled val="1"/>
        </dgm:presLayoutVars>
      </dgm:prSet>
      <dgm:spPr/>
      <dgm:t>
        <a:bodyPr/>
        <a:lstStyle/>
        <a:p>
          <a:endParaRPr lang="tr-TR"/>
        </a:p>
      </dgm:t>
    </dgm:pt>
    <dgm:pt modelId="{E5281A3A-A0E1-4DC0-A7D5-F9E70E6ADF55}" type="pres">
      <dgm:prSet presAssocID="{A7E0A75E-8D8E-4EEB-BD64-58F6278FFBB1}" presName="descendantText" presStyleLbl="alignAcc1" presStyleIdx="1" presStyleCnt="2">
        <dgm:presLayoutVars>
          <dgm:bulletEnabled val="1"/>
        </dgm:presLayoutVars>
      </dgm:prSet>
      <dgm:spPr/>
      <dgm:t>
        <a:bodyPr/>
        <a:lstStyle/>
        <a:p>
          <a:endParaRPr lang="tr-TR"/>
        </a:p>
      </dgm:t>
    </dgm:pt>
  </dgm:ptLst>
  <dgm:cxnLst>
    <dgm:cxn modelId="{33694A0A-D7F5-4E51-A81B-1270B8C40CE0}" type="presOf" srcId="{914491B8-D954-448E-A37A-5FADD4D2311B}" destId="{F290EE07-3A39-46B4-B61F-5A921CEA1F68}" srcOrd="0" destOrd="0" presId="urn:microsoft.com/office/officeart/2005/8/layout/chevron2"/>
    <dgm:cxn modelId="{0C52FAEC-7D77-49F1-9E48-54F5ED6416EF}" type="presOf" srcId="{C518E7F5-BC9E-4A15-9400-8472F2761A4D}" destId="{4983B365-9FCE-4AEF-973B-6234C318F9AB}" srcOrd="0" destOrd="0" presId="urn:microsoft.com/office/officeart/2005/8/layout/chevron2"/>
    <dgm:cxn modelId="{B1EFFC46-1F22-495C-8A00-429F5BE2F9D9}" type="presOf" srcId="{5474A1AA-F933-4F1F-91E5-9137189DFAB4}" destId="{E5281A3A-A0E1-4DC0-A7D5-F9E70E6ADF55}" srcOrd="0" destOrd="0" presId="urn:microsoft.com/office/officeart/2005/8/layout/chevron2"/>
    <dgm:cxn modelId="{EF5391D9-48C0-4F03-A6CC-F1B1A8712073}" type="presOf" srcId="{A7E0A75E-8D8E-4EEB-BD64-58F6278FFBB1}" destId="{C7884D6F-1357-48D0-82E3-0509674D3F03}" srcOrd="0" destOrd="0" presId="urn:microsoft.com/office/officeart/2005/8/layout/chevron2"/>
    <dgm:cxn modelId="{625E708A-84EE-40D9-A38B-DAF8FC3CAAAD}" srcId="{C518E7F5-BC9E-4A15-9400-8472F2761A4D}" destId="{914491B8-D954-448E-A37A-5FADD4D2311B}" srcOrd="0" destOrd="0" parTransId="{9E826B55-733A-4FCF-BF8D-19798EC5CF42}" sibTransId="{BAF9B4CE-D22B-455C-B859-B07C6C1463F8}"/>
    <dgm:cxn modelId="{A936F06B-8D13-4BEB-BDAB-5C64BBDB8FE8}" srcId="{39EF3CF6-6D35-4864-B04C-B046CC59BACF}" destId="{C518E7F5-BC9E-4A15-9400-8472F2761A4D}" srcOrd="0" destOrd="0" parTransId="{57DF7E82-F065-49DB-976B-65EAD2EB63FF}" sibTransId="{92F40AE7-AB14-45DE-B95E-2FECC469347E}"/>
    <dgm:cxn modelId="{11378301-F963-4F1A-B675-0D51400E951B}" srcId="{A7E0A75E-8D8E-4EEB-BD64-58F6278FFBB1}" destId="{5474A1AA-F933-4F1F-91E5-9137189DFAB4}" srcOrd="0" destOrd="0" parTransId="{0CA21543-BAD1-425F-A767-CB197FA28341}" sibTransId="{17DFF9FB-34D4-4324-A1D9-8AE0A51CD639}"/>
    <dgm:cxn modelId="{6D90436A-385B-4962-8012-45C9CF225246}" type="presOf" srcId="{39EF3CF6-6D35-4864-B04C-B046CC59BACF}" destId="{09F6A8E5-24AF-4787-A2DA-5018232B121C}" srcOrd="0" destOrd="0" presId="urn:microsoft.com/office/officeart/2005/8/layout/chevron2"/>
    <dgm:cxn modelId="{601ECB73-7373-4DFE-95EF-6037878BEF21}" srcId="{39EF3CF6-6D35-4864-B04C-B046CC59BACF}" destId="{A7E0A75E-8D8E-4EEB-BD64-58F6278FFBB1}" srcOrd="1" destOrd="0" parTransId="{FBE3B14D-002D-42A6-9CD2-C550E7BDEFF8}" sibTransId="{5B1C71E7-C72C-4340-A1FB-541686DC0420}"/>
    <dgm:cxn modelId="{002FBAD7-DE94-41D8-AC9E-3183F516A5DA}" type="presParOf" srcId="{09F6A8E5-24AF-4787-A2DA-5018232B121C}" destId="{7A91FFDF-527A-457F-B4A5-092660F5ACF4}" srcOrd="0" destOrd="0" presId="urn:microsoft.com/office/officeart/2005/8/layout/chevron2"/>
    <dgm:cxn modelId="{A9CD26E2-FFA8-45CB-AC75-4268C8E89652}" type="presParOf" srcId="{7A91FFDF-527A-457F-B4A5-092660F5ACF4}" destId="{4983B365-9FCE-4AEF-973B-6234C318F9AB}" srcOrd="0" destOrd="0" presId="urn:microsoft.com/office/officeart/2005/8/layout/chevron2"/>
    <dgm:cxn modelId="{6F907822-7286-4D6A-A587-977B99CDBD0D}" type="presParOf" srcId="{7A91FFDF-527A-457F-B4A5-092660F5ACF4}" destId="{F290EE07-3A39-46B4-B61F-5A921CEA1F68}" srcOrd="1" destOrd="0" presId="urn:microsoft.com/office/officeart/2005/8/layout/chevron2"/>
    <dgm:cxn modelId="{03E69521-9EEC-40FC-A356-2DEBF2175E07}" type="presParOf" srcId="{09F6A8E5-24AF-4787-A2DA-5018232B121C}" destId="{765C7962-875B-4F47-B178-3862380EECCC}" srcOrd="1" destOrd="0" presId="urn:microsoft.com/office/officeart/2005/8/layout/chevron2"/>
    <dgm:cxn modelId="{8CC64CFA-99E6-4268-94CB-DBCE8C8C9714}" type="presParOf" srcId="{09F6A8E5-24AF-4787-A2DA-5018232B121C}" destId="{71B51229-07DA-4835-A44F-2359C11E6109}" srcOrd="2" destOrd="0" presId="urn:microsoft.com/office/officeart/2005/8/layout/chevron2"/>
    <dgm:cxn modelId="{CD621908-BC42-470B-9D5A-859E37296C0B}" type="presParOf" srcId="{71B51229-07DA-4835-A44F-2359C11E6109}" destId="{C7884D6F-1357-48D0-82E3-0509674D3F03}" srcOrd="0" destOrd="0" presId="urn:microsoft.com/office/officeart/2005/8/layout/chevron2"/>
    <dgm:cxn modelId="{E1032612-D1F4-46C9-B78F-CF2A1F6DA713}" type="presParOf" srcId="{71B51229-07DA-4835-A44F-2359C11E6109}" destId="{E5281A3A-A0E1-4DC0-A7D5-F9E70E6ADF55}"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39EF3CF6-6D35-4864-B04C-B046CC59BA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518E7F5-BC9E-4A15-9400-8472F2761A4D}">
      <dgm:prSet phldrT="[Metin]"/>
      <dgm:spPr/>
      <dgm:t>
        <a:bodyPr/>
        <a:lstStyle/>
        <a:p>
          <a:r>
            <a:rPr lang="tr-TR" dirty="0" smtClean="0"/>
            <a:t>4004</a:t>
          </a:r>
          <a:endParaRPr lang="tr-TR" dirty="0"/>
        </a:p>
      </dgm:t>
    </dgm:pt>
    <dgm:pt modelId="{57DF7E82-F065-49DB-976B-65EAD2EB63FF}" type="parTrans" cxnId="{A936F06B-8D13-4BEB-BDAB-5C64BBDB8FE8}">
      <dgm:prSet/>
      <dgm:spPr/>
      <dgm:t>
        <a:bodyPr/>
        <a:lstStyle/>
        <a:p>
          <a:endParaRPr lang="tr-TR"/>
        </a:p>
      </dgm:t>
    </dgm:pt>
    <dgm:pt modelId="{92F40AE7-AB14-45DE-B95E-2FECC469347E}" type="sibTrans" cxnId="{A936F06B-8D13-4BEB-BDAB-5C64BBDB8FE8}">
      <dgm:prSet/>
      <dgm:spPr/>
      <dgm:t>
        <a:bodyPr/>
        <a:lstStyle/>
        <a:p>
          <a:endParaRPr lang="tr-TR"/>
        </a:p>
      </dgm:t>
    </dgm:pt>
    <dgm:pt modelId="{914491B8-D954-448E-A37A-5FADD4D2311B}">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Doğa Eğitimi ve Bilim Okulları Destekleme Programı</a:t>
          </a:r>
          <a:endParaRPr lang="tr-TR" sz="2800" dirty="0">
            <a:solidFill>
              <a:schemeClr val="tx1"/>
            </a:solidFill>
            <a:latin typeface="Arial" panose="020B0604020202020204" pitchFamily="34" charset="0"/>
            <a:cs typeface="Arial" panose="020B0604020202020204" pitchFamily="34" charset="0"/>
          </a:endParaRPr>
        </a:p>
      </dgm:t>
    </dgm:pt>
    <dgm:pt modelId="{9E826B55-733A-4FCF-BF8D-19798EC5CF42}" type="parTrans" cxnId="{625E708A-84EE-40D9-A38B-DAF8FC3CAAAD}">
      <dgm:prSet/>
      <dgm:spPr/>
      <dgm:t>
        <a:bodyPr/>
        <a:lstStyle/>
        <a:p>
          <a:endParaRPr lang="tr-TR"/>
        </a:p>
      </dgm:t>
    </dgm:pt>
    <dgm:pt modelId="{BAF9B4CE-D22B-455C-B859-B07C6C1463F8}" type="sibTrans" cxnId="{625E708A-84EE-40D9-A38B-DAF8FC3CAAAD}">
      <dgm:prSet/>
      <dgm:spPr/>
      <dgm:t>
        <a:bodyPr/>
        <a:lstStyle/>
        <a:p>
          <a:endParaRPr lang="tr-TR"/>
        </a:p>
      </dgm:t>
    </dgm:pt>
    <dgm:pt modelId="{746D03D1-6588-46CD-8CCD-AA77B5D7864B}">
      <dgm:prSet phldrT="[Metin]"/>
      <dgm:spPr/>
      <dgm:t>
        <a:bodyPr/>
        <a:lstStyle/>
        <a:p>
          <a:r>
            <a:rPr lang="tr-TR" dirty="0" smtClean="0"/>
            <a:t>4005</a:t>
          </a:r>
          <a:endParaRPr lang="tr-TR" dirty="0"/>
        </a:p>
      </dgm:t>
    </dgm:pt>
    <dgm:pt modelId="{6719D5BF-3804-42DC-9089-56DFE0C17AA5}" type="parTrans" cxnId="{E02C264A-1A93-49B0-97D4-7E90AA0A205B}">
      <dgm:prSet/>
      <dgm:spPr/>
      <dgm:t>
        <a:bodyPr/>
        <a:lstStyle/>
        <a:p>
          <a:endParaRPr lang="tr-TR"/>
        </a:p>
      </dgm:t>
    </dgm:pt>
    <dgm:pt modelId="{F7190AAD-C5E8-400D-8AF6-87D32B315D2B}" type="sibTrans" cxnId="{E02C264A-1A93-49B0-97D4-7E90AA0A205B}">
      <dgm:prSet/>
      <dgm:spPr/>
      <dgm:t>
        <a:bodyPr/>
        <a:lstStyle/>
        <a:p>
          <a:endParaRPr lang="tr-TR"/>
        </a:p>
      </dgm:t>
    </dgm:pt>
    <dgm:pt modelId="{B87D0230-5433-4BFC-9D8F-D1A8FD9FC9B7}">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Yenilikçi Eğitim Uygulamaları Destekleme Programı </a:t>
          </a:r>
          <a:endParaRPr lang="tr-TR" sz="2800" dirty="0">
            <a:solidFill>
              <a:schemeClr val="tx1"/>
            </a:solidFill>
            <a:latin typeface="Arial" panose="020B0604020202020204" pitchFamily="34" charset="0"/>
            <a:cs typeface="Arial" panose="020B0604020202020204" pitchFamily="34" charset="0"/>
          </a:endParaRPr>
        </a:p>
      </dgm:t>
    </dgm:pt>
    <dgm:pt modelId="{51580131-4DB3-4E17-A068-BA7CD0467562}" type="parTrans" cxnId="{69554731-87A2-44E2-AF15-41088904646E}">
      <dgm:prSet/>
      <dgm:spPr/>
      <dgm:t>
        <a:bodyPr/>
        <a:lstStyle/>
        <a:p>
          <a:endParaRPr lang="tr-TR"/>
        </a:p>
      </dgm:t>
    </dgm:pt>
    <dgm:pt modelId="{01895502-2128-4A1A-AEF0-4AE7C1213CE4}" type="sibTrans" cxnId="{69554731-87A2-44E2-AF15-41088904646E}">
      <dgm:prSet/>
      <dgm:spPr/>
      <dgm:t>
        <a:bodyPr/>
        <a:lstStyle/>
        <a:p>
          <a:endParaRPr lang="tr-TR"/>
        </a:p>
      </dgm:t>
    </dgm:pt>
    <dgm:pt modelId="{A7E0A75E-8D8E-4EEB-BD64-58F6278FFBB1}">
      <dgm:prSet phldrT="[Metin]"/>
      <dgm:spPr/>
      <dgm:t>
        <a:bodyPr/>
        <a:lstStyle/>
        <a:p>
          <a:r>
            <a:rPr lang="tr-TR" dirty="0" smtClean="0"/>
            <a:t>4006</a:t>
          </a:r>
          <a:endParaRPr lang="tr-TR" dirty="0"/>
        </a:p>
      </dgm:t>
    </dgm:pt>
    <dgm:pt modelId="{FBE3B14D-002D-42A6-9CD2-C550E7BDEFF8}" type="parTrans" cxnId="{601ECB73-7373-4DFE-95EF-6037878BEF21}">
      <dgm:prSet/>
      <dgm:spPr/>
      <dgm:t>
        <a:bodyPr/>
        <a:lstStyle/>
        <a:p>
          <a:endParaRPr lang="tr-TR"/>
        </a:p>
      </dgm:t>
    </dgm:pt>
    <dgm:pt modelId="{5B1C71E7-C72C-4340-A1FB-541686DC0420}" type="sibTrans" cxnId="{601ECB73-7373-4DFE-95EF-6037878BEF21}">
      <dgm:prSet/>
      <dgm:spPr/>
      <dgm:t>
        <a:bodyPr/>
        <a:lstStyle/>
        <a:p>
          <a:endParaRPr lang="tr-TR"/>
        </a:p>
      </dgm:t>
    </dgm:pt>
    <dgm:pt modelId="{5474A1AA-F933-4F1F-91E5-9137189DFAB4}">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TÜBİTAK Bilim Fuarları Destekleme Programı</a:t>
          </a:r>
          <a:endParaRPr lang="tr-TR" sz="2800" dirty="0">
            <a:solidFill>
              <a:schemeClr val="tx1"/>
            </a:solidFill>
            <a:latin typeface="Arial" panose="020B0604020202020204" pitchFamily="34" charset="0"/>
            <a:cs typeface="Arial" panose="020B0604020202020204" pitchFamily="34" charset="0"/>
          </a:endParaRPr>
        </a:p>
      </dgm:t>
    </dgm:pt>
    <dgm:pt modelId="{0CA21543-BAD1-425F-A767-CB197FA28341}" type="parTrans" cxnId="{11378301-F963-4F1A-B675-0D51400E951B}">
      <dgm:prSet/>
      <dgm:spPr/>
      <dgm:t>
        <a:bodyPr/>
        <a:lstStyle/>
        <a:p>
          <a:endParaRPr lang="tr-TR"/>
        </a:p>
      </dgm:t>
    </dgm:pt>
    <dgm:pt modelId="{17DFF9FB-34D4-4324-A1D9-8AE0A51CD639}" type="sibTrans" cxnId="{11378301-F963-4F1A-B675-0D51400E951B}">
      <dgm:prSet/>
      <dgm:spPr/>
      <dgm:t>
        <a:bodyPr/>
        <a:lstStyle/>
        <a:p>
          <a:endParaRPr lang="tr-TR"/>
        </a:p>
      </dgm:t>
    </dgm:pt>
    <dgm:pt modelId="{09F6A8E5-24AF-4787-A2DA-5018232B121C}" type="pres">
      <dgm:prSet presAssocID="{39EF3CF6-6D35-4864-B04C-B046CC59BACF}" presName="linearFlow" presStyleCnt="0">
        <dgm:presLayoutVars>
          <dgm:dir/>
          <dgm:animLvl val="lvl"/>
          <dgm:resizeHandles val="exact"/>
        </dgm:presLayoutVars>
      </dgm:prSet>
      <dgm:spPr/>
      <dgm:t>
        <a:bodyPr/>
        <a:lstStyle/>
        <a:p>
          <a:endParaRPr lang="tr-TR"/>
        </a:p>
      </dgm:t>
    </dgm:pt>
    <dgm:pt modelId="{7A91FFDF-527A-457F-B4A5-092660F5ACF4}" type="pres">
      <dgm:prSet presAssocID="{C518E7F5-BC9E-4A15-9400-8472F2761A4D}" presName="composite" presStyleCnt="0"/>
      <dgm:spPr/>
    </dgm:pt>
    <dgm:pt modelId="{4983B365-9FCE-4AEF-973B-6234C318F9AB}" type="pres">
      <dgm:prSet presAssocID="{C518E7F5-BC9E-4A15-9400-8472F2761A4D}" presName="parentText" presStyleLbl="alignNode1" presStyleIdx="0" presStyleCnt="3">
        <dgm:presLayoutVars>
          <dgm:chMax val="1"/>
          <dgm:bulletEnabled val="1"/>
        </dgm:presLayoutVars>
      </dgm:prSet>
      <dgm:spPr/>
      <dgm:t>
        <a:bodyPr/>
        <a:lstStyle/>
        <a:p>
          <a:endParaRPr lang="tr-TR"/>
        </a:p>
      </dgm:t>
    </dgm:pt>
    <dgm:pt modelId="{F290EE07-3A39-46B4-B61F-5A921CEA1F68}" type="pres">
      <dgm:prSet presAssocID="{C518E7F5-BC9E-4A15-9400-8472F2761A4D}" presName="descendantText" presStyleLbl="alignAcc1" presStyleIdx="0" presStyleCnt="3">
        <dgm:presLayoutVars>
          <dgm:bulletEnabled val="1"/>
        </dgm:presLayoutVars>
      </dgm:prSet>
      <dgm:spPr/>
      <dgm:t>
        <a:bodyPr/>
        <a:lstStyle/>
        <a:p>
          <a:endParaRPr lang="tr-TR"/>
        </a:p>
      </dgm:t>
    </dgm:pt>
    <dgm:pt modelId="{765C7962-875B-4F47-B178-3862380EECCC}" type="pres">
      <dgm:prSet presAssocID="{92F40AE7-AB14-45DE-B95E-2FECC469347E}" presName="sp" presStyleCnt="0"/>
      <dgm:spPr/>
    </dgm:pt>
    <dgm:pt modelId="{663AE97B-90B1-4318-A23A-400E3214E39F}" type="pres">
      <dgm:prSet presAssocID="{746D03D1-6588-46CD-8CCD-AA77B5D7864B}" presName="composite" presStyleCnt="0"/>
      <dgm:spPr/>
    </dgm:pt>
    <dgm:pt modelId="{A82F4C63-5198-4C68-8FA8-7E85D5BA1857}" type="pres">
      <dgm:prSet presAssocID="{746D03D1-6588-46CD-8CCD-AA77B5D7864B}" presName="parentText" presStyleLbl="alignNode1" presStyleIdx="1" presStyleCnt="3">
        <dgm:presLayoutVars>
          <dgm:chMax val="1"/>
          <dgm:bulletEnabled val="1"/>
        </dgm:presLayoutVars>
      </dgm:prSet>
      <dgm:spPr/>
      <dgm:t>
        <a:bodyPr/>
        <a:lstStyle/>
        <a:p>
          <a:endParaRPr lang="tr-TR"/>
        </a:p>
      </dgm:t>
    </dgm:pt>
    <dgm:pt modelId="{FCDF7BF9-8D41-48D4-8E9A-F7EB3E5FC41D}" type="pres">
      <dgm:prSet presAssocID="{746D03D1-6588-46CD-8CCD-AA77B5D7864B}" presName="descendantText" presStyleLbl="alignAcc1" presStyleIdx="1" presStyleCnt="3">
        <dgm:presLayoutVars>
          <dgm:bulletEnabled val="1"/>
        </dgm:presLayoutVars>
      </dgm:prSet>
      <dgm:spPr/>
      <dgm:t>
        <a:bodyPr/>
        <a:lstStyle/>
        <a:p>
          <a:endParaRPr lang="tr-TR"/>
        </a:p>
      </dgm:t>
    </dgm:pt>
    <dgm:pt modelId="{5369EFAF-97CB-45C6-93A8-3FF92D247F45}" type="pres">
      <dgm:prSet presAssocID="{F7190AAD-C5E8-400D-8AF6-87D32B315D2B}" presName="sp" presStyleCnt="0"/>
      <dgm:spPr/>
    </dgm:pt>
    <dgm:pt modelId="{71B51229-07DA-4835-A44F-2359C11E6109}" type="pres">
      <dgm:prSet presAssocID="{A7E0A75E-8D8E-4EEB-BD64-58F6278FFBB1}" presName="composite" presStyleCnt="0"/>
      <dgm:spPr/>
    </dgm:pt>
    <dgm:pt modelId="{C7884D6F-1357-48D0-82E3-0509674D3F03}" type="pres">
      <dgm:prSet presAssocID="{A7E0A75E-8D8E-4EEB-BD64-58F6278FFBB1}" presName="parentText" presStyleLbl="alignNode1" presStyleIdx="2" presStyleCnt="3">
        <dgm:presLayoutVars>
          <dgm:chMax val="1"/>
          <dgm:bulletEnabled val="1"/>
        </dgm:presLayoutVars>
      </dgm:prSet>
      <dgm:spPr/>
      <dgm:t>
        <a:bodyPr/>
        <a:lstStyle/>
        <a:p>
          <a:endParaRPr lang="tr-TR"/>
        </a:p>
      </dgm:t>
    </dgm:pt>
    <dgm:pt modelId="{E5281A3A-A0E1-4DC0-A7D5-F9E70E6ADF55}" type="pres">
      <dgm:prSet presAssocID="{A7E0A75E-8D8E-4EEB-BD64-58F6278FFBB1}" presName="descendantText" presStyleLbl="alignAcc1" presStyleIdx="2" presStyleCnt="3">
        <dgm:presLayoutVars>
          <dgm:bulletEnabled val="1"/>
        </dgm:presLayoutVars>
      </dgm:prSet>
      <dgm:spPr/>
      <dgm:t>
        <a:bodyPr/>
        <a:lstStyle/>
        <a:p>
          <a:endParaRPr lang="tr-TR"/>
        </a:p>
      </dgm:t>
    </dgm:pt>
  </dgm:ptLst>
  <dgm:cxnLst>
    <dgm:cxn modelId="{972A1BF8-5C4C-4563-AD43-57FA54D04889}" type="presOf" srcId="{39EF3CF6-6D35-4864-B04C-B046CC59BACF}" destId="{09F6A8E5-24AF-4787-A2DA-5018232B121C}" srcOrd="0" destOrd="0" presId="urn:microsoft.com/office/officeart/2005/8/layout/chevron2"/>
    <dgm:cxn modelId="{A1262C48-BC78-401E-8E28-7FC0EBD693C7}" type="presOf" srcId="{C518E7F5-BC9E-4A15-9400-8472F2761A4D}" destId="{4983B365-9FCE-4AEF-973B-6234C318F9AB}" srcOrd="0" destOrd="0" presId="urn:microsoft.com/office/officeart/2005/8/layout/chevron2"/>
    <dgm:cxn modelId="{0BB3C677-DCB0-4823-B966-FF89A1A48E0D}" type="presOf" srcId="{A7E0A75E-8D8E-4EEB-BD64-58F6278FFBB1}" destId="{C7884D6F-1357-48D0-82E3-0509674D3F03}" srcOrd="0" destOrd="0" presId="urn:microsoft.com/office/officeart/2005/8/layout/chevron2"/>
    <dgm:cxn modelId="{625E708A-84EE-40D9-A38B-DAF8FC3CAAAD}" srcId="{C518E7F5-BC9E-4A15-9400-8472F2761A4D}" destId="{914491B8-D954-448E-A37A-5FADD4D2311B}" srcOrd="0" destOrd="0" parTransId="{9E826B55-733A-4FCF-BF8D-19798EC5CF42}" sibTransId="{BAF9B4CE-D22B-455C-B859-B07C6C1463F8}"/>
    <dgm:cxn modelId="{544A90F4-94A2-45AB-8C39-AC9AC6091721}" type="presOf" srcId="{B87D0230-5433-4BFC-9D8F-D1A8FD9FC9B7}" destId="{FCDF7BF9-8D41-48D4-8E9A-F7EB3E5FC41D}" srcOrd="0" destOrd="0" presId="urn:microsoft.com/office/officeart/2005/8/layout/chevron2"/>
    <dgm:cxn modelId="{AA3D4BAC-A204-4761-8D6F-2D4F68F2EE33}" type="presOf" srcId="{746D03D1-6588-46CD-8CCD-AA77B5D7864B}" destId="{A82F4C63-5198-4C68-8FA8-7E85D5BA1857}" srcOrd="0" destOrd="0" presId="urn:microsoft.com/office/officeart/2005/8/layout/chevron2"/>
    <dgm:cxn modelId="{2F411FD7-8A4E-441F-BB72-59610D831BD4}" type="presOf" srcId="{5474A1AA-F933-4F1F-91E5-9137189DFAB4}" destId="{E5281A3A-A0E1-4DC0-A7D5-F9E70E6ADF55}" srcOrd="0" destOrd="0" presId="urn:microsoft.com/office/officeart/2005/8/layout/chevron2"/>
    <dgm:cxn modelId="{78738DF7-F30F-44C8-BC10-84AFC62A48D8}" type="presOf" srcId="{914491B8-D954-448E-A37A-5FADD4D2311B}" destId="{F290EE07-3A39-46B4-B61F-5A921CEA1F68}" srcOrd="0" destOrd="0" presId="urn:microsoft.com/office/officeart/2005/8/layout/chevron2"/>
    <dgm:cxn modelId="{11378301-F963-4F1A-B675-0D51400E951B}" srcId="{A7E0A75E-8D8E-4EEB-BD64-58F6278FFBB1}" destId="{5474A1AA-F933-4F1F-91E5-9137189DFAB4}" srcOrd="0" destOrd="0" parTransId="{0CA21543-BAD1-425F-A767-CB197FA28341}" sibTransId="{17DFF9FB-34D4-4324-A1D9-8AE0A51CD639}"/>
    <dgm:cxn modelId="{E02C264A-1A93-49B0-97D4-7E90AA0A205B}" srcId="{39EF3CF6-6D35-4864-B04C-B046CC59BACF}" destId="{746D03D1-6588-46CD-8CCD-AA77B5D7864B}" srcOrd="1" destOrd="0" parTransId="{6719D5BF-3804-42DC-9089-56DFE0C17AA5}" sibTransId="{F7190AAD-C5E8-400D-8AF6-87D32B315D2B}"/>
    <dgm:cxn modelId="{69554731-87A2-44E2-AF15-41088904646E}" srcId="{746D03D1-6588-46CD-8CCD-AA77B5D7864B}" destId="{B87D0230-5433-4BFC-9D8F-D1A8FD9FC9B7}" srcOrd="0" destOrd="0" parTransId="{51580131-4DB3-4E17-A068-BA7CD0467562}" sibTransId="{01895502-2128-4A1A-AEF0-4AE7C1213CE4}"/>
    <dgm:cxn modelId="{A936F06B-8D13-4BEB-BDAB-5C64BBDB8FE8}" srcId="{39EF3CF6-6D35-4864-B04C-B046CC59BACF}" destId="{C518E7F5-BC9E-4A15-9400-8472F2761A4D}" srcOrd="0" destOrd="0" parTransId="{57DF7E82-F065-49DB-976B-65EAD2EB63FF}" sibTransId="{92F40AE7-AB14-45DE-B95E-2FECC469347E}"/>
    <dgm:cxn modelId="{601ECB73-7373-4DFE-95EF-6037878BEF21}" srcId="{39EF3CF6-6D35-4864-B04C-B046CC59BACF}" destId="{A7E0A75E-8D8E-4EEB-BD64-58F6278FFBB1}" srcOrd="2" destOrd="0" parTransId="{FBE3B14D-002D-42A6-9CD2-C550E7BDEFF8}" sibTransId="{5B1C71E7-C72C-4340-A1FB-541686DC0420}"/>
    <dgm:cxn modelId="{686D1316-D342-4F3D-8322-284694157997}" type="presParOf" srcId="{09F6A8E5-24AF-4787-A2DA-5018232B121C}" destId="{7A91FFDF-527A-457F-B4A5-092660F5ACF4}" srcOrd="0" destOrd="0" presId="urn:microsoft.com/office/officeart/2005/8/layout/chevron2"/>
    <dgm:cxn modelId="{0F76072F-F74D-43F4-BB8E-C636D410B205}" type="presParOf" srcId="{7A91FFDF-527A-457F-B4A5-092660F5ACF4}" destId="{4983B365-9FCE-4AEF-973B-6234C318F9AB}" srcOrd="0" destOrd="0" presId="urn:microsoft.com/office/officeart/2005/8/layout/chevron2"/>
    <dgm:cxn modelId="{1BD0E3BB-E4D6-4C2A-8BBD-D2EF1FE64CF4}" type="presParOf" srcId="{7A91FFDF-527A-457F-B4A5-092660F5ACF4}" destId="{F290EE07-3A39-46B4-B61F-5A921CEA1F68}" srcOrd="1" destOrd="0" presId="urn:microsoft.com/office/officeart/2005/8/layout/chevron2"/>
    <dgm:cxn modelId="{5C88C61E-36E1-4BDB-8DE8-0294F3106833}" type="presParOf" srcId="{09F6A8E5-24AF-4787-A2DA-5018232B121C}" destId="{765C7962-875B-4F47-B178-3862380EECCC}" srcOrd="1" destOrd="0" presId="urn:microsoft.com/office/officeart/2005/8/layout/chevron2"/>
    <dgm:cxn modelId="{736ACD0B-E2E1-4411-87B6-522B2496A9CD}" type="presParOf" srcId="{09F6A8E5-24AF-4787-A2DA-5018232B121C}" destId="{663AE97B-90B1-4318-A23A-400E3214E39F}" srcOrd="2" destOrd="0" presId="urn:microsoft.com/office/officeart/2005/8/layout/chevron2"/>
    <dgm:cxn modelId="{EC0E0561-F0B7-42BF-AD07-07BCB4A5B885}" type="presParOf" srcId="{663AE97B-90B1-4318-A23A-400E3214E39F}" destId="{A82F4C63-5198-4C68-8FA8-7E85D5BA1857}" srcOrd="0" destOrd="0" presId="urn:microsoft.com/office/officeart/2005/8/layout/chevron2"/>
    <dgm:cxn modelId="{397C6AFF-D63C-495E-B126-BB19C0B54F19}" type="presParOf" srcId="{663AE97B-90B1-4318-A23A-400E3214E39F}" destId="{FCDF7BF9-8D41-48D4-8E9A-F7EB3E5FC41D}" srcOrd="1" destOrd="0" presId="urn:microsoft.com/office/officeart/2005/8/layout/chevron2"/>
    <dgm:cxn modelId="{F7645AFE-0010-4D55-979E-04ADE628F5F8}" type="presParOf" srcId="{09F6A8E5-24AF-4787-A2DA-5018232B121C}" destId="{5369EFAF-97CB-45C6-93A8-3FF92D247F45}" srcOrd="3" destOrd="0" presId="urn:microsoft.com/office/officeart/2005/8/layout/chevron2"/>
    <dgm:cxn modelId="{60A02B06-E7FE-46C9-B199-5515C92666CB}" type="presParOf" srcId="{09F6A8E5-24AF-4787-A2DA-5018232B121C}" destId="{71B51229-07DA-4835-A44F-2359C11E6109}" srcOrd="4" destOrd="0" presId="urn:microsoft.com/office/officeart/2005/8/layout/chevron2"/>
    <dgm:cxn modelId="{806A32BB-F70D-4710-86E3-368D8461C5CF}" type="presParOf" srcId="{71B51229-07DA-4835-A44F-2359C11E6109}" destId="{C7884D6F-1357-48D0-82E3-0509674D3F03}" srcOrd="0" destOrd="0" presId="urn:microsoft.com/office/officeart/2005/8/layout/chevron2"/>
    <dgm:cxn modelId="{B063F352-83ED-40FF-A749-6919165AA3E6}" type="presParOf" srcId="{71B51229-07DA-4835-A44F-2359C11E6109}" destId="{E5281A3A-A0E1-4DC0-A7D5-F9E70E6ADF55}"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39EF3CF6-6D35-4864-B04C-B046CC59BA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518E7F5-BC9E-4A15-9400-8472F2761A4D}">
      <dgm:prSet phldrT="[Metin]"/>
      <dgm:spPr/>
      <dgm:t>
        <a:bodyPr/>
        <a:lstStyle/>
        <a:p>
          <a:r>
            <a:rPr lang="tr-TR" dirty="0" smtClean="0"/>
            <a:t>KA101</a:t>
          </a:r>
          <a:endParaRPr lang="tr-TR" dirty="0"/>
        </a:p>
      </dgm:t>
    </dgm:pt>
    <dgm:pt modelId="{57DF7E82-F065-49DB-976B-65EAD2EB63FF}" type="parTrans" cxnId="{A936F06B-8D13-4BEB-BDAB-5C64BBDB8FE8}">
      <dgm:prSet/>
      <dgm:spPr/>
      <dgm:t>
        <a:bodyPr/>
        <a:lstStyle/>
        <a:p>
          <a:endParaRPr lang="tr-TR"/>
        </a:p>
      </dgm:t>
    </dgm:pt>
    <dgm:pt modelId="{92F40AE7-AB14-45DE-B95E-2FECC469347E}" type="sibTrans" cxnId="{A936F06B-8D13-4BEB-BDAB-5C64BBDB8FE8}">
      <dgm:prSet/>
      <dgm:spPr/>
      <dgm:t>
        <a:bodyPr/>
        <a:lstStyle/>
        <a:p>
          <a:endParaRPr lang="tr-TR"/>
        </a:p>
      </dgm:t>
    </dgm:pt>
    <dgm:pt modelId="{914491B8-D954-448E-A37A-5FADD4D2311B}">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Bireylerin Öğrenme Hareketliliği</a:t>
          </a:r>
          <a:endParaRPr lang="tr-TR" sz="2800" dirty="0">
            <a:solidFill>
              <a:schemeClr val="tx1"/>
            </a:solidFill>
            <a:latin typeface="Arial" panose="020B0604020202020204" pitchFamily="34" charset="0"/>
            <a:cs typeface="Arial" panose="020B0604020202020204" pitchFamily="34" charset="0"/>
          </a:endParaRPr>
        </a:p>
      </dgm:t>
    </dgm:pt>
    <dgm:pt modelId="{9E826B55-733A-4FCF-BF8D-19798EC5CF42}" type="parTrans" cxnId="{625E708A-84EE-40D9-A38B-DAF8FC3CAAAD}">
      <dgm:prSet/>
      <dgm:spPr/>
      <dgm:t>
        <a:bodyPr/>
        <a:lstStyle/>
        <a:p>
          <a:endParaRPr lang="tr-TR"/>
        </a:p>
      </dgm:t>
    </dgm:pt>
    <dgm:pt modelId="{BAF9B4CE-D22B-455C-B859-B07C6C1463F8}" type="sibTrans" cxnId="{625E708A-84EE-40D9-A38B-DAF8FC3CAAAD}">
      <dgm:prSet/>
      <dgm:spPr/>
      <dgm:t>
        <a:bodyPr/>
        <a:lstStyle/>
        <a:p>
          <a:endParaRPr lang="tr-TR"/>
        </a:p>
      </dgm:t>
    </dgm:pt>
    <dgm:pt modelId="{746D03D1-6588-46CD-8CCD-AA77B5D7864B}">
      <dgm:prSet phldrT="[Metin]"/>
      <dgm:spPr/>
      <dgm:t>
        <a:bodyPr/>
        <a:lstStyle/>
        <a:p>
          <a:r>
            <a:rPr lang="tr-TR" dirty="0" smtClean="0"/>
            <a:t>KA102</a:t>
          </a:r>
          <a:endParaRPr lang="tr-TR" dirty="0"/>
        </a:p>
      </dgm:t>
    </dgm:pt>
    <dgm:pt modelId="{6719D5BF-3804-42DC-9089-56DFE0C17AA5}" type="parTrans" cxnId="{E02C264A-1A93-49B0-97D4-7E90AA0A205B}">
      <dgm:prSet/>
      <dgm:spPr/>
      <dgm:t>
        <a:bodyPr/>
        <a:lstStyle/>
        <a:p>
          <a:endParaRPr lang="tr-TR"/>
        </a:p>
      </dgm:t>
    </dgm:pt>
    <dgm:pt modelId="{F7190AAD-C5E8-400D-8AF6-87D32B315D2B}" type="sibTrans" cxnId="{E02C264A-1A93-49B0-97D4-7E90AA0A205B}">
      <dgm:prSet/>
      <dgm:spPr/>
      <dgm:t>
        <a:bodyPr/>
        <a:lstStyle/>
        <a:p>
          <a:endParaRPr lang="tr-TR"/>
        </a:p>
      </dgm:t>
    </dgm:pt>
    <dgm:pt modelId="{B87D0230-5433-4BFC-9D8F-D1A8FD9FC9B7}">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Yenilik ve İyi Uygulama Değişimi İçin İşbirliği</a:t>
          </a:r>
          <a:endParaRPr lang="tr-TR" sz="2800" dirty="0">
            <a:solidFill>
              <a:schemeClr val="tx1"/>
            </a:solidFill>
            <a:latin typeface="Arial" panose="020B0604020202020204" pitchFamily="34" charset="0"/>
            <a:cs typeface="Arial" panose="020B0604020202020204" pitchFamily="34" charset="0"/>
          </a:endParaRPr>
        </a:p>
      </dgm:t>
    </dgm:pt>
    <dgm:pt modelId="{51580131-4DB3-4E17-A068-BA7CD0467562}" type="parTrans" cxnId="{69554731-87A2-44E2-AF15-41088904646E}">
      <dgm:prSet/>
      <dgm:spPr/>
      <dgm:t>
        <a:bodyPr/>
        <a:lstStyle/>
        <a:p>
          <a:endParaRPr lang="tr-TR"/>
        </a:p>
      </dgm:t>
    </dgm:pt>
    <dgm:pt modelId="{01895502-2128-4A1A-AEF0-4AE7C1213CE4}" type="sibTrans" cxnId="{69554731-87A2-44E2-AF15-41088904646E}">
      <dgm:prSet/>
      <dgm:spPr/>
      <dgm:t>
        <a:bodyPr/>
        <a:lstStyle/>
        <a:p>
          <a:endParaRPr lang="tr-TR"/>
        </a:p>
      </dgm:t>
    </dgm:pt>
    <dgm:pt modelId="{09F6A8E5-24AF-4787-A2DA-5018232B121C}" type="pres">
      <dgm:prSet presAssocID="{39EF3CF6-6D35-4864-B04C-B046CC59BACF}" presName="linearFlow" presStyleCnt="0">
        <dgm:presLayoutVars>
          <dgm:dir/>
          <dgm:animLvl val="lvl"/>
          <dgm:resizeHandles val="exact"/>
        </dgm:presLayoutVars>
      </dgm:prSet>
      <dgm:spPr/>
      <dgm:t>
        <a:bodyPr/>
        <a:lstStyle/>
        <a:p>
          <a:endParaRPr lang="tr-TR"/>
        </a:p>
      </dgm:t>
    </dgm:pt>
    <dgm:pt modelId="{7A91FFDF-527A-457F-B4A5-092660F5ACF4}" type="pres">
      <dgm:prSet presAssocID="{C518E7F5-BC9E-4A15-9400-8472F2761A4D}" presName="composite" presStyleCnt="0"/>
      <dgm:spPr/>
    </dgm:pt>
    <dgm:pt modelId="{4983B365-9FCE-4AEF-973B-6234C318F9AB}" type="pres">
      <dgm:prSet presAssocID="{C518E7F5-BC9E-4A15-9400-8472F2761A4D}" presName="parentText" presStyleLbl="alignNode1" presStyleIdx="0" presStyleCnt="2">
        <dgm:presLayoutVars>
          <dgm:chMax val="1"/>
          <dgm:bulletEnabled val="1"/>
        </dgm:presLayoutVars>
      </dgm:prSet>
      <dgm:spPr/>
      <dgm:t>
        <a:bodyPr/>
        <a:lstStyle/>
        <a:p>
          <a:endParaRPr lang="tr-TR"/>
        </a:p>
      </dgm:t>
    </dgm:pt>
    <dgm:pt modelId="{F290EE07-3A39-46B4-B61F-5A921CEA1F68}" type="pres">
      <dgm:prSet presAssocID="{C518E7F5-BC9E-4A15-9400-8472F2761A4D}" presName="descendantText" presStyleLbl="alignAcc1" presStyleIdx="0" presStyleCnt="2">
        <dgm:presLayoutVars>
          <dgm:bulletEnabled val="1"/>
        </dgm:presLayoutVars>
      </dgm:prSet>
      <dgm:spPr/>
      <dgm:t>
        <a:bodyPr/>
        <a:lstStyle/>
        <a:p>
          <a:endParaRPr lang="tr-TR"/>
        </a:p>
      </dgm:t>
    </dgm:pt>
    <dgm:pt modelId="{765C7962-875B-4F47-B178-3862380EECCC}" type="pres">
      <dgm:prSet presAssocID="{92F40AE7-AB14-45DE-B95E-2FECC469347E}" presName="sp" presStyleCnt="0"/>
      <dgm:spPr/>
    </dgm:pt>
    <dgm:pt modelId="{663AE97B-90B1-4318-A23A-400E3214E39F}" type="pres">
      <dgm:prSet presAssocID="{746D03D1-6588-46CD-8CCD-AA77B5D7864B}" presName="composite" presStyleCnt="0"/>
      <dgm:spPr/>
    </dgm:pt>
    <dgm:pt modelId="{A82F4C63-5198-4C68-8FA8-7E85D5BA1857}" type="pres">
      <dgm:prSet presAssocID="{746D03D1-6588-46CD-8CCD-AA77B5D7864B}" presName="parentText" presStyleLbl="alignNode1" presStyleIdx="1" presStyleCnt="2">
        <dgm:presLayoutVars>
          <dgm:chMax val="1"/>
          <dgm:bulletEnabled val="1"/>
        </dgm:presLayoutVars>
      </dgm:prSet>
      <dgm:spPr/>
      <dgm:t>
        <a:bodyPr/>
        <a:lstStyle/>
        <a:p>
          <a:endParaRPr lang="tr-TR"/>
        </a:p>
      </dgm:t>
    </dgm:pt>
    <dgm:pt modelId="{FCDF7BF9-8D41-48D4-8E9A-F7EB3E5FC41D}" type="pres">
      <dgm:prSet presAssocID="{746D03D1-6588-46CD-8CCD-AA77B5D7864B}" presName="descendantText" presStyleLbl="alignAcc1" presStyleIdx="1" presStyleCnt="2" custLinFactNeighborX="632" custLinFactNeighborY="3235">
        <dgm:presLayoutVars>
          <dgm:bulletEnabled val="1"/>
        </dgm:presLayoutVars>
      </dgm:prSet>
      <dgm:spPr/>
      <dgm:t>
        <a:bodyPr/>
        <a:lstStyle/>
        <a:p>
          <a:endParaRPr lang="tr-TR"/>
        </a:p>
      </dgm:t>
    </dgm:pt>
  </dgm:ptLst>
  <dgm:cxnLst>
    <dgm:cxn modelId="{89DA30A0-303D-415E-BAA0-9F5F88C6C7E8}" type="presOf" srcId="{914491B8-D954-448E-A37A-5FADD4D2311B}" destId="{F290EE07-3A39-46B4-B61F-5A921CEA1F68}" srcOrd="0" destOrd="0" presId="urn:microsoft.com/office/officeart/2005/8/layout/chevron2"/>
    <dgm:cxn modelId="{E02C264A-1A93-49B0-97D4-7E90AA0A205B}" srcId="{39EF3CF6-6D35-4864-B04C-B046CC59BACF}" destId="{746D03D1-6588-46CD-8CCD-AA77B5D7864B}" srcOrd="1" destOrd="0" parTransId="{6719D5BF-3804-42DC-9089-56DFE0C17AA5}" sibTransId="{F7190AAD-C5E8-400D-8AF6-87D32B315D2B}"/>
    <dgm:cxn modelId="{625E708A-84EE-40D9-A38B-DAF8FC3CAAAD}" srcId="{C518E7F5-BC9E-4A15-9400-8472F2761A4D}" destId="{914491B8-D954-448E-A37A-5FADD4D2311B}" srcOrd="0" destOrd="0" parTransId="{9E826B55-733A-4FCF-BF8D-19798EC5CF42}" sibTransId="{BAF9B4CE-D22B-455C-B859-B07C6C1463F8}"/>
    <dgm:cxn modelId="{A936F06B-8D13-4BEB-BDAB-5C64BBDB8FE8}" srcId="{39EF3CF6-6D35-4864-B04C-B046CC59BACF}" destId="{C518E7F5-BC9E-4A15-9400-8472F2761A4D}" srcOrd="0" destOrd="0" parTransId="{57DF7E82-F065-49DB-976B-65EAD2EB63FF}" sibTransId="{92F40AE7-AB14-45DE-B95E-2FECC469347E}"/>
    <dgm:cxn modelId="{69B97934-EF6A-4891-B6BC-D8579F33D37C}" type="presOf" srcId="{746D03D1-6588-46CD-8CCD-AA77B5D7864B}" destId="{A82F4C63-5198-4C68-8FA8-7E85D5BA1857}" srcOrd="0" destOrd="0" presId="urn:microsoft.com/office/officeart/2005/8/layout/chevron2"/>
    <dgm:cxn modelId="{4E19C2BA-01E5-4F6E-8135-C167A947F9BE}" type="presOf" srcId="{B87D0230-5433-4BFC-9D8F-D1A8FD9FC9B7}" destId="{FCDF7BF9-8D41-48D4-8E9A-F7EB3E5FC41D}" srcOrd="0" destOrd="0" presId="urn:microsoft.com/office/officeart/2005/8/layout/chevron2"/>
    <dgm:cxn modelId="{8CD8ACDB-7A7E-4102-9A21-86DCBF7B65FB}" type="presOf" srcId="{C518E7F5-BC9E-4A15-9400-8472F2761A4D}" destId="{4983B365-9FCE-4AEF-973B-6234C318F9AB}" srcOrd="0" destOrd="0" presId="urn:microsoft.com/office/officeart/2005/8/layout/chevron2"/>
    <dgm:cxn modelId="{A9ADD13A-2187-40A4-BB58-559C7021CCC5}" type="presOf" srcId="{39EF3CF6-6D35-4864-B04C-B046CC59BACF}" destId="{09F6A8E5-24AF-4787-A2DA-5018232B121C}" srcOrd="0" destOrd="0" presId="urn:microsoft.com/office/officeart/2005/8/layout/chevron2"/>
    <dgm:cxn modelId="{69554731-87A2-44E2-AF15-41088904646E}" srcId="{746D03D1-6588-46CD-8CCD-AA77B5D7864B}" destId="{B87D0230-5433-4BFC-9D8F-D1A8FD9FC9B7}" srcOrd="0" destOrd="0" parTransId="{51580131-4DB3-4E17-A068-BA7CD0467562}" sibTransId="{01895502-2128-4A1A-AEF0-4AE7C1213CE4}"/>
    <dgm:cxn modelId="{C2CE2A68-16D1-46B1-A50F-C914E78732D1}" type="presParOf" srcId="{09F6A8E5-24AF-4787-A2DA-5018232B121C}" destId="{7A91FFDF-527A-457F-B4A5-092660F5ACF4}" srcOrd="0" destOrd="0" presId="urn:microsoft.com/office/officeart/2005/8/layout/chevron2"/>
    <dgm:cxn modelId="{B0E709BD-4970-4627-BB02-1F9C704952DD}" type="presParOf" srcId="{7A91FFDF-527A-457F-B4A5-092660F5ACF4}" destId="{4983B365-9FCE-4AEF-973B-6234C318F9AB}" srcOrd="0" destOrd="0" presId="urn:microsoft.com/office/officeart/2005/8/layout/chevron2"/>
    <dgm:cxn modelId="{3497566F-01C2-47A1-A3EE-12BFAB9562F9}" type="presParOf" srcId="{7A91FFDF-527A-457F-B4A5-092660F5ACF4}" destId="{F290EE07-3A39-46B4-B61F-5A921CEA1F68}" srcOrd="1" destOrd="0" presId="urn:microsoft.com/office/officeart/2005/8/layout/chevron2"/>
    <dgm:cxn modelId="{A01A72C2-F31C-4191-955E-CC430E4283FA}" type="presParOf" srcId="{09F6A8E5-24AF-4787-A2DA-5018232B121C}" destId="{765C7962-875B-4F47-B178-3862380EECCC}" srcOrd="1" destOrd="0" presId="urn:microsoft.com/office/officeart/2005/8/layout/chevron2"/>
    <dgm:cxn modelId="{6C232025-9A7C-4DF0-898D-39761D9FDB9C}" type="presParOf" srcId="{09F6A8E5-24AF-4787-A2DA-5018232B121C}" destId="{663AE97B-90B1-4318-A23A-400E3214E39F}" srcOrd="2" destOrd="0" presId="urn:microsoft.com/office/officeart/2005/8/layout/chevron2"/>
    <dgm:cxn modelId="{DBEC3D2B-7C36-4A50-8A8B-4797126E6617}" type="presParOf" srcId="{663AE97B-90B1-4318-A23A-400E3214E39F}" destId="{A82F4C63-5198-4C68-8FA8-7E85D5BA1857}" srcOrd="0" destOrd="0" presId="urn:microsoft.com/office/officeart/2005/8/layout/chevron2"/>
    <dgm:cxn modelId="{73E3772D-A468-4C68-9A48-476E20B6FB81}" type="presParOf" srcId="{663AE97B-90B1-4318-A23A-400E3214E39F}" destId="{FCDF7BF9-8D41-48D4-8E9A-F7EB3E5FC41D}"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39EF3CF6-6D35-4864-B04C-B046CC59BA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C518E7F5-BC9E-4A15-9400-8472F2761A4D}">
      <dgm:prSet phldrT="[Metin]"/>
      <dgm:spPr/>
      <dgm:t>
        <a:bodyPr/>
        <a:lstStyle/>
        <a:p>
          <a:r>
            <a:rPr lang="tr-TR" dirty="0" smtClean="0"/>
            <a:t>IPAII</a:t>
          </a:r>
          <a:endParaRPr lang="tr-TR" dirty="0"/>
        </a:p>
      </dgm:t>
    </dgm:pt>
    <dgm:pt modelId="{57DF7E82-F065-49DB-976B-65EAD2EB63FF}" type="parTrans" cxnId="{A936F06B-8D13-4BEB-BDAB-5C64BBDB8FE8}">
      <dgm:prSet/>
      <dgm:spPr/>
      <dgm:t>
        <a:bodyPr/>
        <a:lstStyle/>
        <a:p>
          <a:endParaRPr lang="tr-TR"/>
        </a:p>
      </dgm:t>
    </dgm:pt>
    <dgm:pt modelId="{92F40AE7-AB14-45DE-B95E-2FECC469347E}" type="sibTrans" cxnId="{A936F06B-8D13-4BEB-BDAB-5C64BBDB8FE8}">
      <dgm:prSet/>
      <dgm:spPr/>
      <dgm:t>
        <a:bodyPr/>
        <a:lstStyle/>
        <a:p>
          <a:endParaRPr lang="tr-TR"/>
        </a:p>
      </dgm:t>
    </dgm:pt>
    <dgm:pt modelId="{914491B8-D954-448E-A37A-5FADD4D2311B}">
      <dgm:prSet phldrT="[Metin]" custT="1"/>
      <dgm:spPr/>
      <dgm:t>
        <a:bodyPr/>
        <a:lstStyle/>
        <a:p>
          <a:r>
            <a:rPr lang="tr-TR" sz="2800" dirty="0" smtClean="0">
              <a:solidFill>
                <a:schemeClr val="tx1"/>
              </a:solidFill>
              <a:latin typeface="Arial" panose="020B0604020202020204" pitchFamily="34" charset="0"/>
              <a:cs typeface="Arial" panose="020B0604020202020204" pitchFamily="34" charset="0"/>
            </a:rPr>
            <a:t>IPAII (AB Katılım Öncesi Mali Yardım Aracı)</a:t>
          </a:r>
          <a:endParaRPr lang="tr-TR" sz="2800" dirty="0">
            <a:solidFill>
              <a:schemeClr val="tx1"/>
            </a:solidFill>
            <a:latin typeface="Arial" panose="020B0604020202020204" pitchFamily="34" charset="0"/>
            <a:cs typeface="Arial" panose="020B0604020202020204" pitchFamily="34" charset="0"/>
          </a:endParaRPr>
        </a:p>
      </dgm:t>
    </dgm:pt>
    <dgm:pt modelId="{9E826B55-733A-4FCF-BF8D-19798EC5CF42}" type="parTrans" cxnId="{625E708A-84EE-40D9-A38B-DAF8FC3CAAAD}">
      <dgm:prSet/>
      <dgm:spPr/>
      <dgm:t>
        <a:bodyPr/>
        <a:lstStyle/>
        <a:p>
          <a:endParaRPr lang="tr-TR"/>
        </a:p>
      </dgm:t>
    </dgm:pt>
    <dgm:pt modelId="{BAF9B4CE-D22B-455C-B859-B07C6C1463F8}" type="sibTrans" cxnId="{625E708A-84EE-40D9-A38B-DAF8FC3CAAAD}">
      <dgm:prSet/>
      <dgm:spPr/>
      <dgm:t>
        <a:bodyPr/>
        <a:lstStyle/>
        <a:p>
          <a:endParaRPr lang="tr-TR"/>
        </a:p>
      </dgm:t>
    </dgm:pt>
    <dgm:pt modelId="{09F6A8E5-24AF-4787-A2DA-5018232B121C}" type="pres">
      <dgm:prSet presAssocID="{39EF3CF6-6D35-4864-B04C-B046CC59BACF}" presName="linearFlow" presStyleCnt="0">
        <dgm:presLayoutVars>
          <dgm:dir/>
          <dgm:animLvl val="lvl"/>
          <dgm:resizeHandles val="exact"/>
        </dgm:presLayoutVars>
      </dgm:prSet>
      <dgm:spPr/>
      <dgm:t>
        <a:bodyPr/>
        <a:lstStyle/>
        <a:p>
          <a:endParaRPr lang="tr-TR"/>
        </a:p>
      </dgm:t>
    </dgm:pt>
    <dgm:pt modelId="{7A91FFDF-527A-457F-B4A5-092660F5ACF4}" type="pres">
      <dgm:prSet presAssocID="{C518E7F5-BC9E-4A15-9400-8472F2761A4D}" presName="composite" presStyleCnt="0"/>
      <dgm:spPr/>
    </dgm:pt>
    <dgm:pt modelId="{4983B365-9FCE-4AEF-973B-6234C318F9AB}" type="pres">
      <dgm:prSet presAssocID="{C518E7F5-BC9E-4A15-9400-8472F2761A4D}" presName="parentText" presStyleLbl="alignNode1" presStyleIdx="0" presStyleCnt="1">
        <dgm:presLayoutVars>
          <dgm:chMax val="1"/>
          <dgm:bulletEnabled val="1"/>
        </dgm:presLayoutVars>
      </dgm:prSet>
      <dgm:spPr/>
      <dgm:t>
        <a:bodyPr/>
        <a:lstStyle/>
        <a:p>
          <a:endParaRPr lang="tr-TR"/>
        </a:p>
      </dgm:t>
    </dgm:pt>
    <dgm:pt modelId="{F290EE07-3A39-46B4-B61F-5A921CEA1F68}" type="pres">
      <dgm:prSet presAssocID="{C518E7F5-BC9E-4A15-9400-8472F2761A4D}" presName="descendantText" presStyleLbl="alignAcc1" presStyleIdx="0" presStyleCnt="1">
        <dgm:presLayoutVars>
          <dgm:bulletEnabled val="1"/>
        </dgm:presLayoutVars>
      </dgm:prSet>
      <dgm:spPr/>
      <dgm:t>
        <a:bodyPr/>
        <a:lstStyle/>
        <a:p>
          <a:endParaRPr lang="tr-TR"/>
        </a:p>
      </dgm:t>
    </dgm:pt>
  </dgm:ptLst>
  <dgm:cxnLst>
    <dgm:cxn modelId="{90E7EBEC-C89F-4D99-ABCD-B506F8939BE4}" type="presOf" srcId="{914491B8-D954-448E-A37A-5FADD4D2311B}" destId="{F290EE07-3A39-46B4-B61F-5A921CEA1F68}" srcOrd="0" destOrd="0" presId="urn:microsoft.com/office/officeart/2005/8/layout/chevron2"/>
    <dgm:cxn modelId="{C59C7D11-98AB-461A-9C09-20D4FDF360ED}" type="presOf" srcId="{39EF3CF6-6D35-4864-B04C-B046CC59BACF}" destId="{09F6A8E5-24AF-4787-A2DA-5018232B121C}" srcOrd="0" destOrd="0" presId="urn:microsoft.com/office/officeart/2005/8/layout/chevron2"/>
    <dgm:cxn modelId="{625E708A-84EE-40D9-A38B-DAF8FC3CAAAD}" srcId="{C518E7F5-BC9E-4A15-9400-8472F2761A4D}" destId="{914491B8-D954-448E-A37A-5FADD4D2311B}" srcOrd="0" destOrd="0" parTransId="{9E826B55-733A-4FCF-BF8D-19798EC5CF42}" sibTransId="{BAF9B4CE-D22B-455C-B859-B07C6C1463F8}"/>
    <dgm:cxn modelId="{A936F06B-8D13-4BEB-BDAB-5C64BBDB8FE8}" srcId="{39EF3CF6-6D35-4864-B04C-B046CC59BACF}" destId="{C518E7F5-BC9E-4A15-9400-8472F2761A4D}" srcOrd="0" destOrd="0" parTransId="{57DF7E82-F065-49DB-976B-65EAD2EB63FF}" sibTransId="{92F40AE7-AB14-45DE-B95E-2FECC469347E}"/>
    <dgm:cxn modelId="{0AC52096-245F-4308-B3EE-39E87DD9DAA5}" type="presOf" srcId="{C518E7F5-BC9E-4A15-9400-8472F2761A4D}" destId="{4983B365-9FCE-4AEF-973B-6234C318F9AB}" srcOrd="0" destOrd="0" presId="urn:microsoft.com/office/officeart/2005/8/layout/chevron2"/>
    <dgm:cxn modelId="{F450E9F2-1E46-4F67-845B-43E2D51ABBE9}" type="presParOf" srcId="{09F6A8E5-24AF-4787-A2DA-5018232B121C}" destId="{7A91FFDF-527A-457F-B4A5-092660F5ACF4}" srcOrd="0" destOrd="0" presId="urn:microsoft.com/office/officeart/2005/8/layout/chevron2"/>
    <dgm:cxn modelId="{F104153A-34EF-44E5-A4F2-0DA86BBB1E5F}" type="presParOf" srcId="{7A91FFDF-527A-457F-B4A5-092660F5ACF4}" destId="{4983B365-9FCE-4AEF-973B-6234C318F9AB}" srcOrd="0" destOrd="0" presId="urn:microsoft.com/office/officeart/2005/8/layout/chevron2"/>
    <dgm:cxn modelId="{13666840-BAFD-4E64-850A-52B3B18010CE}" type="presParOf" srcId="{7A91FFDF-527A-457F-B4A5-092660F5ACF4}" destId="{F290EE07-3A39-46B4-B61F-5A921CEA1F68}" srcOrd="1" destOrd="0" presId="urn:microsoft.com/office/officeart/2005/8/layout/chevron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FDA8D-8CD1-435A-9AE0-9F608B805602}">
      <dsp:nvSpPr>
        <dsp:cNvPr id="0" name=""/>
        <dsp:cNvSpPr/>
      </dsp:nvSpPr>
      <dsp:spPr>
        <a:xfrm>
          <a:off x="5118540" y="2230406"/>
          <a:ext cx="4025459" cy="3841791"/>
        </a:xfrm>
        <a:prstGeom prst="gear9">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Öğrenci Açısından Kazanımlar</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1. Eleştirel Düşünme</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2. Problem Çözme</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3. Araştırma Yapma</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4. Akıl Yürütme</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5. Yaratıcılık Becerilerini Geliştirme</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6. Araştırma Yapmaktan Zevk Alma</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7. Özgüven</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8. Sorumluluk</a:t>
          </a:r>
        </a:p>
        <a:p>
          <a:pPr lvl="0" algn="ctr" defTabSz="400050">
            <a:lnSpc>
              <a:spcPct val="90000"/>
            </a:lnSpc>
            <a:spcBef>
              <a:spcPct val="0"/>
            </a:spcBef>
            <a:spcAft>
              <a:spcPct val="35000"/>
            </a:spcAft>
          </a:pPr>
          <a:r>
            <a:rPr lang="tr-TR" sz="900" b="1" kern="1200" dirty="0" smtClean="0">
              <a:solidFill>
                <a:srgbClr val="FFFFFF"/>
              </a:solidFill>
              <a:latin typeface="Microsoft Sans Serif"/>
              <a:ea typeface="+mn-ea"/>
              <a:cs typeface="+mn-cs"/>
            </a:rPr>
            <a:t>9. Ürün Ortaya Koyma Becerilerini Geliştirme</a:t>
          </a:r>
          <a:endParaRPr lang="tr-TR" sz="900" b="1" kern="1200" dirty="0">
            <a:solidFill>
              <a:srgbClr val="FFFFFF"/>
            </a:solidFill>
            <a:latin typeface="Microsoft Sans Serif"/>
            <a:ea typeface="+mn-ea"/>
            <a:cs typeface="+mn-cs"/>
          </a:endParaRPr>
        </a:p>
      </dsp:txBody>
      <dsp:txXfrm>
        <a:off x="5914109" y="3130327"/>
        <a:ext cx="2434321" cy="1974760"/>
      </dsp:txXfrm>
    </dsp:sp>
    <dsp:sp modelId="{16D019A9-4DCF-431B-9601-FCC0E6C63D4A}">
      <dsp:nvSpPr>
        <dsp:cNvPr id="0" name=""/>
        <dsp:cNvSpPr/>
      </dsp:nvSpPr>
      <dsp:spPr>
        <a:xfrm>
          <a:off x="285718" y="2123681"/>
          <a:ext cx="3898834" cy="3805672"/>
        </a:xfrm>
        <a:prstGeom prst="gear6">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Öğretmen Açısından Kazanımlar</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1. Süreç Yönetme</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2. Teknolojiyi Kullanma</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3. Çalışılan Alanla ilgili  Bilgi Düzeyini Geliştirme</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4. Sosyal Çevre Edinme</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5. Özgüven</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6.  Akademik Kriterler Ölçüsünde Proje Raporu Yazma</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7. Okul İçinde Farklılık Oluşturma Becerileri Kazanma</a:t>
          </a:r>
          <a:endParaRPr lang="tr-TR" sz="1000" b="1" kern="1200" dirty="0">
            <a:solidFill>
              <a:srgbClr val="FFFFFF"/>
            </a:solidFill>
            <a:latin typeface="Arial" pitchFamily="34" charset="0"/>
            <a:ea typeface="+mn-ea"/>
            <a:cs typeface="Arial" pitchFamily="34" charset="0"/>
          </a:endParaRPr>
        </a:p>
      </dsp:txBody>
      <dsp:txXfrm>
        <a:off x="1257350" y="3087561"/>
        <a:ext cx="1955570" cy="1877912"/>
      </dsp:txXfrm>
    </dsp:sp>
    <dsp:sp modelId="{BE7EF1FA-E4B1-42E4-8A23-EEBA56A9B077}">
      <dsp:nvSpPr>
        <dsp:cNvPr id="0" name=""/>
        <dsp:cNvSpPr/>
      </dsp:nvSpPr>
      <dsp:spPr>
        <a:xfrm rot="20700000">
          <a:off x="3189036" y="-28132"/>
          <a:ext cx="3103582" cy="3076414"/>
        </a:xfrm>
        <a:prstGeom prst="gear6">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Kurum Açısından Kazanımlar</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1.  Prestij</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2. Mali Destek</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3. Teknik Destek</a:t>
          </a:r>
        </a:p>
        <a:p>
          <a:pPr lvl="0" algn="ctr" defTabSz="444500">
            <a:lnSpc>
              <a:spcPct val="90000"/>
            </a:lnSpc>
            <a:spcBef>
              <a:spcPct val="0"/>
            </a:spcBef>
            <a:spcAft>
              <a:spcPct val="35000"/>
            </a:spcAft>
          </a:pPr>
          <a:r>
            <a:rPr lang="tr-TR" sz="1000" b="1" kern="1200" dirty="0" smtClean="0">
              <a:solidFill>
                <a:srgbClr val="FFFFFF"/>
              </a:solidFill>
              <a:latin typeface="Arial" pitchFamily="34" charset="0"/>
              <a:ea typeface="+mn-ea"/>
              <a:cs typeface="Arial" pitchFamily="34" charset="0"/>
            </a:rPr>
            <a:t>4. Sosyal Ağ Oluşturma</a:t>
          </a:r>
        </a:p>
        <a:p>
          <a:pPr lvl="0" algn="ctr" defTabSz="444500">
            <a:lnSpc>
              <a:spcPct val="90000"/>
            </a:lnSpc>
            <a:spcBef>
              <a:spcPct val="0"/>
            </a:spcBef>
            <a:spcAft>
              <a:spcPct val="35000"/>
            </a:spcAft>
          </a:pPr>
          <a:endParaRPr lang="tr-TR" sz="1000" kern="1200" dirty="0">
            <a:solidFill>
              <a:srgbClr val="FFFFFF"/>
            </a:solidFill>
            <a:latin typeface="Arial" pitchFamily="34" charset="0"/>
            <a:ea typeface="+mn-ea"/>
            <a:cs typeface="Arial" pitchFamily="34" charset="0"/>
          </a:endParaRPr>
        </a:p>
      </dsp:txBody>
      <dsp:txXfrm rot="-20700000">
        <a:off x="4308203" y="1083204"/>
        <a:ext cx="865250" cy="853739"/>
      </dsp:txXfrm>
    </dsp:sp>
    <dsp:sp modelId="{98AA8BB3-51E4-414E-9578-EA883B9A9497}">
      <dsp:nvSpPr>
        <dsp:cNvPr id="0" name=""/>
        <dsp:cNvSpPr/>
      </dsp:nvSpPr>
      <dsp:spPr>
        <a:xfrm rot="20589256">
          <a:off x="5539194" y="211089"/>
          <a:ext cx="2882789" cy="2971408"/>
        </a:xfrm>
        <a:prstGeom prst="circularArrow">
          <a:avLst>
            <a:gd name="adj1" fmla="val 4687"/>
            <a:gd name="adj2" fmla="val 299029"/>
            <a:gd name="adj3" fmla="val 2546362"/>
            <a:gd name="adj4" fmla="val 15797695"/>
            <a:gd name="adj5" fmla="val 5469"/>
          </a:avLst>
        </a:prstGeom>
        <a:solidFill>
          <a:srgbClr val="008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F6D5D4D-0D06-4E2D-B83F-60E5BC998453}">
      <dsp:nvSpPr>
        <dsp:cNvPr id="0" name=""/>
        <dsp:cNvSpPr/>
      </dsp:nvSpPr>
      <dsp:spPr>
        <a:xfrm rot="14939447">
          <a:off x="3086022" y="2871762"/>
          <a:ext cx="3032864" cy="3032864"/>
        </a:xfrm>
        <a:prstGeom prst="leftCircularArrow">
          <a:avLst>
            <a:gd name="adj1" fmla="val 6452"/>
            <a:gd name="adj2" fmla="val 429999"/>
            <a:gd name="adj3" fmla="val 10489124"/>
            <a:gd name="adj4" fmla="val 14837806"/>
            <a:gd name="adj5" fmla="val 7527"/>
          </a:avLst>
        </a:prstGeom>
        <a:solidFill>
          <a:srgbClr val="008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82404D0-1D05-46BE-B6B2-F6B0BB6DDA2D}">
      <dsp:nvSpPr>
        <dsp:cNvPr id="0" name=""/>
        <dsp:cNvSpPr/>
      </dsp:nvSpPr>
      <dsp:spPr>
        <a:xfrm>
          <a:off x="2143096" y="-142879"/>
          <a:ext cx="4539958" cy="3547076"/>
        </a:xfrm>
        <a:prstGeom prst="circularArrow">
          <a:avLst>
            <a:gd name="adj1" fmla="val 5984"/>
            <a:gd name="adj2" fmla="val 394124"/>
            <a:gd name="adj3" fmla="val 13313824"/>
            <a:gd name="adj4" fmla="val 10508221"/>
            <a:gd name="adj5" fmla="val 6981"/>
          </a:avLst>
        </a:prstGeom>
        <a:solidFill>
          <a:srgbClr val="008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783AB-575E-44F4-810D-55B79805E8F6}">
      <dsp:nvSpPr>
        <dsp:cNvPr id="0" name=""/>
        <dsp:cNvSpPr/>
      </dsp:nvSpPr>
      <dsp:spPr>
        <a:xfrm rot="16200000">
          <a:off x="-1228449"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54" bIns="0" numCol="1" spcCol="1270" anchor="ctr" anchorCtr="0">
          <a:noAutofit/>
        </a:bodyPr>
        <a:lstStyle/>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Ulusal Ajans Hibeleri</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    KA1-</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    KA2-</a:t>
          </a:r>
        </a:p>
        <a:p>
          <a:pPr lvl="0" algn="ctr" defTabSz="844550">
            <a:lnSpc>
              <a:spcPct val="90000"/>
            </a:lnSpc>
            <a:spcBef>
              <a:spcPct val="0"/>
            </a:spcBef>
            <a:spcAft>
              <a:spcPct val="35000"/>
            </a:spcAft>
          </a:pPr>
          <a:endParaRPr lang="tr-TR" sz="1900" kern="1200" dirty="0">
            <a:solidFill>
              <a:srgbClr val="FFFFFF"/>
            </a:solidFill>
            <a:latin typeface="Microsoft Sans Serif"/>
            <a:ea typeface="+mn-ea"/>
            <a:cs typeface="+mn-cs"/>
          </a:endParaRPr>
        </a:p>
      </dsp:txBody>
      <dsp:txXfrm rot="5400000">
        <a:off x="1764" y="838200"/>
        <a:ext cx="1730573" cy="2514600"/>
      </dsp:txXfrm>
    </dsp:sp>
    <dsp:sp modelId="{5913CD4C-3215-451D-A676-624EA5D68ABB}">
      <dsp:nvSpPr>
        <dsp:cNvPr id="0" name=""/>
        <dsp:cNvSpPr/>
      </dsp:nvSpPr>
      <dsp:spPr>
        <a:xfrm rot="16200000">
          <a:off x="631916"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54" bIns="0" numCol="1" spcCol="1270" anchor="ctr" anchorCtr="0">
          <a:noAutofit/>
        </a:bodyPr>
        <a:lstStyle/>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IPA II Katılım Öncesi Yardım Aracı</a:t>
          </a:r>
        </a:p>
        <a:p>
          <a:pPr lvl="0" algn="ctr" defTabSz="844550">
            <a:lnSpc>
              <a:spcPct val="90000"/>
            </a:lnSpc>
            <a:spcBef>
              <a:spcPct val="0"/>
            </a:spcBef>
            <a:spcAft>
              <a:spcPct val="35000"/>
            </a:spcAft>
          </a:pPr>
          <a:endParaRPr lang="tr-TR" sz="1900" kern="1200" dirty="0">
            <a:solidFill>
              <a:srgbClr val="FFFFFF"/>
            </a:solidFill>
            <a:latin typeface="Microsoft Sans Serif"/>
            <a:ea typeface="+mn-ea"/>
            <a:cs typeface="+mn-cs"/>
          </a:endParaRPr>
        </a:p>
      </dsp:txBody>
      <dsp:txXfrm rot="5400000">
        <a:off x="1862129" y="838200"/>
        <a:ext cx="1730573" cy="2514600"/>
      </dsp:txXfrm>
    </dsp:sp>
    <dsp:sp modelId="{790E74B9-0A5E-4F63-BAB2-252B461DBC32}">
      <dsp:nvSpPr>
        <dsp:cNvPr id="0" name=""/>
        <dsp:cNvSpPr/>
      </dsp:nvSpPr>
      <dsp:spPr>
        <a:xfrm rot="16200000">
          <a:off x="2492283"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54" bIns="0" numCol="1" spcCol="1270" anchor="ctr" anchorCtr="0">
          <a:noAutofit/>
        </a:bodyPr>
        <a:lstStyle/>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TÜBİTAK </a:t>
          </a:r>
          <a:r>
            <a:rPr lang="tr-TR" sz="1900" kern="1200" dirty="0" smtClean="0">
              <a:solidFill>
                <a:srgbClr val="FFFFFF"/>
              </a:solidFill>
              <a:latin typeface="Microsoft Sans Serif"/>
              <a:ea typeface="+mn-ea"/>
              <a:cs typeface="+mn-cs"/>
            </a:rPr>
            <a:t>Destekleri</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4004</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4005</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4006</a:t>
          </a:r>
        </a:p>
        <a:p>
          <a:pPr lvl="0" algn="ctr" defTabSz="844550">
            <a:lnSpc>
              <a:spcPct val="90000"/>
            </a:lnSpc>
            <a:spcBef>
              <a:spcPct val="0"/>
            </a:spcBef>
            <a:spcAft>
              <a:spcPct val="35000"/>
            </a:spcAft>
          </a:pPr>
          <a:endParaRPr lang="tr-TR" sz="1900" kern="1200" dirty="0">
            <a:solidFill>
              <a:srgbClr val="FFFFFF"/>
            </a:solidFill>
            <a:latin typeface="Microsoft Sans Serif"/>
            <a:ea typeface="+mn-ea"/>
            <a:cs typeface="+mn-cs"/>
          </a:endParaRPr>
        </a:p>
      </dsp:txBody>
      <dsp:txXfrm rot="5400000">
        <a:off x="3722496" y="838200"/>
        <a:ext cx="1730573" cy="2514600"/>
      </dsp:txXfrm>
    </dsp:sp>
    <dsp:sp modelId="{F8F2E107-4546-4918-A8FB-7BEC37A676A1}">
      <dsp:nvSpPr>
        <dsp:cNvPr id="0" name=""/>
        <dsp:cNvSpPr/>
      </dsp:nvSpPr>
      <dsp:spPr>
        <a:xfrm rot="16200000">
          <a:off x="4352649" y="1230213"/>
          <a:ext cx="4191000" cy="1730573"/>
        </a:xfrm>
        <a:prstGeom prst="flowChartManualOperation">
          <a:avLst/>
        </a:prstGeom>
        <a:solidFill>
          <a:srgbClr val="008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254" bIns="0" numCol="1" spcCol="1270" anchor="ctr" anchorCtr="0">
          <a:noAutofit/>
        </a:bodyPr>
        <a:lstStyle/>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Kalkınma Ajansı </a:t>
          </a:r>
          <a:r>
            <a:rPr lang="tr-TR" sz="1900" kern="1200" dirty="0" smtClean="0">
              <a:solidFill>
                <a:srgbClr val="FFFFFF"/>
              </a:solidFill>
              <a:latin typeface="Microsoft Sans Serif"/>
              <a:ea typeface="+mn-ea"/>
              <a:cs typeface="+mn-cs"/>
            </a:rPr>
            <a:t>Destekleri</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Teknik Destek Programı</a:t>
          </a:r>
        </a:p>
        <a:p>
          <a:pPr lvl="0" algn="ctr" defTabSz="844550">
            <a:lnSpc>
              <a:spcPct val="90000"/>
            </a:lnSpc>
            <a:spcBef>
              <a:spcPct val="0"/>
            </a:spcBef>
            <a:spcAft>
              <a:spcPct val="35000"/>
            </a:spcAft>
          </a:pPr>
          <a:r>
            <a:rPr lang="tr-TR" sz="1900" kern="1200" dirty="0" smtClean="0">
              <a:solidFill>
                <a:srgbClr val="FFFFFF"/>
              </a:solidFill>
              <a:latin typeface="Microsoft Sans Serif"/>
              <a:ea typeface="+mn-ea"/>
              <a:cs typeface="+mn-cs"/>
            </a:rPr>
            <a:t>   Mali Destek Programı</a:t>
          </a:r>
        </a:p>
        <a:p>
          <a:pPr lvl="0" algn="ctr" defTabSz="844550">
            <a:lnSpc>
              <a:spcPct val="90000"/>
            </a:lnSpc>
            <a:spcBef>
              <a:spcPct val="0"/>
            </a:spcBef>
            <a:spcAft>
              <a:spcPct val="35000"/>
            </a:spcAft>
          </a:pPr>
          <a:endParaRPr lang="tr-TR" sz="1900" kern="1200" dirty="0">
            <a:solidFill>
              <a:srgbClr val="FFFFFF"/>
            </a:solidFill>
            <a:latin typeface="Microsoft Sans Serif"/>
            <a:ea typeface="+mn-ea"/>
            <a:cs typeface="+mn-cs"/>
          </a:endParaRPr>
        </a:p>
      </dsp:txBody>
      <dsp:txXfrm rot="5400000">
        <a:off x="5582862" y="838200"/>
        <a:ext cx="1730573" cy="25146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95312-C57D-4531-92CF-99776797DCDA}" type="datetimeFigureOut">
              <a:rPr lang="tr-TR" smtClean="0"/>
              <a:pPr/>
              <a:t>11.09.2018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8C6E2-F405-4248-B17C-E84AA215B6F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2CEBBBA-B371-4806-843E-5AFD8F57232F}" type="slidenum">
              <a:rPr lang="en-US" altLang="tr-TR" sz="1200"/>
              <a:pPr eaLnBrk="1" hangingPunct="1"/>
              <a:t>20</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EFFF553-0D1B-4CB3-93BA-DC0A99C9336F}" type="slidenum">
              <a:rPr lang="en-US" altLang="tr-TR" sz="1200"/>
              <a:pPr eaLnBrk="1" hangingPunct="1"/>
              <a:t>21</a:t>
            </a:fld>
            <a:endParaRPr lang="en-US" altLang="tr-TR"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ight Triangle 6"/>
          <p:cNvSpPr/>
          <p:nvPr/>
        </p:nvSpPr>
        <p:spPr>
          <a:xfrm>
            <a:off x="2" y="2647949"/>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Freeform 7"/>
          <p:cNvSpPr/>
          <p:nvPr/>
        </p:nvSpPr>
        <p:spPr>
          <a:xfrm>
            <a:off x="-1588" y="-1587"/>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rot="19140000">
            <a:off x="817114" y="1730403"/>
            <a:ext cx="5648623" cy="1204307"/>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212279"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tr-TR"/>
              <a:t>Asıl alt başlık stilini düzenlemek için tıklatın</a:t>
            </a:r>
            <a:endParaRPr lang="en-US" dirty="0"/>
          </a:p>
        </p:txBody>
      </p:sp>
      <p:sp>
        <p:nvSpPr>
          <p:cNvPr id="6" name="Date Placeholder 3"/>
          <p:cNvSpPr>
            <a:spLocks noGrp="1"/>
          </p:cNvSpPr>
          <p:nvPr>
            <p:ph type="dt" sz="half" idx="10"/>
          </p:nvPr>
        </p:nvSpPr>
        <p:spPr/>
        <p:txBody>
          <a:bodyPr/>
          <a:lstStyle>
            <a:lvl1pPr>
              <a:defRPr/>
            </a:lvl1pPr>
          </a:lstStyle>
          <a:p>
            <a:pPr>
              <a:defRPr/>
            </a:pPr>
            <a:fld id="{520A433D-6676-4DAB-8230-F4657FA7BB9D}" type="datetime1">
              <a:rPr lang="tr-TR"/>
              <a:pPr>
                <a:defRPr/>
              </a:pPr>
              <a:t>11.09.2018</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FE34BB99-8845-4C45-93BA-DE0AF37BCD77}" type="slidenum">
              <a:rPr lang="tr-TR" altLang="tr-TR"/>
              <a:pPr>
                <a:defRPr/>
              </a:pPr>
              <a:t>‹#›</a:t>
            </a:fld>
            <a:endParaRPr lang="tr-TR" altLang="tr-TR"/>
          </a:p>
        </p:txBody>
      </p:sp>
    </p:spTree>
    <p:extLst>
      <p:ext uri="{BB962C8B-B14F-4D97-AF65-F5344CB8AC3E}">
        <p14:creationId xmlns:p14="http://schemas.microsoft.com/office/powerpoint/2010/main" xmlns="" val="37577318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A0AEEF5-AAE5-47E8-A771-7B22B9D93F15}" type="datetime1">
              <a:rPr lang="tr-TR"/>
              <a:pPr>
                <a:defRPr/>
              </a:pPr>
              <a:t>11.09.2018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006E052B-7BC0-4837-8FBF-E19391A2C61D}" type="slidenum">
              <a:rPr lang="tr-TR" altLang="tr-TR"/>
              <a:pPr>
                <a:defRPr/>
              </a:pPr>
              <a:t>‹#›</a:t>
            </a:fld>
            <a:endParaRPr lang="tr-TR" altLang="tr-TR"/>
          </a:p>
        </p:txBody>
      </p:sp>
    </p:spTree>
    <p:extLst>
      <p:ext uri="{BB962C8B-B14F-4D97-AF65-F5344CB8AC3E}">
        <p14:creationId xmlns:p14="http://schemas.microsoft.com/office/powerpoint/2010/main" xmlns="" val="131153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DFDD46F-95DD-4953-BED1-05FCC871580E}" type="datetime1">
              <a:rPr lang="tr-TR"/>
              <a:pPr>
                <a:defRPr/>
              </a:pPr>
              <a:t>11.09.2018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CF67F37C-54CE-4969-A5B2-37D37F9DAFD4}" type="slidenum">
              <a:rPr lang="tr-TR" altLang="tr-TR"/>
              <a:pPr>
                <a:defRPr/>
              </a:pPr>
              <a:t>‹#›</a:t>
            </a:fld>
            <a:endParaRPr lang="tr-TR" altLang="tr-TR"/>
          </a:p>
        </p:txBody>
      </p:sp>
    </p:spTree>
    <p:extLst>
      <p:ext uri="{BB962C8B-B14F-4D97-AF65-F5344CB8AC3E}">
        <p14:creationId xmlns:p14="http://schemas.microsoft.com/office/powerpoint/2010/main" xmlns="" val="169274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6 Resim" descr="powerpoint1.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6CCE98AD-7086-4040-844E-7A505B9272BB}" type="datetime1">
              <a:rPr lang="tr-TR"/>
              <a:pPr>
                <a:defRPr/>
              </a:pPr>
              <a:t>11.09.2018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7DC59E4-02D7-4F4D-9B99-C84D92D9C7D8}" type="slidenum">
              <a:rPr lang="tr-TR" altLang="tr-TR"/>
              <a:pPr>
                <a:defRPr/>
              </a:pPr>
              <a:t>‹#›</a:t>
            </a:fld>
            <a:endParaRPr lang="tr-TR" altLang="tr-TR"/>
          </a:p>
        </p:txBody>
      </p:sp>
    </p:spTree>
    <p:extLst>
      <p:ext uri="{BB962C8B-B14F-4D97-AF65-F5344CB8AC3E}">
        <p14:creationId xmlns:p14="http://schemas.microsoft.com/office/powerpoint/2010/main" xmlns="" val="1684729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508787"/>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xmlns="" val="114694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561A5422-6C4C-41EF-9E2B-FD1C97646083}" type="datetime1">
              <a:rPr lang="tr-TR"/>
              <a:pPr>
                <a:defRPr/>
              </a:pPr>
              <a:t>11.09.2018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a:ln/>
        </p:spPr>
        <p:txBody>
          <a:bodyPr/>
          <a:lstStyle>
            <a:lvl1pPr>
              <a:defRPr/>
            </a:lvl1pPr>
          </a:lstStyle>
          <a:p>
            <a:pPr>
              <a:defRPr/>
            </a:pPr>
            <a:fld id="{27DB5839-1561-440A-8B44-9D240BC53CAD}" type="slidenum">
              <a:rPr lang="tr-TR" altLang="tr-TR"/>
              <a:pPr>
                <a:defRPr/>
              </a:pPr>
              <a:t>‹#›</a:t>
            </a:fld>
            <a:endParaRPr lang="tr-TR" altLang="tr-TR"/>
          </a:p>
        </p:txBody>
      </p:sp>
    </p:spTree>
    <p:extLst>
      <p:ext uri="{BB962C8B-B14F-4D97-AF65-F5344CB8AC3E}">
        <p14:creationId xmlns:p14="http://schemas.microsoft.com/office/powerpoint/2010/main" xmlns="" val="422661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Freeform 7"/>
          <p:cNvSpPr/>
          <p:nvPr/>
        </p:nvSpPr>
        <p:spPr>
          <a:xfrm>
            <a:off x="-1588" y="-1587"/>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ight Triangle 6"/>
          <p:cNvSpPr/>
          <p:nvPr/>
        </p:nvSpPr>
        <p:spPr>
          <a:xfrm>
            <a:off x="2" y="2647949"/>
            <a:ext cx="3571875" cy="421005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rot="19140000">
            <a:off x="819399" y="1726738"/>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tr-TR"/>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6" name="Date Placeholder 3"/>
          <p:cNvSpPr>
            <a:spLocks noGrp="1"/>
          </p:cNvSpPr>
          <p:nvPr>
            <p:ph type="dt" sz="half" idx="10"/>
          </p:nvPr>
        </p:nvSpPr>
        <p:spPr/>
        <p:txBody>
          <a:bodyPr/>
          <a:lstStyle>
            <a:lvl1pPr>
              <a:defRPr/>
            </a:lvl1pPr>
          </a:lstStyle>
          <a:p>
            <a:pPr>
              <a:defRPr/>
            </a:pPr>
            <a:fld id="{61AB182A-3E92-4E1F-A12F-B639B86F9CDA}" type="datetime1">
              <a:rPr lang="tr-TR"/>
              <a:pPr>
                <a:defRPr/>
              </a:pPr>
              <a:t>11.09.2018</a:t>
            </a:fld>
            <a:endParaRPr lang="tr-TR"/>
          </a:p>
        </p:txBody>
      </p:sp>
      <p:sp>
        <p:nvSpPr>
          <p:cNvPr id="7" name="Footer Placeholder 4"/>
          <p:cNvSpPr>
            <a:spLocks noGrp="1"/>
          </p:cNvSpPr>
          <p:nvPr>
            <p:ph type="ftr" sz="quarter" idx="11"/>
          </p:nvPr>
        </p:nvSpPr>
        <p:spPr/>
        <p:txBody>
          <a:bodyPr/>
          <a:lstStyle>
            <a:lvl1pPr>
              <a:defRPr/>
            </a:lvl1pPr>
          </a:lstStyle>
          <a:p>
            <a:pPr>
              <a:defRPr/>
            </a:pPr>
            <a:endParaRPr lang="tr-TR"/>
          </a:p>
        </p:txBody>
      </p:sp>
      <p:sp>
        <p:nvSpPr>
          <p:cNvPr id="8" name="Slide Number Placeholder 5"/>
          <p:cNvSpPr>
            <a:spLocks noGrp="1"/>
          </p:cNvSpPr>
          <p:nvPr>
            <p:ph type="sldNum" sz="quarter" idx="12"/>
          </p:nvPr>
        </p:nvSpPr>
        <p:spPr/>
        <p:txBody>
          <a:bodyPr/>
          <a:lstStyle>
            <a:lvl1pPr>
              <a:defRPr/>
            </a:lvl1pPr>
          </a:lstStyle>
          <a:p>
            <a:pPr>
              <a:defRPr/>
            </a:pPr>
            <a:fld id="{0BBD47AF-9C37-4F8D-B787-20A7B9893E53}" type="slidenum">
              <a:rPr lang="tr-TR" altLang="tr-TR"/>
              <a:pPr>
                <a:defRPr/>
              </a:pPr>
              <a:t>‹#›</a:t>
            </a:fld>
            <a:endParaRPr lang="tr-TR" altLang="tr-TR"/>
          </a:p>
        </p:txBody>
      </p:sp>
    </p:spTree>
    <p:extLst>
      <p:ext uri="{BB962C8B-B14F-4D97-AF65-F5344CB8AC3E}">
        <p14:creationId xmlns:p14="http://schemas.microsoft.com/office/powerpoint/2010/main" xmlns="" val="160520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5" name="Date Placeholder 3"/>
          <p:cNvSpPr>
            <a:spLocks noGrp="1"/>
          </p:cNvSpPr>
          <p:nvPr>
            <p:ph type="dt" sz="half" idx="10"/>
          </p:nvPr>
        </p:nvSpPr>
        <p:spPr/>
        <p:txBody>
          <a:bodyPr/>
          <a:lstStyle>
            <a:lvl1pPr>
              <a:defRPr/>
            </a:lvl1pPr>
          </a:lstStyle>
          <a:p>
            <a:pPr>
              <a:defRPr/>
            </a:pPr>
            <a:fld id="{322ED588-AF1C-4272-973D-656E5CBF41C6}" type="datetime1">
              <a:rPr lang="tr-TR"/>
              <a:pPr>
                <a:defRPr/>
              </a:pPr>
              <a:t>11.09.2018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a:ln/>
        </p:spPr>
        <p:txBody>
          <a:bodyPr/>
          <a:lstStyle>
            <a:lvl1pPr>
              <a:defRPr/>
            </a:lvl1pPr>
          </a:lstStyle>
          <a:p>
            <a:pPr>
              <a:defRPr/>
            </a:pPr>
            <a:fld id="{C57CA663-7B63-4630-B07B-18C7DD407381}" type="slidenum">
              <a:rPr lang="tr-TR" altLang="tr-TR"/>
              <a:pPr>
                <a:defRPr/>
              </a:pPr>
              <a:t>‹#›</a:t>
            </a:fld>
            <a:endParaRPr lang="tr-TR" altLang="tr-TR"/>
          </a:p>
        </p:txBody>
      </p:sp>
    </p:spTree>
    <p:extLst>
      <p:ext uri="{BB962C8B-B14F-4D97-AF65-F5344CB8AC3E}">
        <p14:creationId xmlns:p14="http://schemas.microsoft.com/office/powerpoint/2010/main" xmlns="" val="349728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D6ED6C1B-6835-42DE-AAC3-6E24B85D285F}" type="datetime1">
              <a:rPr lang="tr-TR"/>
              <a:pPr>
                <a:defRPr/>
              </a:pPr>
              <a:t>11.09.2018</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a:ln/>
        </p:spPr>
        <p:txBody>
          <a:bodyPr/>
          <a:lstStyle>
            <a:lvl1pPr>
              <a:defRPr/>
            </a:lvl1pPr>
          </a:lstStyle>
          <a:p>
            <a:pPr>
              <a:defRPr/>
            </a:pPr>
            <a:fld id="{2C48AF4A-4F22-4DBE-B9FC-BEE695FD9A2F}" type="slidenum">
              <a:rPr lang="tr-TR" altLang="tr-TR"/>
              <a:pPr>
                <a:defRPr/>
              </a:pPr>
              <a:t>‹#›</a:t>
            </a:fld>
            <a:endParaRPr lang="tr-TR" altLang="tr-TR"/>
          </a:p>
        </p:txBody>
      </p:sp>
    </p:spTree>
    <p:extLst>
      <p:ext uri="{BB962C8B-B14F-4D97-AF65-F5344CB8AC3E}">
        <p14:creationId xmlns:p14="http://schemas.microsoft.com/office/powerpoint/2010/main" xmlns="" val="34118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97F6187D-6E55-4C24-9D4A-4D9BE052A60B}" type="datetime1">
              <a:rPr lang="tr-TR"/>
              <a:pPr>
                <a:defRPr/>
              </a:pPr>
              <a:t>11.09.2018</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a:ln/>
        </p:spPr>
        <p:txBody>
          <a:bodyPr/>
          <a:lstStyle>
            <a:lvl1pPr>
              <a:defRPr/>
            </a:lvl1pPr>
          </a:lstStyle>
          <a:p>
            <a:pPr>
              <a:defRPr/>
            </a:pPr>
            <a:fld id="{60088351-E8B9-4FAD-A2F9-70BAC3F1B9C2}" type="slidenum">
              <a:rPr lang="tr-TR" altLang="tr-TR"/>
              <a:pPr>
                <a:defRPr/>
              </a:pPr>
              <a:t>‹#›</a:t>
            </a:fld>
            <a:endParaRPr lang="tr-TR" altLang="tr-TR"/>
          </a:p>
        </p:txBody>
      </p:sp>
    </p:spTree>
    <p:extLst>
      <p:ext uri="{BB962C8B-B14F-4D97-AF65-F5344CB8AC3E}">
        <p14:creationId xmlns:p14="http://schemas.microsoft.com/office/powerpoint/2010/main" xmlns="" val="265129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899FB4-682C-41E6-8591-870738E76BFE}" type="datetime1">
              <a:rPr lang="tr-TR"/>
              <a:pPr>
                <a:defRPr/>
              </a:pPr>
              <a:t>11.09.2018</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a:ln/>
        </p:spPr>
        <p:txBody>
          <a:bodyPr/>
          <a:lstStyle>
            <a:lvl1pPr>
              <a:defRPr/>
            </a:lvl1pPr>
          </a:lstStyle>
          <a:p>
            <a:pPr>
              <a:defRPr/>
            </a:pPr>
            <a:fld id="{A5F33C78-D3D9-4B77-B026-A9F25959FA6D}" type="slidenum">
              <a:rPr lang="tr-TR" altLang="tr-TR"/>
              <a:pPr>
                <a:defRPr/>
              </a:pPr>
              <a:t>‹#›</a:t>
            </a:fld>
            <a:endParaRPr lang="tr-TR" altLang="tr-TR"/>
          </a:p>
        </p:txBody>
      </p:sp>
    </p:spTree>
    <p:extLst>
      <p:ext uri="{BB962C8B-B14F-4D97-AF65-F5344CB8AC3E}">
        <p14:creationId xmlns:p14="http://schemas.microsoft.com/office/powerpoint/2010/main" xmlns="" val="421143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Right Triangle 16"/>
          <p:cNvSpPr/>
          <p:nvPr/>
        </p:nvSpPr>
        <p:spPr>
          <a:xfrm>
            <a:off x="2" y="2647949"/>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rot="19140000">
            <a:off x="784930" y="1576104"/>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tr-TR"/>
              <a:t>Asıl başlık stili için tıklatın</a:t>
            </a:r>
            <a:endParaRPr lang="en-US" dirty="0"/>
          </a:p>
        </p:txBody>
      </p:sp>
      <p:sp>
        <p:nvSpPr>
          <p:cNvPr id="3" name="Content Placeholder 2"/>
          <p:cNvSpPr>
            <a:spLocks noGrp="1"/>
          </p:cNvSpPr>
          <p:nvPr>
            <p:ph idx="1"/>
          </p:nvPr>
        </p:nvSpPr>
        <p:spPr>
          <a:xfrm>
            <a:off x="4749554" y="2618913"/>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297954" y="2253385"/>
            <a:ext cx="5794760" cy="623315"/>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lvl1pPr>
              <a:defRPr/>
            </a:lvl1pPr>
          </a:lstStyle>
          <a:p>
            <a:pPr>
              <a:defRPr/>
            </a:pPr>
            <a:fld id="{D8E653FA-5A31-4B02-BC65-EFAD8E16BEF0}" type="datetime1">
              <a:rPr lang="tr-TR"/>
              <a:pPr>
                <a:defRPr/>
              </a:pPr>
              <a:t>11.09.2018</a:t>
            </a:fld>
            <a:endParaRPr lang="tr-TR"/>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tr-TR">
              <a:solidFill>
                <a:srgbClr val="676A55"/>
              </a:solidFill>
            </a:endParaRPr>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3D79D231-EF04-4A90-A4AF-6FA73FBDF3EC}" type="slidenum">
              <a:rPr lang="tr-TR" altLang="tr-TR">
                <a:solidFill>
                  <a:srgbClr val="676A55"/>
                </a:solidFill>
              </a:rPr>
              <a:pPr>
                <a:defRPr/>
              </a:pPr>
              <a:t>‹#›</a:t>
            </a:fld>
            <a:endParaRPr lang="tr-TR" altLang="tr-TR">
              <a:solidFill>
                <a:srgbClr val="676A55"/>
              </a:solidFill>
            </a:endParaRPr>
          </a:p>
        </p:txBody>
      </p:sp>
    </p:spTree>
    <p:extLst>
      <p:ext uri="{BB962C8B-B14F-4D97-AF65-F5344CB8AC3E}">
        <p14:creationId xmlns:p14="http://schemas.microsoft.com/office/powerpoint/2010/main" xmlns="" val="229668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Right Triangle 8"/>
          <p:cNvSpPr/>
          <p:nvPr/>
        </p:nvSpPr>
        <p:spPr>
          <a:xfrm>
            <a:off x="2" y="2647949"/>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Freeform 9"/>
          <p:cNvSpPr/>
          <p:nvPr/>
        </p:nvSpPr>
        <p:spPr>
          <a:xfrm>
            <a:off x="2" y="5048250"/>
            <a:ext cx="3571875" cy="1809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tr-TR" noProof="0"/>
              <a:t>Resim eklemek için simgeyi tıklatın</a:t>
            </a:r>
            <a:endParaRPr lang="en-US" noProof="0" dirty="0"/>
          </a:p>
        </p:txBody>
      </p:sp>
      <p:sp>
        <p:nvSpPr>
          <p:cNvPr id="2" name="Title 1"/>
          <p:cNvSpPr>
            <a:spLocks noGrp="1"/>
          </p:cNvSpPr>
          <p:nvPr>
            <p:ph type="title"/>
          </p:nvPr>
        </p:nvSpPr>
        <p:spPr>
          <a:xfrm rot="19140000">
            <a:off x="671197" y="1717502"/>
            <a:ext cx="54864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143481"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5"/>
          </p:nvPr>
        </p:nvSpPr>
        <p:spPr/>
        <p:txBody>
          <a:bodyPr/>
          <a:lstStyle>
            <a:lvl1pPr>
              <a:defRPr/>
            </a:lvl1pPr>
          </a:lstStyle>
          <a:p>
            <a:pPr>
              <a:defRPr/>
            </a:pPr>
            <a:fld id="{25A3D661-0479-4BE7-988D-FDEDD49670AA}" type="datetime1">
              <a:rPr lang="tr-TR"/>
              <a:pPr>
                <a:defRPr/>
              </a:pPr>
              <a:t>11.09.2018</a:t>
            </a:fld>
            <a:endParaRPr lang="tr-TR"/>
          </a:p>
        </p:txBody>
      </p:sp>
      <p:sp>
        <p:nvSpPr>
          <p:cNvPr id="8" name="Footer Placeholder 5"/>
          <p:cNvSpPr>
            <a:spLocks noGrp="1"/>
          </p:cNvSpPr>
          <p:nvPr>
            <p:ph type="ftr" sz="quarter" idx="16"/>
          </p:nvPr>
        </p:nvSpPr>
        <p:spPr/>
        <p:txBody>
          <a:bodyPr/>
          <a:lstStyle>
            <a:lvl1pPr>
              <a:defRPr/>
            </a:lvl1pPr>
          </a:lstStyle>
          <a:p>
            <a:pPr>
              <a:defRPr/>
            </a:pPr>
            <a:endParaRPr lang="tr-TR"/>
          </a:p>
        </p:txBody>
      </p:sp>
      <p:sp>
        <p:nvSpPr>
          <p:cNvPr id="9" name="Slide Number Placeholder 6"/>
          <p:cNvSpPr>
            <a:spLocks noGrp="1"/>
          </p:cNvSpPr>
          <p:nvPr>
            <p:ph type="sldNum" sz="quarter" idx="17"/>
          </p:nvPr>
        </p:nvSpPr>
        <p:spPr/>
        <p:txBody>
          <a:bodyPr/>
          <a:lstStyle>
            <a:lvl1pPr>
              <a:defRPr/>
            </a:lvl1pPr>
          </a:lstStyle>
          <a:p>
            <a:pPr>
              <a:defRPr/>
            </a:pPr>
            <a:fld id="{14CBE735-E976-421F-83EE-E0EC2B5949C0}" type="slidenum">
              <a:rPr lang="tr-TR" altLang="tr-TR"/>
              <a:pPr>
                <a:defRPr/>
              </a:pPr>
              <a:t>‹#›</a:t>
            </a:fld>
            <a:endParaRPr lang="tr-TR" altLang="tr-TR"/>
          </a:p>
        </p:txBody>
      </p:sp>
    </p:spTree>
    <p:extLst>
      <p:ext uri="{BB962C8B-B14F-4D97-AF65-F5344CB8AC3E}">
        <p14:creationId xmlns:p14="http://schemas.microsoft.com/office/powerpoint/2010/main" xmlns="" val="106251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6"/>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Freeform 7"/>
          <p:cNvSpPr/>
          <p:nvPr/>
        </p:nvSpPr>
        <p:spPr>
          <a:xfrm>
            <a:off x="-1588" y="5051426"/>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822327" y="365125"/>
            <a:ext cx="7521575" cy="54927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1029" name="Text Placeholder 2"/>
          <p:cNvSpPr>
            <a:spLocks noGrp="1"/>
          </p:cNvSpPr>
          <p:nvPr>
            <p:ph type="body" idx="1"/>
          </p:nvPr>
        </p:nvSpPr>
        <p:spPr bwMode="auto">
          <a:xfrm>
            <a:off x="822327" y="1100139"/>
            <a:ext cx="7521575" cy="357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rot="19140000">
            <a:off x="201613" y="5870576"/>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fontAlgn="base">
              <a:spcBef>
                <a:spcPct val="0"/>
              </a:spcBef>
              <a:spcAft>
                <a:spcPct val="0"/>
              </a:spcAft>
              <a:defRPr/>
            </a:pPr>
            <a:fld id="{2C8AD028-4AF4-4D6C-AA1E-BD45CC0C058F}" type="datetime1">
              <a:rPr lang="tr-TR"/>
              <a:pPr fontAlgn="base">
                <a:spcBef>
                  <a:spcPct val="0"/>
                </a:spcBef>
                <a:spcAft>
                  <a:spcPct val="0"/>
                </a:spcAft>
                <a:defRPr/>
              </a:pPr>
              <a:t>11.09.2018</a:t>
            </a:fld>
            <a:endParaRPr lang="tr-TR"/>
          </a:p>
        </p:txBody>
      </p:sp>
      <p:sp>
        <p:nvSpPr>
          <p:cNvPr id="5" name="Footer Placeholder 4"/>
          <p:cNvSpPr>
            <a:spLocks noGrp="1"/>
          </p:cNvSpPr>
          <p:nvPr>
            <p:ph type="ftr" sz="quarter" idx="3"/>
          </p:nvPr>
        </p:nvSpPr>
        <p:spPr>
          <a:xfrm>
            <a:off x="3517900" y="6284914"/>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401050" y="6170614"/>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pPr fontAlgn="base">
              <a:spcBef>
                <a:spcPct val="0"/>
              </a:spcBef>
              <a:spcAft>
                <a:spcPct val="0"/>
              </a:spcAft>
              <a:defRPr/>
            </a:pPr>
            <a:fld id="{A9A0CBDD-7225-4E30-B2DA-5627865B2ADC}" type="slidenum">
              <a:rPr lang="tr-TR" altLang="tr-TR">
                <a:latin typeface="Arial" charset="0"/>
              </a:rPr>
              <a:pPr fontAlgn="base">
                <a:spcBef>
                  <a:spcPct val="0"/>
                </a:spcBef>
                <a:spcAft>
                  <a:spcPct val="0"/>
                </a:spcAft>
                <a:defRPr/>
              </a:pPr>
              <a:t>‹#›</a:t>
            </a:fld>
            <a:endParaRPr lang="tr-TR" altLang="tr-TR">
              <a:latin typeface="Arial" charset="0"/>
            </a:endParaRPr>
          </a:p>
        </p:txBody>
      </p:sp>
      <p:pic>
        <p:nvPicPr>
          <p:cNvPr id="1033" name="7 Resim" descr="powerpoint3.jpg"/>
          <p:cNvPicPr>
            <a:picLocks noChangeAspect="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2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buChar char="•"/>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bilimiz.tubitak.gov.t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hyperlink" Target="http://www.sodes.gov.tr/" TargetMode="External"/><Relationship Id="rId3" Type="http://schemas.openxmlformats.org/officeDocument/2006/relationships/hyperlink" Target="http://www.ua.gov.tr/" TargetMode="External"/><Relationship Id="rId7" Type="http://schemas.openxmlformats.org/officeDocument/2006/relationships/hyperlink" Target="http://www.stgm.org.tr/" TargetMode="External"/><Relationship Id="rId2" Type="http://schemas.openxmlformats.org/officeDocument/2006/relationships/hyperlink" Target="http://www.ikg.gov.tr/" TargetMode="External"/><Relationship Id="rId1" Type="http://schemas.openxmlformats.org/officeDocument/2006/relationships/slideLayout" Target="../slideLayouts/slideLayout2.xml"/><Relationship Id="rId6" Type="http://schemas.openxmlformats.org/officeDocument/2006/relationships/hyperlink" Target="http://www.istka.org.tr/" TargetMode="External"/><Relationship Id="rId5" Type="http://schemas.openxmlformats.org/officeDocument/2006/relationships/hyperlink" Target="http://www.ankaraka.org.tr/" TargetMode="External"/><Relationship Id="rId10" Type="http://schemas.openxmlformats.org/officeDocument/2006/relationships/hyperlink" Target="http://www.gsb.gov.tr/" TargetMode="External"/><Relationship Id="rId4" Type="http://schemas.openxmlformats.org/officeDocument/2006/relationships/hyperlink" Target="http://www.ytb.gov.tr/" TargetMode="External"/><Relationship Id="rId9" Type="http://schemas.openxmlformats.org/officeDocument/2006/relationships/hyperlink" Target="http://www.tubitak.gov.tr/"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oer@meb.gov.tr" TargetMode="External"/><Relationship Id="rId2" Type="http://schemas.openxmlformats.org/officeDocument/2006/relationships/hyperlink" Target="http://orgm.meb.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txBox="1">
            <a:spLocks noGrp="1" noChangeArrowheads="1"/>
          </p:cNvSpPr>
          <p:nvPr>
            <p:ph type="ctrTitle"/>
          </p:nvPr>
        </p:nvSpPr>
        <p:spPr>
          <a:xfrm>
            <a:off x="5651500" y="3573463"/>
            <a:ext cx="3492500" cy="1584325"/>
          </a:xfrm>
        </p:spPr>
        <p:txBody>
          <a:bodyPr/>
          <a:lstStyle/>
          <a:p>
            <a:pPr eaLnBrk="1" fontAlgn="auto" hangingPunct="1">
              <a:spcAft>
                <a:spcPts val="0"/>
              </a:spcAft>
              <a:defRPr/>
            </a:pPr>
            <a:r>
              <a:rPr lang="tr-TR" sz="3200" b="1" dirty="0">
                <a:solidFill>
                  <a:schemeClr val="bg1"/>
                </a:solidFill>
                <a:effectLst>
                  <a:outerShdw blurRad="38100" dist="38100" dir="2700000" algn="tl">
                    <a:srgbClr val="C0C0C0"/>
                  </a:outerShdw>
                </a:effectLst>
              </a:rPr>
              <a:t> </a:t>
            </a:r>
          </a:p>
        </p:txBody>
      </p:sp>
      <p:sp>
        <p:nvSpPr>
          <p:cNvPr id="8195" name="Metin kutusu 1"/>
          <p:cNvSpPr txBox="1">
            <a:spLocks noChangeArrowheads="1"/>
          </p:cNvSpPr>
          <p:nvPr/>
        </p:nvSpPr>
        <p:spPr bwMode="auto">
          <a:xfrm>
            <a:off x="1142977" y="4321268"/>
            <a:ext cx="7358114" cy="1107996"/>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altLang="tr-TR" sz="2400" b="1" dirty="0" smtClean="0">
                <a:solidFill>
                  <a:schemeClr val="bg1"/>
                </a:solidFill>
                <a:latin typeface="Times New Roman" pitchFamily="18" charset="0"/>
                <a:cs typeface="Times New Roman" pitchFamily="18" charset="0"/>
              </a:rPr>
              <a:t>Özel Eğitim ve Rehberlik Hizmetleri Genel Müdürlüğü</a:t>
            </a:r>
          </a:p>
          <a:p>
            <a:pPr algn="ctr" eaLnBrk="1" hangingPunct="1">
              <a:defRPr/>
            </a:pPr>
            <a:r>
              <a:rPr lang="tr-TR" altLang="tr-TR" sz="2400" b="1" dirty="0" smtClean="0">
                <a:solidFill>
                  <a:schemeClr val="bg1"/>
                </a:solidFill>
                <a:latin typeface="Times New Roman" pitchFamily="18" charset="0"/>
                <a:cs typeface="Times New Roman" pitchFamily="18" charset="0"/>
              </a:rPr>
              <a:t>AR-GE ve Projeler Daire Başkanlığı</a:t>
            </a:r>
          </a:p>
          <a:p>
            <a:pPr eaLnBrk="1" hangingPunct="1">
              <a:defRPr/>
            </a:pPr>
            <a:endParaRPr lang="tr-TR" altLang="tr-TR" dirty="0" smtClean="0"/>
          </a:p>
        </p:txBody>
      </p:sp>
      <p:sp>
        <p:nvSpPr>
          <p:cNvPr id="8196" name="Metin kutusu 4"/>
          <p:cNvSpPr txBox="1">
            <a:spLocks noChangeArrowheads="1"/>
          </p:cNvSpPr>
          <p:nvPr/>
        </p:nvSpPr>
        <p:spPr bwMode="auto">
          <a:xfrm>
            <a:off x="5291169" y="5917188"/>
            <a:ext cx="3852863" cy="36933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altLang="tr-TR" b="1" dirty="0" smtClean="0">
                <a:solidFill>
                  <a:schemeClr val="bg1"/>
                </a:solidFill>
                <a:latin typeface="Times New Roman" pitchFamily="18" charset="0"/>
                <a:cs typeface="Times New Roman" pitchFamily="18" charset="0"/>
              </a:rPr>
              <a:t>Eylül 2018</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10</a:t>
            </a:fld>
            <a:endParaRPr lang="tr-TR" altLang="tr-TR"/>
          </a:p>
        </p:txBody>
      </p:sp>
      <p:graphicFrame>
        <p:nvGraphicFramePr>
          <p:cNvPr id="5" name="Diyagram 3"/>
          <p:cNvGraphicFramePr>
            <a:graphicFrameLocks noGrp="1"/>
          </p:cNvGraphicFramePr>
          <p:nvPr>
            <p:ph idx="1"/>
            <p:extLst>
              <p:ext uri="{D42A27DB-BD31-4B8C-83A1-F6EECF244321}">
                <p14:modId xmlns="" xmlns:p14="http://schemas.microsoft.com/office/powerpoint/2010/main" val="3912694501"/>
              </p:ext>
            </p:extLst>
          </p:nvPr>
        </p:nvGraphicFramePr>
        <p:xfrm>
          <a:off x="822325" y="1600204"/>
          <a:ext cx="7750203" cy="4614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1428728" y="191136"/>
            <a:ext cx="7143800" cy="523220"/>
          </a:xfrm>
          <a:prstGeom prst="rect">
            <a:avLst/>
          </a:prstGeom>
          <a:noFill/>
        </p:spPr>
        <p:txBody>
          <a:bodyPr wrap="square" rtlCol="0">
            <a:spAutoFit/>
          </a:bodyPr>
          <a:lstStyle/>
          <a:p>
            <a:r>
              <a:rPr lang="tr-TR" sz="2800" b="1" dirty="0" smtClean="0">
                <a:solidFill>
                  <a:schemeClr val="bg1"/>
                </a:solidFill>
                <a:latin typeface="Times New Roman" pitchFamily="18" charset="0"/>
                <a:cs typeface="Times New Roman" pitchFamily="18" charset="0"/>
              </a:rPr>
              <a:t>KALKINMA AJANSLARI DESTEKLERİ</a:t>
            </a:r>
            <a:endParaRPr lang="tr-T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5" y="1"/>
            <a:ext cx="7521575" cy="914400"/>
          </a:xfrm>
        </p:spPr>
        <p:txBody>
          <a:bodyPr/>
          <a:lstStyle/>
          <a:p>
            <a:r>
              <a:rPr lang="tr-TR" b="1" dirty="0" smtClean="0">
                <a:solidFill>
                  <a:schemeClr val="bg1"/>
                </a:solidFill>
                <a:effectLst>
                  <a:outerShdw blurRad="38100" dist="38100" dir="2700000" algn="tl">
                    <a:srgbClr val="000000">
                      <a:alpha val="43137"/>
                    </a:srgbClr>
                  </a:outerShdw>
                </a:effectLst>
              </a:rPr>
              <a:t>        </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Teknİk</a:t>
            </a:r>
            <a:r>
              <a:rPr lang="tr-TR" b="1" dirty="0" smtClean="0">
                <a:solidFill>
                  <a:schemeClr val="bg1"/>
                </a:solidFill>
                <a:effectLst>
                  <a:outerShdw blurRad="38100" dist="38100" dir="2700000" algn="tl">
                    <a:srgbClr val="000000">
                      <a:alpha val="43137"/>
                    </a:srgbClr>
                  </a:outerShdw>
                </a:effectLst>
              </a:rPr>
              <a:t> Destek </a:t>
            </a:r>
            <a:r>
              <a:rPr lang="tr-TR" b="1" dirty="0" err="1" smtClean="0">
                <a:solidFill>
                  <a:schemeClr val="bg1"/>
                </a:solidFill>
                <a:effectLst>
                  <a:outerShdw blurRad="38100" dist="38100" dir="2700000" algn="tl">
                    <a:srgbClr val="000000">
                      <a:alpha val="43137"/>
                    </a:srgbClr>
                  </a:outerShdw>
                </a:effectLst>
              </a:rPr>
              <a:t>BaşvurularI</a:t>
            </a:r>
            <a:r>
              <a:rPr lang="tr-TR" b="1" dirty="0" smtClean="0">
                <a:solidFill>
                  <a:schemeClr val="bg1"/>
                </a:solidFill>
                <a:effectLst>
                  <a:outerShdw blurRad="38100" dist="38100" dir="2700000" algn="tl">
                    <a:srgbClr val="000000">
                      <a:alpha val="43137"/>
                    </a:srgbClr>
                  </a:outerShdw>
                </a:effectLst>
              </a:rPr>
              <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   </a:t>
            </a:r>
            <a:endParaRPr lang="tr-TR" dirty="0"/>
          </a:p>
        </p:txBody>
      </p:sp>
      <p:sp>
        <p:nvSpPr>
          <p:cNvPr id="3" name="2 İçerik Yer Tutucusu"/>
          <p:cNvSpPr>
            <a:spLocks noGrp="1"/>
          </p:cNvSpPr>
          <p:nvPr>
            <p:ph idx="1"/>
          </p:nvPr>
        </p:nvSpPr>
        <p:spPr>
          <a:xfrm>
            <a:off x="822325" y="1100138"/>
            <a:ext cx="7521575" cy="4900630"/>
          </a:xfrm>
        </p:spPr>
        <p:txBody>
          <a:bodyPr/>
          <a:lstStyle/>
          <a:p>
            <a:pPr algn="just">
              <a:buNone/>
            </a:pPr>
            <a:r>
              <a:rPr lang="tr-TR" sz="2800" dirty="0" smtClean="0">
                <a:solidFill>
                  <a:srgbClr val="008000"/>
                </a:solidFill>
                <a:latin typeface="Times New Roman" pitchFamily="18" charset="0"/>
                <a:cs typeface="Times New Roman" pitchFamily="18" charset="0"/>
              </a:rPr>
              <a:t>    </a:t>
            </a:r>
            <a:r>
              <a:rPr lang="tr-TR" sz="2800" b="0" dirty="0" smtClean="0">
                <a:latin typeface="Arial" pitchFamily="34" charset="0"/>
                <a:cs typeface="Arial" pitchFamily="34" charset="0"/>
              </a:rPr>
              <a:t>TD programı kapsamında başvuru sahibi kurum/kuruluşların;</a:t>
            </a:r>
          </a:p>
          <a:p>
            <a:pPr algn="just"/>
            <a:endParaRPr lang="tr-TR" sz="2800" dirty="0" smtClean="0">
              <a:solidFill>
                <a:srgbClr val="008000"/>
              </a:solidFill>
              <a:latin typeface="Times New Roman" pitchFamily="18" charset="0"/>
              <a:cs typeface="Times New Roman" pitchFamily="18" charset="0"/>
            </a:endParaRPr>
          </a:p>
          <a:p>
            <a:pPr algn="just">
              <a:buFont typeface="Wingdings" panose="05000000000000000000" pitchFamily="2" charset="2"/>
              <a:buChar char="Ø"/>
            </a:pPr>
            <a:r>
              <a:rPr lang="tr-TR" sz="2800" dirty="0" smtClean="0">
                <a:solidFill>
                  <a:srgbClr val="FF0000"/>
                </a:solidFill>
                <a:latin typeface="Times New Roman" pitchFamily="18" charset="0"/>
                <a:cs typeface="Times New Roman" pitchFamily="18" charset="0"/>
              </a:rPr>
              <a:t>Eğitim verme; </a:t>
            </a:r>
          </a:p>
          <a:p>
            <a:pPr algn="just">
              <a:buFont typeface="Wingdings" panose="05000000000000000000" pitchFamily="2" charset="2"/>
              <a:buChar char="Ø"/>
            </a:pPr>
            <a:r>
              <a:rPr lang="tr-TR" sz="2800" b="0" dirty="0" smtClean="0">
                <a:latin typeface="Times New Roman" pitchFamily="18" charset="0"/>
                <a:cs typeface="Times New Roman" pitchFamily="18" charset="0"/>
              </a:rPr>
              <a:t>Program ve proje hazırlanmasına katkı;</a:t>
            </a:r>
          </a:p>
          <a:p>
            <a:pPr algn="just">
              <a:buFont typeface="Wingdings" panose="05000000000000000000" pitchFamily="2" charset="2"/>
              <a:buChar char="Ø"/>
            </a:pPr>
            <a:r>
              <a:rPr lang="tr-TR" sz="2800" b="0" dirty="0" smtClean="0">
                <a:latin typeface="Times New Roman" pitchFamily="18" charset="0"/>
                <a:cs typeface="Times New Roman" pitchFamily="18" charset="0"/>
              </a:rPr>
              <a:t>Geçici uzman personel görevlendirme; </a:t>
            </a:r>
          </a:p>
          <a:p>
            <a:pPr algn="just">
              <a:buFont typeface="Wingdings" panose="05000000000000000000" pitchFamily="2" charset="2"/>
              <a:buChar char="Ø"/>
            </a:pPr>
            <a:r>
              <a:rPr lang="tr-TR" sz="2800" b="0" dirty="0" smtClean="0">
                <a:latin typeface="Times New Roman" pitchFamily="18" charset="0"/>
                <a:cs typeface="Times New Roman" pitchFamily="18" charset="0"/>
              </a:rPr>
              <a:t>Danışmanlık sağlama gibi kurumsal nitelikli ve kapasite geliştirici ihtiyaçlarının karşılanması hedeflenmektedir. </a:t>
            </a:r>
            <a:endParaRPr lang="tr-TR" sz="2800" b="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11</a:t>
            </a:fld>
            <a:endParaRPr lang="tr-TR" alt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a:t>
            </a:r>
            <a:r>
              <a:rPr lang="tr-TR"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Başvuru </a:t>
            </a:r>
            <a:r>
              <a:rPr lang="tr-TR"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Yapabİlİr</a:t>
            </a:r>
            <a:r>
              <a:rPr lang="tr-TR"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dirty="0"/>
          </a:p>
        </p:txBody>
      </p:sp>
      <p:sp>
        <p:nvSpPr>
          <p:cNvPr id="3" name="2 İçerik Yer Tutucusu"/>
          <p:cNvSpPr>
            <a:spLocks noGrp="1"/>
          </p:cNvSpPr>
          <p:nvPr>
            <p:ph idx="1"/>
          </p:nvPr>
        </p:nvSpPr>
        <p:spPr>
          <a:xfrm>
            <a:off x="822325" y="1528766"/>
            <a:ext cx="7521575" cy="5114944"/>
          </a:xfrm>
        </p:spPr>
        <p:txBody>
          <a:bodyPr/>
          <a:lstStyle/>
          <a:p>
            <a:pPr algn="just">
              <a:buFont typeface="Wingdings" panose="05000000000000000000" pitchFamily="2" charset="2"/>
              <a:buChar char="Ø"/>
            </a:pPr>
            <a:r>
              <a:rPr lang="tr-TR" sz="2400" b="0" dirty="0" smtClean="0">
                <a:solidFill>
                  <a:srgbClr val="FF0000"/>
                </a:solidFill>
                <a:latin typeface="Arial" pitchFamily="34" charset="0"/>
                <a:cs typeface="Arial" pitchFamily="34" charset="0"/>
              </a:rPr>
              <a:t>Kamu kurum ve kuruluşları,</a:t>
            </a:r>
          </a:p>
          <a:p>
            <a:pPr algn="just">
              <a:buFont typeface="Wingdings" panose="05000000000000000000" pitchFamily="2" charset="2"/>
              <a:buChar char="Ø"/>
            </a:pPr>
            <a:r>
              <a:rPr lang="tr-TR" sz="2400" b="0" dirty="0" smtClean="0">
                <a:latin typeface="Arial" pitchFamily="34" charset="0"/>
                <a:cs typeface="Arial" pitchFamily="34" charset="0"/>
              </a:rPr>
              <a:t>Yerel yönetimler,</a:t>
            </a:r>
          </a:p>
          <a:p>
            <a:pPr algn="just">
              <a:buFont typeface="Wingdings" panose="05000000000000000000" pitchFamily="2" charset="2"/>
              <a:buChar char="Ø"/>
            </a:pPr>
            <a:r>
              <a:rPr lang="tr-TR" sz="2400" b="0" dirty="0" smtClean="0">
                <a:latin typeface="Arial" pitchFamily="34" charset="0"/>
                <a:cs typeface="Arial" pitchFamily="34" charset="0"/>
              </a:rPr>
              <a:t>Üniversiteler,</a:t>
            </a:r>
          </a:p>
          <a:p>
            <a:pPr algn="just">
              <a:buFont typeface="Wingdings" panose="05000000000000000000" pitchFamily="2" charset="2"/>
              <a:buChar char="Ø"/>
            </a:pPr>
            <a:r>
              <a:rPr lang="tr-TR" sz="2400" b="0" dirty="0" smtClean="0">
                <a:latin typeface="Arial" pitchFamily="34" charset="0"/>
                <a:cs typeface="Arial" pitchFamily="34" charset="0"/>
              </a:rPr>
              <a:t>Kamu kurumu niteliğinde meslek kuruluşları,</a:t>
            </a:r>
          </a:p>
          <a:p>
            <a:pPr algn="just">
              <a:buFont typeface="Wingdings" panose="05000000000000000000" pitchFamily="2" charset="2"/>
              <a:buChar char="Ø"/>
            </a:pPr>
            <a:r>
              <a:rPr lang="tr-TR" sz="2400" b="0" dirty="0" smtClean="0">
                <a:latin typeface="Arial" pitchFamily="34" charset="0"/>
                <a:cs typeface="Arial" pitchFamily="34" charset="0"/>
              </a:rPr>
              <a:t>Sivil toplum kuruluşları, birlikler ve kooperatifler,</a:t>
            </a:r>
          </a:p>
          <a:p>
            <a:pPr algn="just">
              <a:buFont typeface="Wingdings" panose="05000000000000000000" pitchFamily="2" charset="2"/>
              <a:buChar char="Ø"/>
            </a:pPr>
            <a:r>
              <a:rPr lang="tr-TR" sz="2400" b="0" dirty="0" smtClean="0">
                <a:latin typeface="Arial" pitchFamily="34" charset="0"/>
                <a:cs typeface="Arial" pitchFamily="34" charset="0"/>
              </a:rPr>
              <a:t>Organize sanayi bölgeleri, küçük sanayi siteleri, endüstri bölgeleri,</a:t>
            </a:r>
          </a:p>
          <a:p>
            <a:pPr algn="just">
              <a:buFont typeface="Wingdings" panose="05000000000000000000" pitchFamily="2" charset="2"/>
              <a:buChar char="Ø"/>
            </a:pPr>
            <a:r>
              <a:rPr lang="tr-TR" sz="2400" b="0" dirty="0" smtClean="0">
                <a:latin typeface="Arial" pitchFamily="34" charset="0"/>
                <a:cs typeface="Arial" pitchFamily="34" charset="0"/>
              </a:rPr>
              <a:t>İş geliştirme merkezleri,</a:t>
            </a:r>
          </a:p>
          <a:p>
            <a:pPr algn="just">
              <a:buFont typeface="Wingdings" panose="05000000000000000000" pitchFamily="2" charset="2"/>
              <a:buChar char="Ø"/>
            </a:pPr>
            <a:r>
              <a:rPr lang="tr-TR" sz="2400" b="0" dirty="0" smtClean="0">
                <a:latin typeface="Arial" pitchFamily="34" charset="0"/>
                <a:cs typeface="Arial" pitchFamily="34" charset="0"/>
              </a:rPr>
              <a:t>Teknoparklar, teknoloji geliştirme bölgeleri,</a:t>
            </a:r>
          </a:p>
          <a:p>
            <a:pPr>
              <a:buNone/>
            </a:pPr>
            <a:endParaRPr lang="tr-TR" b="0"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12</a:t>
            </a:fld>
            <a:endParaRPr lang="tr-TR" alt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2391" y="379395"/>
            <a:ext cx="7521575" cy="549275"/>
          </a:xfrm>
        </p:spPr>
        <p:txBody>
          <a:bodyPr/>
          <a:lstStyle/>
          <a:p>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Teknİk</a:t>
            </a:r>
            <a:r>
              <a:rPr lang="tr-TR" b="1" dirty="0" smtClean="0">
                <a:solidFill>
                  <a:schemeClr val="bg1"/>
                </a:solidFill>
                <a:effectLst>
                  <a:outerShdw blurRad="38100" dist="38100" dir="2700000" algn="tl">
                    <a:srgbClr val="000000">
                      <a:alpha val="43137"/>
                    </a:srgbClr>
                  </a:outerShdw>
                </a:effectLst>
              </a:rPr>
              <a:t> Destek </a:t>
            </a:r>
            <a:r>
              <a:rPr lang="tr-TR" b="1" dirty="0" err="1" smtClean="0">
                <a:solidFill>
                  <a:schemeClr val="bg1"/>
                </a:solidFill>
                <a:effectLst>
                  <a:outerShdw blurRad="38100" dist="38100" dir="2700000" algn="tl">
                    <a:srgbClr val="000000">
                      <a:alpha val="43137"/>
                    </a:srgbClr>
                  </a:outerShdw>
                </a:effectLst>
              </a:rPr>
              <a:t>BaşvurularI</a:t>
            </a:r>
            <a:r>
              <a:rPr lang="tr-TR" b="1" dirty="0" smtClean="0">
                <a:solidFill>
                  <a:schemeClr val="bg1"/>
                </a:solidFill>
                <a:effectLst>
                  <a:outerShdw blurRad="38100" dist="38100" dir="2700000" algn="tl">
                    <a:srgbClr val="000000">
                      <a:alpha val="43137"/>
                    </a:srgbClr>
                  </a:outerShdw>
                </a:effectLst>
              </a:rPr>
              <a:t/>
            </a:r>
            <a:br>
              <a:rPr lang="tr-TR" b="1" dirty="0" smtClean="0">
                <a:solidFill>
                  <a:schemeClr val="bg1"/>
                </a:solidFill>
                <a:effectLst>
                  <a:outerShdw blurRad="38100" dist="38100" dir="2700000" algn="tl">
                    <a:srgbClr val="000000">
                      <a:alpha val="43137"/>
                    </a:srgbClr>
                  </a:outerShdw>
                </a:effectLst>
              </a:rPr>
            </a:br>
            <a:endParaRPr lang="tr-TR" dirty="0"/>
          </a:p>
        </p:txBody>
      </p:sp>
      <p:sp>
        <p:nvSpPr>
          <p:cNvPr id="3" name="2 İçerik Yer Tutucusu"/>
          <p:cNvSpPr>
            <a:spLocks noGrp="1"/>
          </p:cNvSpPr>
          <p:nvPr>
            <p:ph idx="1"/>
          </p:nvPr>
        </p:nvSpPr>
        <p:spPr>
          <a:xfrm>
            <a:off x="822327" y="1600205"/>
            <a:ext cx="7521575" cy="4186249"/>
          </a:xfrm>
        </p:spPr>
        <p:txBody>
          <a:bodyPr/>
          <a:lstStyle/>
          <a:p>
            <a:pPr>
              <a:buFont typeface="Wingdings" pitchFamily="2" charset="2"/>
              <a:buChar char="Ø"/>
            </a:pPr>
            <a:r>
              <a:rPr lang="tr-TR" sz="2000" b="0" dirty="0" smtClean="0">
                <a:latin typeface="Arial" pitchFamily="34" charset="0"/>
                <a:cs typeface="Arial" pitchFamily="34" charset="0"/>
              </a:rPr>
              <a:t>TD programı kapsamında Başvuru Sahibi’ne herhangi bir mali destek sağlanmamaktadır.  </a:t>
            </a:r>
          </a:p>
          <a:p>
            <a:pPr>
              <a:buFont typeface="Wingdings" pitchFamily="2" charset="2"/>
              <a:buChar char="Ø"/>
            </a:pPr>
            <a:r>
              <a:rPr lang="tr-TR" sz="2000" b="0" dirty="0" smtClean="0">
                <a:latin typeface="Arial" pitchFamily="34" charset="0"/>
                <a:cs typeface="Arial" pitchFamily="34" charset="0"/>
              </a:rPr>
              <a:t>Her bir teknik desteğin maliyeti (hizmet alımı yapılması halinde) azami 15.000 TL (KDV dahil)  olup sadece uzman giderleri (yol ve konaklama dahil) hizmet alımı çerçevesinde Ajans tarafından karşılanmaktadır.</a:t>
            </a:r>
          </a:p>
          <a:p>
            <a:pPr>
              <a:buFont typeface="Wingdings" pitchFamily="2" charset="2"/>
              <a:buChar char="Ø"/>
            </a:pPr>
            <a:r>
              <a:rPr lang="tr-TR" sz="2000" b="0" dirty="0" smtClean="0">
                <a:latin typeface="Arial" pitchFamily="34" charset="0"/>
                <a:cs typeface="Arial" pitchFamily="34" charset="0"/>
              </a:rPr>
              <a:t>Proje süresi 1 AY olup eğitimler en fazla 10 gün içerisinde günde 8 saati aşmayacak şekilde tamamlanmalıdır.</a:t>
            </a:r>
          </a:p>
          <a:p>
            <a:pPr>
              <a:buFont typeface="Wingdings" pitchFamily="2" charset="2"/>
              <a:buChar char="Ø"/>
            </a:pPr>
            <a:r>
              <a:rPr lang="tr-TR" sz="2000" b="0" dirty="0" smtClean="0">
                <a:latin typeface="Arial" pitchFamily="34" charset="0"/>
                <a:cs typeface="Arial" pitchFamily="34" charset="0"/>
              </a:rPr>
              <a:t>Başvurular öncelikli olarak Kalkınma Ajansları Yönetim Sistemi - Proje ve Faaliyet Destek Yönetimi (KAYS-PFD) üzerinden yapılmaktadır.</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13</a:t>
            </a:fld>
            <a:endParaRPr lang="tr-TR" alt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325" y="1571612"/>
            <a:ext cx="7521575" cy="4500594"/>
          </a:xfrm>
        </p:spPr>
        <p:txBody>
          <a:bodyPr/>
          <a:lstStyle/>
          <a:p>
            <a:pPr algn="ctr">
              <a:buNone/>
            </a:pPr>
            <a:r>
              <a:rPr lang="tr-TR" sz="4000" dirty="0" smtClean="0">
                <a:latin typeface="Times New Roman" pitchFamily="18" charset="0"/>
                <a:cs typeface="Times New Roman" pitchFamily="18" charset="0"/>
              </a:rPr>
              <a:t>Kamu kurum ve kuruluşları (OKULLAR) </a:t>
            </a:r>
          </a:p>
          <a:p>
            <a:pPr algn="ctr">
              <a:buNone/>
            </a:pPr>
            <a:r>
              <a:rPr lang="tr-TR" sz="4000" dirty="0" smtClean="0">
                <a:solidFill>
                  <a:srgbClr val="C00000"/>
                </a:solidFill>
                <a:latin typeface="Times New Roman" pitchFamily="18" charset="0"/>
                <a:cs typeface="Times New Roman" pitchFamily="18" charset="0"/>
              </a:rPr>
              <a:t>TEKNİK DESTEK PROJESİ  </a:t>
            </a:r>
          </a:p>
          <a:p>
            <a:pPr algn="ctr">
              <a:buNone/>
            </a:pPr>
            <a:r>
              <a:rPr lang="tr-TR" sz="4000" dirty="0" smtClean="0">
                <a:latin typeface="Times New Roman" pitchFamily="18" charset="0"/>
                <a:cs typeface="Times New Roman" pitchFamily="18" charset="0"/>
              </a:rPr>
              <a:t>Yapabilirler.</a:t>
            </a:r>
          </a:p>
          <a:p>
            <a:pPr algn="ctr">
              <a:buNone/>
            </a:pPr>
            <a:endParaRPr lang="tr-TR" sz="2400" dirty="0" smtClean="0">
              <a:latin typeface="Times New Roman" pitchFamily="18" charset="0"/>
              <a:cs typeface="Times New Roman" pitchFamily="18" charset="0"/>
            </a:endParaRPr>
          </a:p>
          <a:p>
            <a:pPr algn="ctr">
              <a:buNone/>
            </a:pPr>
            <a:endParaRPr lang="tr-TR" sz="2400" dirty="0" smtClean="0">
              <a:latin typeface="Times New Roman" pitchFamily="18" charset="0"/>
              <a:cs typeface="Times New Roman" pitchFamily="18" charset="0"/>
            </a:endParaRPr>
          </a:p>
          <a:p>
            <a:pPr algn="ctr">
              <a:buNone/>
            </a:pPr>
            <a:r>
              <a:rPr lang="tr-TR" sz="2400" dirty="0" smtClean="0">
                <a:latin typeface="Times New Roman" pitchFamily="18" charset="0"/>
                <a:cs typeface="Times New Roman" pitchFamily="18" charset="0"/>
              </a:rPr>
              <a:t>Ayrıntılı bilgilere ajansların sayfalarından ulaşılabilir.</a:t>
            </a:r>
          </a:p>
          <a:p>
            <a:endParaRPr lang="tr-TR" dirty="0"/>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14</a:t>
            </a:fld>
            <a:endParaRPr lang="tr-TR" altLang="tr-TR"/>
          </a:p>
        </p:txBody>
      </p:sp>
      <p:sp>
        <p:nvSpPr>
          <p:cNvPr id="5" name="4 Metin kutusu"/>
          <p:cNvSpPr txBox="1"/>
          <p:nvPr/>
        </p:nvSpPr>
        <p:spPr>
          <a:xfrm>
            <a:off x="1500166" y="500042"/>
            <a:ext cx="4214842" cy="646331"/>
          </a:xfrm>
          <a:prstGeom prst="rect">
            <a:avLst/>
          </a:prstGeom>
          <a:noFill/>
        </p:spPr>
        <p:txBody>
          <a:bodyPr wrap="square" rtlCol="0">
            <a:spAutoFit/>
          </a:bodyPr>
          <a:lstStyle/>
          <a:p>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Teknİk</a:t>
            </a:r>
            <a:r>
              <a:rPr lang="tr-TR" b="1" dirty="0" smtClean="0">
                <a:solidFill>
                  <a:schemeClr val="bg1"/>
                </a:solidFill>
                <a:effectLst>
                  <a:outerShdw blurRad="38100" dist="38100" dir="2700000" algn="tl">
                    <a:srgbClr val="000000">
                      <a:alpha val="43137"/>
                    </a:srgbClr>
                  </a:outerShdw>
                </a:effectLst>
              </a:rPr>
              <a:t> Destek </a:t>
            </a:r>
            <a:r>
              <a:rPr lang="tr-TR" b="1" dirty="0" err="1" smtClean="0">
                <a:solidFill>
                  <a:schemeClr val="bg1"/>
                </a:solidFill>
                <a:effectLst>
                  <a:outerShdw blurRad="38100" dist="38100" dir="2700000" algn="tl">
                    <a:srgbClr val="000000">
                      <a:alpha val="43137"/>
                    </a:srgbClr>
                  </a:outerShdw>
                </a:effectLst>
              </a:rPr>
              <a:t>BaşvurularI</a:t>
            </a:r>
            <a:r>
              <a:rPr lang="tr-TR" b="1" dirty="0" smtClean="0">
                <a:solidFill>
                  <a:schemeClr val="bg1"/>
                </a:solidFill>
                <a:effectLst>
                  <a:outerShdw blurRad="38100" dist="38100" dir="2700000" algn="tl">
                    <a:srgbClr val="000000">
                      <a:alpha val="43137"/>
                    </a:srgbClr>
                  </a:outerShdw>
                </a:effectLst>
              </a:rPr>
              <a:t/>
            </a:r>
            <a:br>
              <a:rPr lang="tr-TR" b="1" dirty="0" smtClean="0">
                <a:solidFill>
                  <a:schemeClr val="bg1"/>
                </a:solidFill>
                <a:effectLst>
                  <a:outerShdw blurRad="38100" dist="38100" dir="2700000" algn="tl">
                    <a:srgbClr val="000000">
                      <a:alpha val="43137"/>
                    </a:srgbClr>
                  </a:outerShdw>
                </a:effectLst>
              </a:rPr>
            </a:b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14338"/>
            <a:ext cx="8215370" cy="1283924"/>
          </a:xfrm>
        </p:spPr>
        <p:txBody>
          <a:bodyPr/>
          <a:lstStyle/>
          <a:p>
            <a:pPr algn="ctr"/>
            <a:r>
              <a:rPr lang="tr-TR" altLang="tr-TR" sz="1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ÖRNEK PROJE </a:t>
            </a:r>
            <a:br>
              <a:rPr lang="tr-TR" altLang="tr-TR" sz="1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tr-TR" sz="1800" b="1" dirty="0" smtClean="0">
                <a:solidFill>
                  <a:schemeClr val="bg1"/>
                </a:solidFill>
                <a:latin typeface="Times New Roman" pitchFamily="18" charset="0"/>
                <a:cs typeface="Times New Roman" pitchFamily="18" charset="0"/>
              </a:rPr>
              <a:t>Özel </a:t>
            </a:r>
            <a:r>
              <a:rPr lang="tr-TR" sz="1800" b="1" dirty="0" err="1" smtClean="0">
                <a:solidFill>
                  <a:schemeClr val="bg1"/>
                </a:solidFill>
                <a:latin typeface="Times New Roman" pitchFamily="18" charset="0"/>
                <a:cs typeface="Times New Roman" pitchFamily="18" charset="0"/>
              </a:rPr>
              <a:t>Eğİtİm</a:t>
            </a:r>
            <a:r>
              <a:rPr lang="tr-TR" sz="1800" b="1" dirty="0" smtClean="0">
                <a:solidFill>
                  <a:schemeClr val="bg1"/>
                </a:solidFill>
                <a:latin typeface="Times New Roman" pitchFamily="18" charset="0"/>
                <a:cs typeface="Times New Roman" pitchFamily="18" charset="0"/>
              </a:rPr>
              <a:t> </a:t>
            </a:r>
            <a:r>
              <a:rPr lang="tr-TR" sz="1800" b="1" dirty="0" err="1" smtClean="0">
                <a:solidFill>
                  <a:schemeClr val="bg1"/>
                </a:solidFill>
                <a:latin typeface="Times New Roman" pitchFamily="18" charset="0"/>
                <a:cs typeface="Times New Roman" pitchFamily="18" charset="0"/>
              </a:rPr>
              <a:t>Öğretmenlerİne</a:t>
            </a:r>
            <a:r>
              <a:rPr lang="tr-TR" sz="1800" b="1" dirty="0" smtClean="0">
                <a:solidFill>
                  <a:schemeClr val="bg1"/>
                </a:solidFill>
                <a:latin typeface="Times New Roman" pitchFamily="18" charset="0"/>
                <a:cs typeface="Times New Roman" pitchFamily="18" charset="0"/>
              </a:rPr>
              <a:t> </a:t>
            </a:r>
            <a:r>
              <a:rPr lang="tr-TR" sz="1800" b="1" dirty="0" err="1" smtClean="0">
                <a:solidFill>
                  <a:schemeClr val="bg1"/>
                </a:solidFill>
                <a:latin typeface="Times New Roman" pitchFamily="18" charset="0"/>
                <a:cs typeface="Times New Roman" pitchFamily="18" charset="0"/>
              </a:rPr>
              <a:t>Yönelİk</a:t>
            </a:r>
            <a:r>
              <a:rPr lang="tr-TR" sz="1800" b="1" dirty="0" smtClean="0">
                <a:solidFill>
                  <a:schemeClr val="bg1"/>
                </a:solidFill>
                <a:latin typeface="Times New Roman" pitchFamily="18" charset="0"/>
                <a:cs typeface="Times New Roman" pitchFamily="18" charset="0"/>
              </a:rPr>
              <a:t/>
            </a:r>
            <a:br>
              <a:rPr lang="tr-TR" sz="1800" b="1" dirty="0" smtClean="0">
                <a:solidFill>
                  <a:schemeClr val="bg1"/>
                </a:solidFill>
                <a:latin typeface="Times New Roman" pitchFamily="18" charset="0"/>
                <a:cs typeface="Times New Roman" pitchFamily="18" charset="0"/>
              </a:rPr>
            </a:br>
            <a:r>
              <a:rPr lang="tr-TR" sz="1800" b="1" dirty="0" smtClean="0">
                <a:solidFill>
                  <a:schemeClr val="bg1"/>
                </a:solidFill>
                <a:latin typeface="Times New Roman" pitchFamily="18" charset="0"/>
                <a:cs typeface="Times New Roman" pitchFamily="18" charset="0"/>
              </a:rPr>
              <a:t> </a:t>
            </a:r>
            <a:r>
              <a:rPr lang="tr-TR" sz="1800" b="1" dirty="0" err="1" smtClean="0">
                <a:solidFill>
                  <a:schemeClr val="bg1"/>
                </a:solidFill>
                <a:latin typeface="Times New Roman" pitchFamily="18" charset="0"/>
                <a:cs typeface="Times New Roman" pitchFamily="18" charset="0"/>
              </a:rPr>
              <a:t>YaratIcI</a:t>
            </a:r>
            <a:r>
              <a:rPr lang="tr-TR" sz="1800" b="1" dirty="0" smtClean="0">
                <a:solidFill>
                  <a:schemeClr val="bg1"/>
                </a:solidFill>
                <a:latin typeface="Times New Roman" pitchFamily="18" charset="0"/>
                <a:cs typeface="Times New Roman" pitchFamily="18" charset="0"/>
              </a:rPr>
              <a:t> Drama </a:t>
            </a:r>
            <a:r>
              <a:rPr lang="tr-TR" sz="1800" b="1" dirty="0" err="1" smtClean="0">
                <a:solidFill>
                  <a:schemeClr val="bg1"/>
                </a:solidFill>
                <a:latin typeface="Times New Roman" pitchFamily="18" charset="0"/>
                <a:cs typeface="Times New Roman" pitchFamily="18" charset="0"/>
              </a:rPr>
              <a:t>Eğİtİmİ</a:t>
            </a:r>
            <a:endParaRPr lang="tr-TR" sz="1800" b="1" dirty="0">
              <a:solidFill>
                <a:schemeClr val="bg1"/>
              </a:solidFill>
              <a:latin typeface="Times New Roman" pitchFamily="18" charset="0"/>
              <a:cs typeface="Times New Roman" pitchFamily="18" charset="0"/>
            </a:endParaRPr>
          </a:p>
        </p:txBody>
      </p:sp>
      <p:sp>
        <p:nvSpPr>
          <p:cNvPr id="4" name="Metin kutusu 3"/>
          <p:cNvSpPr txBox="1"/>
          <p:nvPr/>
        </p:nvSpPr>
        <p:spPr>
          <a:xfrm>
            <a:off x="510482" y="1071546"/>
            <a:ext cx="7704856" cy="369332"/>
          </a:xfrm>
          <a:prstGeom prst="rect">
            <a:avLst/>
          </a:prstGeom>
          <a:noFill/>
        </p:spPr>
        <p:txBody>
          <a:bodyPr wrap="square" rtlCol="0">
            <a:spAutoFit/>
          </a:bodyPr>
          <a:lstStyle/>
          <a:p>
            <a:pPr algn="ctr"/>
            <a:r>
              <a:rPr lang="tr-TR" b="1" dirty="0" smtClean="0"/>
              <a:t>Ankara Yenimahalle Sait </a:t>
            </a:r>
            <a:r>
              <a:rPr lang="tr-TR" b="1" dirty="0" err="1" smtClean="0"/>
              <a:t>Ulusoy</a:t>
            </a:r>
            <a:r>
              <a:rPr lang="tr-TR" b="1" dirty="0" smtClean="0"/>
              <a:t> Özel Eğitim Uygulama Merkezi </a:t>
            </a:r>
            <a:endParaRPr lang="tr-TR" b="1" dirty="0"/>
          </a:p>
        </p:txBody>
      </p:sp>
      <p:sp>
        <p:nvSpPr>
          <p:cNvPr id="6" name="Metin kutusu 5"/>
          <p:cNvSpPr txBox="1"/>
          <p:nvPr/>
        </p:nvSpPr>
        <p:spPr>
          <a:xfrm>
            <a:off x="2819298" y="5357826"/>
            <a:ext cx="4824536" cy="861774"/>
          </a:xfrm>
          <a:prstGeom prst="rect">
            <a:avLst/>
          </a:prstGeom>
          <a:noFill/>
        </p:spPr>
        <p:txBody>
          <a:bodyPr wrap="square" rtlCol="0">
            <a:spAutoFit/>
          </a:bodyPr>
          <a:lstStyle/>
          <a:p>
            <a:r>
              <a:rPr lang="tr-TR" sz="2500" b="1" dirty="0" smtClean="0">
                <a:solidFill>
                  <a:srgbClr val="00B050"/>
                </a:solidFill>
              </a:rPr>
              <a:t>Ankara Kalkınma Ajansı Teknik Destek Projesi</a:t>
            </a:r>
            <a:endParaRPr lang="tr-TR" sz="2500" b="1" dirty="0">
              <a:solidFill>
                <a:srgbClr val="00B050"/>
              </a:solidFill>
            </a:endParaRPr>
          </a:p>
        </p:txBody>
      </p:sp>
      <p:pic>
        <p:nvPicPr>
          <p:cNvPr id="11267" name="Picture 3" descr="C:\Users\Belgin TURA\Desktop\sait ulusoy\k_12134814_davetiye.jpg"/>
          <p:cNvPicPr>
            <a:picLocks noChangeAspect="1" noChangeArrowheads="1"/>
          </p:cNvPicPr>
          <p:nvPr/>
        </p:nvPicPr>
        <p:blipFill>
          <a:blip r:embed="rId2"/>
          <a:srcRect/>
          <a:stretch>
            <a:fillRect/>
          </a:stretch>
        </p:blipFill>
        <p:spPr bwMode="auto">
          <a:xfrm>
            <a:off x="1214414" y="1571612"/>
            <a:ext cx="6858048"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61699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285729"/>
            <a:ext cx="6200792" cy="285752"/>
          </a:xfrm>
        </p:spPr>
        <p:txBody>
          <a:bodyPr/>
          <a:lstStyle/>
          <a:p>
            <a:r>
              <a:rPr lang="tr-TR" altLang="tr-TR" b="1" dirty="0" smtClean="0">
                <a:solidFill>
                  <a:schemeClr val="bg1"/>
                </a:solidFill>
                <a:latin typeface="Times New Roman" pitchFamily="18" charset="0"/>
                <a:cs typeface="Times New Roman" pitchFamily="18" charset="0"/>
              </a:rPr>
              <a:t/>
            </a:r>
            <a:br>
              <a:rPr lang="tr-TR" altLang="tr-TR" b="1" dirty="0" smtClean="0">
                <a:solidFill>
                  <a:schemeClr val="bg1"/>
                </a:solidFill>
                <a:latin typeface="Times New Roman" pitchFamily="18" charset="0"/>
                <a:cs typeface="Times New Roman" pitchFamily="18" charset="0"/>
              </a:rPr>
            </a:br>
            <a:r>
              <a:rPr lang="tr-TR" altLang="tr-TR" b="1" dirty="0" err="1" smtClean="0">
                <a:solidFill>
                  <a:schemeClr val="bg1"/>
                </a:solidFill>
                <a:latin typeface="Times New Roman" pitchFamily="18" charset="0"/>
                <a:cs typeface="Times New Roman" pitchFamily="18" charset="0"/>
              </a:rPr>
              <a:t>Projenİn</a:t>
            </a:r>
            <a:r>
              <a:rPr lang="tr-TR" altLang="tr-TR" b="1" dirty="0" smtClean="0">
                <a:solidFill>
                  <a:schemeClr val="bg1"/>
                </a:solidFill>
                <a:latin typeface="Times New Roman" pitchFamily="18" charset="0"/>
                <a:cs typeface="Times New Roman" pitchFamily="18" charset="0"/>
              </a:rPr>
              <a:t> </a:t>
            </a:r>
            <a:r>
              <a:rPr lang="tr-TR" altLang="tr-TR" b="1" dirty="0" err="1" smtClean="0">
                <a:solidFill>
                  <a:schemeClr val="bg1"/>
                </a:solidFill>
                <a:latin typeface="Times New Roman" pitchFamily="18" charset="0"/>
                <a:cs typeface="Times New Roman" pitchFamily="18" charset="0"/>
              </a:rPr>
              <a:t>AmacI</a:t>
            </a:r>
            <a:r>
              <a:rPr lang="tr-TR" dirty="0" smtClean="0">
                <a:solidFill>
                  <a:schemeClr val="bg1"/>
                </a:solidFill>
                <a:latin typeface="Times New Roman" pitchFamily="18" charset="0"/>
                <a:cs typeface="Times New Roman" pitchFamily="18" charset="0"/>
              </a:rPr>
              <a:t/>
            </a:r>
            <a:br>
              <a:rPr lang="tr-TR" dirty="0" smtClean="0">
                <a:solidFill>
                  <a:schemeClr val="bg1"/>
                </a:solidFill>
                <a:latin typeface="Times New Roman" pitchFamily="18" charset="0"/>
                <a:cs typeface="Times New Roman" pitchFamily="18" charset="0"/>
              </a:rPr>
            </a:br>
            <a:endParaRPr lang="tr-TR" dirty="0">
              <a:solidFill>
                <a:schemeClr val="bg1"/>
              </a:solidFill>
            </a:endParaRPr>
          </a:p>
        </p:txBody>
      </p:sp>
      <p:sp>
        <p:nvSpPr>
          <p:cNvPr id="3" name="2 İçerik Yer Tutucusu"/>
          <p:cNvSpPr>
            <a:spLocks noGrp="1"/>
          </p:cNvSpPr>
          <p:nvPr>
            <p:ph idx="1"/>
          </p:nvPr>
        </p:nvSpPr>
        <p:spPr>
          <a:xfrm>
            <a:off x="928662" y="1285860"/>
            <a:ext cx="3500462" cy="1928826"/>
          </a:xfrm>
        </p:spPr>
        <p:txBody>
          <a:bodyPr/>
          <a:lstStyle/>
          <a:p>
            <a:pPr algn="ctr">
              <a:buNone/>
            </a:pPr>
            <a:r>
              <a:rPr lang="tr-TR" sz="2400" dirty="0" smtClean="0">
                <a:solidFill>
                  <a:srgbClr val="008000"/>
                </a:solidFill>
                <a:latin typeface="Times New Roman" pitchFamily="18" charset="0"/>
                <a:cs typeface="Times New Roman" pitchFamily="18" charset="0"/>
              </a:rPr>
              <a:t> </a:t>
            </a:r>
            <a:r>
              <a:rPr lang="tr-TR" sz="2400" b="0" dirty="0" smtClean="0">
                <a:latin typeface="Arial" pitchFamily="34" charset="0"/>
                <a:cs typeface="Arial" pitchFamily="34" charset="0"/>
              </a:rPr>
              <a:t>Proje ile Merkezde görev yapan öğretmenlere özel eğitime yönelik yaratıcı drama eğitimi verilmiştir.  </a:t>
            </a:r>
          </a:p>
          <a:p>
            <a:endParaRPr lang="tr-TR" sz="2400" dirty="0"/>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16</a:t>
            </a:fld>
            <a:endParaRPr lang="tr-TR" altLang="tr-TR"/>
          </a:p>
        </p:txBody>
      </p:sp>
      <p:pic>
        <p:nvPicPr>
          <p:cNvPr id="6" name="Picture 2"/>
          <p:cNvPicPr>
            <a:picLocks noChangeAspect="1" noChangeArrowheads="1"/>
          </p:cNvPicPr>
          <p:nvPr/>
        </p:nvPicPr>
        <p:blipFill>
          <a:blip r:embed="rId2" cstate="print"/>
          <a:srcRect/>
          <a:stretch>
            <a:fillRect/>
          </a:stretch>
        </p:blipFill>
        <p:spPr bwMode="auto">
          <a:xfrm>
            <a:off x="5286380" y="1142984"/>
            <a:ext cx="3216721"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p:cNvPicPr>
            <a:picLocks noChangeAspect="1" noChangeArrowheads="1"/>
          </p:cNvPicPr>
          <p:nvPr/>
        </p:nvPicPr>
        <p:blipFill>
          <a:blip r:embed="rId3" cstate="print"/>
          <a:srcRect/>
          <a:stretch>
            <a:fillRect/>
          </a:stretch>
        </p:blipFill>
        <p:spPr bwMode="auto">
          <a:xfrm>
            <a:off x="5429256" y="3961975"/>
            <a:ext cx="3315576" cy="2181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p:cNvPicPr>
            <a:picLocks noChangeAspect="1" noChangeArrowheads="1"/>
          </p:cNvPicPr>
          <p:nvPr/>
        </p:nvPicPr>
        <p:blipFill>
          <a:blip r:embed="rId4"/>
          <a:srcRect/>
          <a:stretch>
            <a:fillRect/>
          </a:stretch>
        </p:blipFill>
        <p:spPr bwMode="auto">
          <a:xfrm>
            <a:off x="571472" y="3897496"/>
            <a:ext cx="3714776" cy="2474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6705" y="365125"/>
            <a:ext cx="7521575" cy="549275"/>
          </a:xfrm>
        </p:spPr>
        <p:txBody>
          <a:bodyPr/>
          <a:lstStyle/>
          <a:p>
            <a:r>
              <a:rPr lang="tr-TR" b="1" dirty="0" smtClean="0">
                <a:solidFill>
                  <a:schemeClr val="bg1"/>
                </a:solidFill>
                <a:effectLst>
                  <a:outerShdw blurRad="38100" dist="38100" dir="2700000" algn="tl">
                    <a:srgbClr val="000000">
                      <a:alpha val="43137"/>
                    </a:srgbClr>
                  </a:outerShdw>
                </a:effectLst>
              </a:rPr>
              <a:t>MALİ Destek </a:t>
            </a:r>
            <a:r>
              <a:rPr lang="tr-TR" b="1" dirty="0" err="1" smtClean="0">
                <a:solidFill>
                  <a:schemeClr val="bg1"/>
                </a:solidFill>
                <a:effectLst>
                  <a:outerShdw blurRad="38100" dist="38100" dir="2700000" algn="tl">
                    <a:srgbClr val="000000">
                      <a:alpha val="43137"/>
                    </a:srgbClr>
                  </a:outerShdw>
                </a:effectLst>
              </a:rPr>
              <a:t>BaşvurularI</a:t>
            </a:r>
            <a:endParaRPr lang="tr-TR" dirty="0"/>
          </a:p>
        </p:txBody>
      </p:sp>
      <p:sp>
        <p:nvSpPr>
          <p:cNvPr id="3" name="2 İçerik Yer Tutucusu"/>
          <p:cNvSpPr>
            <a:spLocks noGrp="1"/>
          </p:cNvSpPr>
          <p:nvPr>
            <p:ph idx="1"/>
          </p:nvPr>
        </p:nvSpPr>
        <p:spPr>
          <a:xfrm>
            <a:off x="822327" y="1100138"/>
            <a:ext cx="7521575" cy="5186381"/>
          </a:xfrm>
        </p:spPr>
        <p:txBody>
          <a:bodyPr/>
          <a:lstStyle/>
          <a:p>
            <a:pPr>
              <a:buFont typeface="Wingdings" pitchFamily="2" charset="2"/>
              <a:buChar char="Ø"/>
            </a:pPr>
            <a:r>
              <a:rPr lang="tr-TR" sz="1800" b="0" dirty="0" smtClean="0">
                <a:latin typeface="Arial" pitchFamily="34" charset="0"/>
                <a:cs typeface="Arial" pitchFamily="34" charset="0"/>
              </a:rPr>
              <a:t>Ajanslar proje teklif çağrısı yöntemi ile , belirli bir destek programı kapsamında, nitelikleri net bir şekilde belirlenmiş olan potansiyel başvuru sahiplerinin, önceden belirlenen konu ve koşullara uygun olarak proje teklifi sunmaya davet ederler.</a:t>
            </a:r>
          </a:p>
          <a:p>
            <a:pPr>
              <a:buFont typeface="Wingdings" pitchFamily="2" charset="2"/>
              <a:buChar char="Ø"/>
            </a:pPr>
            <a:r>
              <a:rPr lang="tr-TR" sz="1800" b="0" dirty="0" smtClean="0">
                <a:latin typeface="Arial" pitchFamily="34" charset="0"/>
                <a:cs typeface="Arial" pitchFamily="34" charset="0"/>
              </a:rPr>
              <a:t> Proje teklif çağrısının ayrıntıları proje teklif çağrısına çıkıldığında ilan metninde ve başvuru kılavuzunda yer alır.</a:t>
            </a:r>
          </a:p>
          <a:p>
            <a:pPr>
              <a:buFont typeface="Wingdings" pitchFamily="2" charset="2"/>
              <a:buChar char="Ø"/>
            </a:pPr>
            <a:r>
              <a:rPr lang="tr-TR" sz="1800" b="0" dirty="0" smtClean="0">
                <a:latin typeface="Arial" pitchFamily="34" charset="0"/>
                <a:cs typeface="Arial" pitchFamily="34" charset="0"/>
              </a:rPr>
              <a:t>Ajanslar tarafından verilen mali destek programları kendine özgü koşullarına göre farklılık gösterir.</a:t>
            </a:r>
          </a:p>
          <a:p>
            <a:pPr>
              <a:buFont typeface="Wingdings" pitchFamily="2" charset="2"/>
              <a:buChar char="Ø"/>
            </a:pPr>
            <a:r>
              <a:rPr lang="tr-TR" sz="1800" b="0" dirty="0" smtClean="0">
                <a:latin typeface="Arial" pitchFamily="34" charset="0"/>
                <a:cs typeface="Arial" pitchFamily="34" charset="0"/>
              </a:rPr>
              <a:t>Destek programının genel amaç ve hedefleri, potansiyel başvuru sahiplerinin niteliği, uygun görülen proje konuları ve maliyetler, program bütçesi, mevzuatta bu konuda belirlenmiş sınırlar gibi unsurlar göz önünde tutularak her bir proje başına verilebilecek azami ve asgari mali destek miktarları belirlenir.</a:t>
            </a:r>
          </a:p>
          <a:p>
            <a:pPr>
              <a:buFont typeface="Wingdings" pitchFamily="2" charset="2"/>
              <a:buChar char="Ø"/>
            </a:pPr>
            <a:r>
              <a:rPr lang="tr-TR" sz="1800" b="0" dirty="0" smtClean="0">
                <a:latin typeface="Arial" pitchFamily="34" charset="0"/>
                <a:cs typeface="Arial" pitchFamily="34" charset="0"/>
              </a:rPr>
              <a:t>Başvurular öncelikli olarak Kalkınma Ajansları Yönetim Sistemi - Proje ve Faaliyet Destek Yönetimi (KAYS-PFD) üzerinden yapılır.</a:t>
            </a:r>
          </a:p>
          <a:p>
            <a:endParaRPr lang="tr-TR" sz="1800" b="0" dirty="0" smtClean="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17</a:t>
            </a:fld>
            <a:endParaRPr lang="tr-TR" alt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11684"/>
            <a:ext cx="7315200"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142976" y="1458946"/>
            <a:ext cx="7072362" cy="3970318"/>
          </a:xfrm>
          <a:prstGeom prst="rect">
            <a:avLst/>
          </a:prstGeom>
          <a:noFill/>
        </p:spPr>
        <p:txBody>
          <a:bodyPr wrap="square" rtlCol="0">
            <a:spAutoFit/>
          </a:bodyPr>
          <a:lstStyle/>
          <a:p>
            <a:pPr marL="285750" indent="-285750" algn="just">
              <a:buFont typeface="Wingdings" panose="05000000000000000000" pitchFamily="2" charset="2"/>
              <a:buChar char="Ø"/>
            </a:pPr>
            <a:r>
              <a:rPr lang="tr-TR" sz="1800" dirty="0" smtClean="0">
                <a:latin typeface="Arial" pitchFamily="34" charset="0"/>
                <a:cs typeface="Arial" pitchFamily="34" charset="0"/>
              </a:rPr>
              <a:t>Belediyeler</a:t>
            </a:r>
          </a:p>
          <a:p>
            <a:pPr marL="285750" indent="-285750" algn="just">
              <a:buFont typeface="Wingdings" panose="05000000000000000000" pitchFamily="2" charset="2"/>
              <a:buChar char="Ø"/>
            </a:pPr>
            <a:r>
              <a:rPr lang="tr-TR" sz="1800" dirty="0" smtClean="0">
                <a:solidFill>
                  <a:srgbClr val="FF0000"/>
                </a:solidFill>
                <a:latin typeface="Arial" pitchFamily="34" charset="0"/>
                <a:cs typeface="Arial" pitchFamily="34" charset="0"/>
              </a:rPr>
              <a:t>Kamu </a:t>
            </a:r>
            <a:r>
              <a:rPr lang="tr-TR" sz="1800" dirty="0">
                <a:solidFill>
                  <a:srgbClr val="FF0000"/>
                </a:solidFill>
                <a:latin typeface="Arial" pitchFamily="34" charset="0"/>
                <a:cs typeface="Arial" pitchFamily="34" charset="0"/>
              </a:rPr>
              <a:t>kurum ve kuruluşları </a:t>
            </a:r>
            <a:r>
              <a:rPr lang="tr-TR" sz="1800" dirty="0">
                <a:latin typeface="Arial" pitchFamily="34" charset="0"/>
                <a:cs typeface="Arial" pitchFamily="34" charset="0"/>
              </a:rPr>
              <a:t>(Valilik, kaymakamlıklar, kamu kurumlarının il ve bölge müdürlükleri ve başkanlıkları, ilçe müdürlükleri, bakanlıkların bağlı ya da ilgili kurum, kuruluş, merkez ve enstitüleri vb</a:t>
            </a:r>
            <a:r>
              <a:rPr lang="tr-TR" sz="1800" dirty="0" smtClean="0">
                <a:latin typeface="Arial" pitchFamily="34" charset="0"/>
                <a:cs typeface="Arial" pitchFamily="34" charset="0"/>
              </a:rPr>
              <a:t>.)</a:t>
            </a:r>
          </a:p>
          <a:p>
            <a:pPr marL="285750" indent="-285750" algn="just">
              <a:buFont typeface="Wingdings" panose="05000000000000000000" pitchFamily="2" charset="2"/>
              <a:buChar char="Ø"/>
            </a:pPr>
            <a:r>
              <a:rPr lang="tr-TR" sz="1800" dirty="0" smtClean="0">
                <a:latin typeface="Arial" pitchFamily="34" charset="0"/>
                <a:cs typeface="Arial" pitchFamily="34" charset="0"/>
              </a:rPr>
              <a:t>Organize </a:t>
            </a:r>
            <a:r>
              <a:rPr lang="tr-TR" sz="1800" dirty="0">
                <a:latin typeface="Arial" pitchFamily="34" charset="0"/>
                <a:cs typeface="Arial" pitchFamily="34" charset="0"/>
              </a:rPr>
              <a:t>Sanayi </a:t>
            </a:r>
            <a:r>
              <a:rPr lang="tr-TR" sz="1800" dirty="0" smtClean="0">
                <a:latin typeface="Arial" pitchFamily="34" charset="0"/>
                <a:cs typeface="Arial" pitchFamily="34" charset="0"/>
              </a:rPr>
              <a:t>Bölgeleri</a:t>
            </a:r>
          </a:p>
          <a:p>
            <a:pPr marL="285750" indent="-285750" algn="just">
              <a:buFont typeface="Wingdings" panose="05000000000000000000" pitchFamily="2" charset="2"/>
              <a:buChar char="Ø"/>
            </a:pPr>
            <a:r>
              <a:rPr lang="tr-TR" sz="1800" dirty="0" smtClean="0">
                <a:latin typeface="Arial" pitchFamily="34" charset="0"/>
                <a:cs typeface="Arial" pitchFamily="34" charset="0"/>
              </a:rPr>
              <a:t>Üniversiteler</a:t>
            </a:r>
          </a:p>
          <a:p>
            <a:pPr marL="285750" indent="-285750" algn="just">
              <a:buFont typeface="Wingdings" panose="05000000000000000000" pitchFamily="2" charset="2"/>
              <a:buChar char="Ø"/>
            </a:pPr>
            <a:r>
              <a:rPr lang="tr-TR" sz="1800" dirty="0" smtClean="0">
                <a:latin typeface="Arial" pitchFamily="34" charset="0"/>
                <a:cs typeface="Arial" pitchFamily="34" charset="0"/>
              </a:rPr>
              <a:t>Kar </a:t>
            </a:r>
            <a:r>
              <a:rPr lang="tr-TR" sz="1800" dirty="0">
                <a:latin typeface="Arial" pitchFamily="34" charset="0"/>
                <a:cs typeface="Arial" pitchFamily="34" charset="0"/>
              </a:rPr>
              <a:t>amacı gütmeyen araştırma </a:t>
            </a:r>
            <a:r>
              <a:rPr lang="tr-TR" sz="1800" dirty="0" smtClean="0">
                <a:latin typeface="Arial" pitchFamily="34" charset="0"/>
                <a:cs typeface="Arial" pitchFamily="34" charset="0"/>
              </a:rPr>
              <a:t>merkezleri/enstitüler</a:t>
            </a:r>
          </a:p>
          <a:p>
            <a:pPr marL="285750" indent="-285750" algn="just">
              <a:buFont typeface="Wingdings" panose="05000000000000000000" pitchFamily="2" charset="2"/>
              <a:buChar char="Ø"/>
            </a:pPr>
            <a:r>
              <a:rPr lang="tr-TR" sz="1800" dirty="0" smtClean="0">
                <a:latin typeface="Arial" pitchFamily="34" charset="0"/>
                <a:cs typeface="Arial" pitchFamily="34" charset="0"/>
              </a:rPr>
              <a:t>Kamu </a:t>
            </a:r>
            <a:r>
              <a:rPr lang="tr-TR" sz="1800" dirty="0">
                <a:latin typeface="Arial" pitchFamily="34" charset="0"/>
                <a:cs typeface="Arial" pitchFamily="34" charset="0"/>
              </a:rPr>
              <a:t>kurumu niteliğinde meslek kuruluşları (TOBB’a bağlı odalar ve borsalar, esnaf ve sanatkâr odaları, meslek odaları ve bunların bir araya gelmek suretiyle oluşturdukları üst </a:t>
            </a:r>
            <a:r>
              <a:rPr lang="tr-TR" sz="1800" dirty="0" smtClean="0">
                <a:latin typeface="Arial" pitchFamily="34" charset="0"/>
                <a:cs typeface="Arial" pitchFamily="34" charset="0"/>
              </a:rPr>
              <a:t>kuruluşlar)</a:t>
            </a:r>
          </a:p>
          <a:p>
            <a:pPr marL="285750" indent="-285750" algn="just">
              <a:buFont typeface="Wingdings" panose="05000000000000000000" pitchFamily="2" charset="2"/>
              <a:buChar char="Ø"/>
            </a:pPr>
            <a:r>
              <a:rPr lang="tr-TR" sz="1800" dirty="0" smtClean="0">
                <a:latin typeface="Arial" pitchFamily="34" charset="0"/>
                <a:cs typeface="Arial" pitchFamily="34" charset="0"/>
              </a:rPr>
              <a:t>Sivil </a:t>
            </a:r>
            <a:r>
              <a:rPr lang="tr-TR" sz="1800" dirty="0">
                <a:latin typeface="Arial" pitchFamily="34" charset="0"/>
                <a:cs typeface="Arial" pitchFamily="34" charset="0"/>
              </a:rPr>
              <a:t>toplum kuruluşları (dernekler, vakıflar, meslek kuruluşları, </a:t>
            </a:r>
            <a:r>
              <a:rPr lang="tr-TR" sz="1800" dirty="0" smtClean="0">
                <a:latin typeface="Arial" pitchFamily="34" charset="0"/>
                <a:cs typeface="Arial" pitchFamily="34" charset="0"/>
              </a:rPr>
              <a:t>sendikalar)</a:t>
            </a:r>
          </a:p>
          <a:p>
            <a:pPr marL="285750" indent="-285750" algn="just">
              <a:buFont typeface="Wingdings" panose="05000000000000000000" pitchFamily="2" charset="2"/>
              <a:buChar char="Ø"/>
            </a:pPr>
            <a:r>
              <a:rPr lang="tr-TR" sz="1800" dirty="0" smtClean="0">
                <a:latin typeface="Arial" pitchFamily="34" charset="0"/>
                <a:cs typeface="Arial" pitchFamily="34" charset="0"/>
              </a:rPr>
              <a:t>Kâr </a:t>
            </a:r>
            <a:r>
              <a:rPr lang="tr-TR" sz="1800" dirty="0">
                <a:latin typeface="Arial" pitchFamily="34" charset="0"/>
                <a:cs typeface="Arial" pitchFamily="34" charset="0"/>
              </a:rPr>
              <a:t>amacı gütmeyen birlik ve kooperatifler</a:t>
            </a:r>
          </a:p>
        </p:txBody>
      </p:sp>
    </p:spTree>
    <p:extLst>
      <p:ext uri="{BB962C8B-B14F-4D97-AF65-F5344CB8AC3E}">
        <p14:creationId xmlns="" xmlns:p14="http://schemas.microsoft.com/office/powerpoint/2010/main" val="130724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325" y="1571612"/>
            <a:ext cx="7521575" cy="4500594"/>
          </a:xfrm>
        </p:spPr>
        <p:txBody>
          <a:bodyPr/>
          <a:lstStyle/>
          <a:p>
            <a:pPr algn="ctr">
              <a:buNone/>
            </a:pPr>
            <a:r>
              <a:rPr lang="tr-TR" sz="4000" dirty="0" smtClean="0">
                <a:latin typeface="Times New Roman" pitchFamily="18" charset="0"/>
                <a:cs typeface="Times New Roman" pitchFamily="18" charset="0"/>
              </a:rPr>
              <a:t>Kamu kurum ve kuruluşları (OKULLAR) </a:t>
            </a:r>
          </a:p>
          <a:p>
            <a:pPr algn="ctr">
              <a:buNone/>
            </a:pPr>
            <a:r>
              <a:rPr lang="tr-TR" sz="4000" dirty="0" smtClean="0">
                <a:solidFill>
                  <a:srgbClr val="C00000"/>
                </a:solidFill>
              </a:rPr>
              <a:t>MALİ DESTEK PROJELERİ</a:t>
            </a:r>
          </a:p>
          <a:p>
            <a:pPr algn="ctr">
              <a:buNone/>
            </a:pPr>
            <a:r>
              <a:rPr lang="tr-TR" sz="4000" dirty="0" smtClean="0">
                <a:latin typeface="Times New Roman" pitchFamily="18" charset="0"/>
                <a:cs typeface="Times New Roman" pitchFamily="18" charset="0"/>
              </a:rPr>
              <a:t>Yapabilirler.</a:t>
            </a:r>
          </a:p>
          <a:p>
            <a:pPr algn="ctr">
              <a:buNone/>
            </a:pPr>
            <a:endParaRPr lang="tr-TR" sz="2400" dirty="0" smtClean="0">
              <a:latin typeface="Times New Roman" pitchFamily="18" charset="0"/>
              <a:cs typeface="Times New Roman" pitchFamily="18" charset="0"/>
            </a:endParaRPr>
          </a:p>
          <a:p>
            <a:pPr algn="ctr">
              <a:buNone/>
            </a:pPr>
            <a:endParaRPr lang="tr-TR" sz="2400" dirty="0" smtClean="0">
              <a:latin typeface="Times New Roman" pitchFamily="18" charset="0"/>
              <a:cs typeface="Times New Roman" pitchFamily="18" charset="0"/>
            </a:endParaRPr>
          </a:p>
          <a:p>
            <a:pPr algn="ctr">
              <a:buNone/>
            </a:pPr>
            <a:r>
              <a:rPr lang="tr-TR" sz="2400" dirty="0" smtClean="0">
                <a:latin typeface="Times New Roman" pitchFamily="18" charset="0"/>
                <a:cs typeface="Times New Roman" pitchFamily="18" charset="0"/>
              </a:rPr>
              <a:t>Ayrıntılı bilgilere ajansların sayfalarından ulaşılabilir.</a:t>
            </a:r>
          </a:p>
          <a:p>
            <a:endParaRPr lang="tr-TR" dirty="0"/>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19</a:t>
            </a:fld>
            <a:endParaRPr lang="tr-TR" altLang="tr-TR"/>
          </a:p>
        </p:txBody>
      </p:sp>
      <p:sp>
        <p:nvSpPr>
          <p:cNvPr id="6" name="5 Metin kutusu"/>
          <p:cNvSpPr txBox="1"/>
          <p:nvPr/>
        </p:nvSpPr>
        <p:spPr>
          <a:xfrm>
            <a:off x="1428728" y="357166"/>
            <a:ext cx="6786610" cy="584775"/>
          </a:xfrm>
          <a:prstGeom prst="rect">
            <a:avLst/>
          </a:prstGeom>
          <a:noFill/>
        </p:spPr>
        <p:txBody>
          <a:bodyPr wrap="square" rtlCol="0">
            <a:spAutoFit/>
          </a:bodyPr>
          <a:lstStyle/>
          <a:p>
            <a:r>
              <a:rPr lang="tr-TR"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MALİ DESTEK BAŞVURULARI</a:t>
            </a:r>
            <a:endParaRPr lang="tr-T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lgn="ctr" eaLnBrk="1" fontAlgn="auto" latinLnBrk="1" hangingPunct="1">
              <a:spcBef>
                <a:spcPts val="0"/>
              </a:spcBef>
              <a:spcAft>
                <a:spcPts val="0"/>
              </a:spcAft>
            </a:pPr>
            <a:r>
              <a:rPr lang="tr-TR" sz="2400" b="1" cap="none"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ÖZEL EĞİTİM VE REHBERLİK HİZMETLERİ </a:t>
            </a:r>
            <a:br>
              <a:rPr lang="tr-TR" sz="2400" b="1" cap="none"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tr-TR" sz="2400" b="1" cap="none"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GENEL MÜDÜRLÜĞÜ </a:t>
            </a:r>
            <a:r>
              <a:rPr lang="en-US" altLang="ko-KR" sz="1800" b="1" cap="none" dirty="0">
                <a:solidFill>
                  <a:prstClr val="black">
                    <a:lumMod val="75000"/>
                    <a:lumOff val="25000"/>
                  </a:prstClr>
                </a:solidFill>
                <a:effectLst>
                  <a:outerShdw blurRad="38100" dist="38100" dir="2700000" algn="tl">
                    <a:srgbClr val="000000">
                      <a:alpha val="43137"/>
                    </a:srgbClr>
                  </a:outerShdw>
                </a:effectLst>
                <a:latin typeface="Arial" pitchFamily="34" charset="0"/>
                <a:ea typeface="맑은 고딕" pitchFamily="50" charset="-127"/>
                <a:cs typeface="Arial" pitchFamily="34" charset="0"/>
              </a:rPr>
              <a:t/>
            </a:r>
            <a:br>
              <a:rPr lang="en-US" altLang="ko-KR" sz="1800" b="1" cap="none" dirty="0">
                <a:solidFill>
                  <a:prstClr val="black">
                    <a:lumMod val="75000"/>
                    <a:lumOff val="25000"/>
                  </a:prstClr>
                </a:solidFill>
                <a:effectLst>
                  <a:outerShdw blurRad="38100" dist="38100" dir="2700000" algn="tl">
                    <a:srgbClr val="000000">
                      <a:alpha val="43137"/>
                    </a:srgbClr>
                  </a:outerShdw>
                </a:effectLst>
                <a:latin typeface="Arial" pitchFamily="34" charset="0"/>
                <a:ea typeface="맑은 고딕" pitchFamily="50" charset="-127"/>
                <a:cs typeface="Arial" pitchFamily="34" charset="0"/>
              </a:rPr>
            </a:br>
            <a:endParaRPr lang="tr-TR" sz="1800" dirty="0"/>
          </a:p>
        </p:txBody>
      </p:sp>
      <p:sp>
        <p:nvSpPr>
          <p:cNvPr id="3" name="İçerik Yer Tutucusu 2"/>
          <p:cNvSpPr>
            <a:spLocks noGrp="1"/>
          </p:cNvSpPr>
          <p:nvPr>
            <p:ph idx="1"/>
          </p:nvPr>
        </p:nvSpPr>
        <p:spPr>
          <a:xfrm>
            <a:off x="822327" y="1100138"/>
            <a:ext cx="7521575" cy="4543439"/>
          </a:xfrm>
        </p:spPr>
        <p:txBody>
          <a:bodyPr/>
          <a:lstStyle/>
          <a:p>
            <a:pPr>
              <a:buNone/>
            </a:pPr>
            <a:r>
              <a:rPr lang="tr-TR" sz="2800" dirty="0" smtClean="0">
                <a:solidFill>
                  <a:srgbClr val="FF0000"/>
                </a:solidFill>
                <a:latin typeface="Times New Roman" pitchFamily="18" charset="0"/>
                <a:cs typeface="Times New Roman" pitchFamily="18" charset="0"/>
              </a:rPr>
              <a:t>EĞİTİM İÇERİĞİ</a:t>
            </a:r>
          </a:p>
          <a:p>
            <a:r>
              <a:rPr lang="tr-TR" sz="2400" dirty="0" smtClean="0">
                <a:latin typeface="Arial" pitchFamily="34" charset="0"/>
                <a:cs typeface="Arial" pitchFamily="34" charset="0"/>
              </a:rPr>
              <a:t>Proje nedir?</a:t>
            </a:r>
          </a:p>
          <a:p>
            <a:r>
              <a:rPr lang="tr-TR" sz="2400" dirty="0" smtClean="0">
                <a:latin typeface="Arial" pitchFamily="34" charset="0"/>
                <a:cs typeface="Arial" pitchFamily="34" charset="0"/>
              </a:rPr>
              <a:t>Neden Proje yapıyoruz?</a:t>
            </a:r>
          </a:p>
          <a:p>
            <a:r>
              <a:rPr lang="tr-TR" sz="2400" dirty="0" smtClean="0">
                <a:latin typeface="Arial" pitchFamily="34" charset="0"/>
                <a:cs typeface="Arial" pitchFamily="34" charset="0"/>
              </a:rPr>
              <a:t>Projeler bize neler kazandırır?</a:t>
            </a:r>
          </a:p>
          <a:p>
            <a:r>
              <a:rPr lang="tr-TR" sz="2400" dirty="0" smtClean="0">
                <a:latin typeface="Arial" pitchFamily="34" charset="0"/>
                <a:cs typeface="Arial" pitchFamily="34" charset="0"/>
              </a:rPr>
              <a:t>Ne tür projeler yapabilirim?</a:t>
            </a:r>
          </a:p>
          <a:p>
            <a:r>
              <a:rPr lang="tr-TR" sz="2400" dirty="0" smtClean="0">
                <a:latin typeface="Arial" pitchFamily="34" charset="0"/>
                <a:cs typeface="Arial" pitchFamily="34" charset="0"/>
              </a:rPr>
              <a:t>Proje çeşitleri nelerdir?</a:t>
            </a:r>
          </a:p>
          <a:p>
            <a:r>
              <a:rPr lang="tr-TR" sz="2400" dirty="0" smtClean="0">
                <a:latin typeface="Arial" pitchFamily="34" charset="0"/>
                <a:cs typeface="Arial" pitchFamily="34" charset="0"/>
              </a:rPr>
              <a:t>Proje başvurularına/duyurularına nereden ulaşabilirim?</a:t>
            </a:r>
          </a:p>
          <a:p>
            <a:r>
              <a:rPr lang="tr-TR" sz="2400" dirty="0" smtClean="0">
                <a:latin typeface="Arial" pitchFamily="34" charset="0"/>
                <a:cs typeface="Arial" pitchFamily="34" charset="0"/>
              </a:rPr>
              <a:t>Proje Eğitimi alabilmek için nerelere </a:t>
            </a:r>
            <a:r>
              <a:rPr lang="tr-TR" sz="2400" dirty="0" smtClean="0">
                <a:latin typeface="Arial" pitchFamily="34" charset="0"/>
                <a:cs typeface="Arial" pitchFamily="34" charset="0"/>
              </a:rPr>
              <a:t>başvurabilirim?</a:t>
            </a:r>
            <a:endParaRPr lang="tr-TR" sz="2400" dirty="0" smtClean="0">
              <a:latin typeface="Arial" pitchFamily="34" charset="0"/>
              <a:cs typeface="Arial" pitchFamily="34" charset="0"/>
            </a:endParaRPr>
          </a:p>
          <a:p>
            <a:endParaRPr lang="tr-TR" sz="2400" dirty="0"/>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2</a:t>
            </a:fld>
            <a:endParaRPr lang="tr-TR" altLang="tr-TR"/>
          </a:p>
        </p:txBody>
      </p:sp>
    </p:spTree>
    <p:extLst>
      <p:ext uri="{BB962C8B-B14F-4D97-AF65-F5344CB8AC3E}">
        <p14:creationId xmlns:p14="http://schemas.microsoft.com/office/powerpoint/2010/main" xmlns="" val="139722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0"/>
            <a:ext cx="9144000" cy="1008112"/>
          </a:xfrm>
          <a:extLst>
            <a:ext uri="{AF507438-7753-43E0-B8FC-AC1667EBCBE1}">
              <a14:hiddenEffects xmlns="" xmlns:a14="http://schemas.microsoft.com/office/drawing/2010/main">
                <a:effectLst>
                  <a:outerShdw dist="17961" dir="2700000" algn="ctr" rotWithShape="0">
                    <a:schemeClr val="tx2"/>
                  </a:outerShdw>
                </a:effectLst>
              </a14:hiddenEffects>
            </a:ext>
          </a:extLst>
        </p:spPr>
        <p:txBody>
          <a:bodyPr/>
          <a:lstStyle/>
          <a:p>
            <a:pPr algn="ctr"/>
            <a:r>
              <a:rPr lang="tr-TR" altLang="tr-T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ÖRNEK PROJE </a:t>
            </a:r>
            <a:br>
              <a:rPr lang="tr-TR" altLang="tr-T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tr-TR" alt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Oyun ve Oyuncaklarla Özel </a:t>
            </a:r>
            <a:r>
              <a:rPr lang="tr-TR" altLang="tr-TR" sz="24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Eğİtİm</a:t>
            </a:r>
            <a:endParaRPr lang="ru-RU" alt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Metin kutusu 3"/>
          <p:cNvSpPr txBox="1"/>
          <p:nvPr/>
        </p:nvSpPr>
        <p:spPr>
          <a:xfrm>
            <a:off x="1928794" y="1000108"/>
            <a:ext cx="5832648" cy="400110"/>
          </a:xfrm>
          <a:prstGeom prst="rect">
            <a:avLst/>
          </a:prstGeom>
          <a:noFill/>
        </p:spPr>
        <p:txBody>
          <a:bodyPr wrap="square" rtlCol="0">
            <a:spAutoFit/>
          </a:bodyPr>
          <a:lstStyle/>
          <a:p>
            <a:r>
              <a:rPr lang="tr-TR" sz="2000" b="1" dirty="0" smtClean="0">
                <a:latin typeface="Times New Roman" pitchFamily="18" charset="0"/>
                <a:cs typeface="Times New Roman" pitchFamily="18" charset="0"/>
              </a:rPr>
              <a:t>Balıkesir Bigadiç 75. Yıl Eti Holding İlkokulu</a:t>
            </a:r>
            <a:endParaRPr lang="tr-TR" sz="2000" b="1" dirty="0">
              <a:latin typeface="Times New Roman" pitchFamily="18" charset="0"/>
              <a:cs typeface="Times New Roman" pitchFamily="18" charset="0"/>
            </a:endParaRPr>
          </a:p>
        </p:txBody>
      </p:sp>
      <p:sp>
        <p:nvSpPr>
          <p:cNvPr id="5" name="Metin kutusu 4"/>
          <p:cNvSpPr txBox="1"/>
          <p:nvPr/>
        </p:nvSpPr>
        <p:spPr>
          <a:xfrm>
            <a:off x="2094088" y="5884151"/>
            <a:ext cx="6192688" cy="830997"/>
          </a:xfrm>
          <a:prstGeom prst="rect">
            <a:avLst/>
          </a:prstGeom>
          <a:noFill/>
        </p:spPr>
        <p:txBody>
          <a:bodyPr wrap="square" rtlCol="0">
            <a:spAutoFit/>
          </a:bodyPr>
          <a:lstStyle/>
          <a:p>
            <a:r>
              <a:rPr lang="tr-TR" dirty="0" smtClean="0">
                <a:solidFill>
                  <a:srgbClr val="008000"/>
                </a:solidFill>
              </a:rPr>
              <a:t>Güney Marmara Kalkınma Ajansı Mali Destek Programı</a:t>
            </a:r>
            <a:endParaRPr lang="tr-TR" dirty="0">
              <a:solidFill>
                <a:srgbClr val="008000"/>
              </a:solidFill>
            </a:endParaRPr>
          </a:p>
        </p:txBody>
      </p:sp>
      <p:pic>
        <p:nvPicPr>
          <p:cNvPr id="2" name="Picture 2"/>
          <p:cNvPicPr>
            <a:picLocks noChangeAspect="1" noChangeArrowheads="1"/>
          </p:cNvPicPr>
          <p:nvPr/>
        </p:nvPicPr>
        <p:blipFill>
          <a:blip r:embed="rId3"/>
          <a:srcRect/>
          <a:stretch>
            <a:fillRect/>
          </a:stretch>
        </p:blipFill>
        <p:spPr bwMode="auto">
          <a:xfrm>
            <a:off x="1785919" y="1599305"/>
            <a:ext cx="6485418" cy="40442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1538" y="142852"/>
            <a:ext cx="6934200" cy="715963"/>
          </a:xfrm>
        </p:spPr>
        <p:txBody>
          <a:bodyPr/>
          <a:lstStyle/>
          <a:p>
            <a:pPr algn="ctr" eaLnBrk="1" hangingPunct="1"/>
            <a:r>
              <a:rPr lang="tr-TR" altLang="tr-TR" sz="3200" b="1" dirty="0" err="1" smtClean="0">
                <a:solidFill>
                  <a:schemeClr val="bg1"/>
                </a:solidFill>
                <a:latin typeface="Times New Roman" pitchFamily="18" charset="0"/>
                <a:cs typeface="Times New Roman" pitchFamily="18" charset="0"/>
              </a:rPr>
              <a:t>Projenİn</a:t>
            </a:r>
            <a:r>
              <a:rPr lang="tr-TR" altLang="tr-TR" sz="3200" b="1" dirty="0" smtClean="0">
                <a:solidFill>
                  <a:schemeClr val="bg1"/>
                </a:solidFill>
                <a:latin typeface="Times New Roman" pitchFamily="18" charset="0"/>
                <a:cs typeface="Times New Roman" pitchFamily="18" charset="0"/>
              </a:rPr>
              <a:t> </a:t>
            </a:r>
            <a:r>
              <a:rPr lang="tr-TR" altLang="tr-TR" sz="3200" b="1" dirty="0" err="1" smtClean="0">
                <a:solidFill>
                  <a:schemeClr val="bg1"/>
                </a:solidFill>
                <a:latin typeface="Times New Roman" pitchFamily="18" charset="0"/>
                <a:cs typeface="Times New Roman" pitchFamily="18" charset="0"/>
              </a:rPr>
              <a:t>AmacI</a:t>
            </a:r>
            <a:endParaRPr lang="en-US" altLang="tr-TR" sz="3200" b="1" dirty="0" smtClean="0">
              <a:solidFill>
                <a:schemeClr val="bg1"/>
              </a:solidFill>
              <a:latin typeface="Times New Roman" pitchFamily="18" charset="0"/>
              <a:cs typeface="Times New Roman" pitchFamily="18" charset="0"/>
            </a:endParaRPr>
          </a:p>
        </p:txBody>
      </p:sp>
      <p:sp>
        <p:nvSpPr>
          <p:cNvPr id="3" name="Metin kutusu 2"/>
          <p:cNvSpPr txBox="1"/>
          <p:nvPr/>
        </p:nvSpPr>
        <p:spPr>
          <a:xfrm>
            <a:off x="4786314" y="1870068"/>
            <a:ext cx="3816424" cy="3416320"/>
          </a:xfrm>
          <a:prstGeom prst="rect">
            <a:avLst/>
          </a:prstGeom>
          <a:noFill/>
        </p:spPr>
        <p:txBody>
          <a:bodyPr wrap="square" rtlCol="0">
            <a:spAutoFit/>
          </a:bodyPr>
          <a:lstStyle/>
          <a:p>
            <a:pPr algn="ctr"/>
            <a:r>
              <a:rPr lang="tr-TR" sz="2400" dirty="0" smtClean="0">
                <a:latin typeface="Arial" pitchFamily="34" charset="0"/>
                <a:cs typeface="Arial" pitchFamily="34" charset="0"/>
              </a:rPr>
              <a:t>Eğitimde bilgi ve teknolojiyi kullanarak, özellikle özel eğitime ihtiyacı olan öğrencilerin oyun ve oyuncak ile eğitim kalitesinin artırılması ve yenilikçi eğitim modeli uygulamalarının geliştirilmesidir.</a:t>
            </a:r>
            <a:endParaRPr lang="tr-TR" sz="2400" dirty="0">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714348" y="1142984"/>
            <a:ext cx="3571900" cy="5102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28596" y="1729310"/>
            <a:ext cx="3786214" cy="3985706"/>
          </a:xfrm>
          <a:prstGeom prst="rect">
            <a:avLst/>
          </a:prstGeom>
          <a:noFill/>
        </p:spPr>
        <p:txBody>
          <a:bodyPr wrap="square" rtlCol="0">
            <a:spAutoFit/>
          </a:bodyPr>
          <a:lstStyle/>
          <a:p>
            <a:pPr algn="ctr"/>
            <a:r>
              <a:rPr lang="tr-TR" sz="2300" dirty="0" smtClean="0">
                <a:latin typeface="Arial" pitchFamily="34" charset="0"/>
                <a:cs typeface="Arial" pitchFamily="34" charset="0"/>
              </a:rPr>
              <a:t>Proje kapsamında özel eğitim sınıflarının fiziksel iyileştirmesi yapılarak oyun ve oyuncak atölyesi ile özel eğitim öğrencileri için bahçede oyun alanları oluşturulmuş. Ayrıca yönetici, öğretmen ve aile eğitimleri verilmiş, yenilikçi eğitim modeli uygulamaları gerçekleştirilmiştir.</a:t>
            </a:r>
            <a:endParaRPr lang="tr-TR" sz="2300" dirty="0">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4429124" y="1357298"/>
            <a:ext cx="4071966"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750889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65267" y="214290"/>
            <a:ext cx="7521575" cy="549275"/>
          </a:xfrm>
        </p:spPr>
        <p:txBody>
          <a:bodyPr/>
          <a:lstStyle/>
          <a:p>
            <a:pPr algn="ctr"/>
            <a:r>
              <a:rPr lang="tr-TR" b="1" dirty="0" smtClean="0">
                <a:solidFill>
                  <a:schemeClr val="bg1"/>
                </a:solidFill>
                <a:latin typeface="Times New Roman" pitchFamily="18" charset="0"/>
                <a:cs typeface="Times New Roman" pitchFamily="18" charset="0"/>
              </a:rPr>
              <a:t>TÜBİTAK </a:t>
            </a:r>
            <a:r>
              <a:rPr lang="tr-TR" b="1" dirty="0" err="1" smtClean="0">
                <a:solidFill>
                  <a:schemeClr val="bg1"/>
                </a:solidFill>
                <a:latin typeface="Times New Roman" pitchFamily="18" charset="0"/>
                <a:cs typeface="Times New Roman" pitchFamily="18" charset="0"/>
              </a:rPr>
              <a:t>Desteklerİ</a:t>
            </a:r>
            <a:r>
              <a:rPr lang="tr-TR" b="1" dirty="0" smtClean="0">
                <a:solidFill>
                  <a:schemeClr val="bg1"/>
                </a:solidFill>
                <a:latin typeface="Times New Roman" pitchFamily="18" charset="0"/>
                <a:cs typeface="Times New Roman" pitchFamily="18" charset="0"/>
              </a:rPr>
              <a:t/>
            </a:r>
            <a:br>
              <a:rPr lang="tr-TR" b="1" dirty="0" smtClean="0">
                <a:solidFill>
                  <a:schemeClr val="bg1"/>
                </a:solidFill>
                <a:latin typeface="Times New Roman" pitchFamily="18" charset="0"/>
                <a:cs typeface="Times New Roman" pitchFamily="18" charset="0"/>
              </a:rPr>
            </a:br>
            <a:r>
              <a:rPr lang="tr-TR" b="1" dirty="0" smtClean="0">
                <a:solidFill>
                  <a:schemeClr val="bg1"/>
                </a:solidFill>
                <a:latin typeface="Times New Roman" pitchFamily="18" charset="0"/>
                <a:cs typeface="Times New Roman" pitchFamily="18" charset="0"/>
              </a:rPr>
              <a:t>(</a:t>
            </a:r>
            <a:r>
              <a:rPr lang="tr-TR" sz="2000" b="1" dirty="0" err="1" smtClean="0">
                <a:solidFill>
                  <a:schemeClr val="bg1"/>
                </a:solidFill>
                <a:latin typeface="Times New Roman" pitchFamily="18" charset="0"/>
                <a:cs typeface="Times New Roman" pitchFamily="18" charset="0"/>
              </a:rPr>
              <a:t>Bİlİm</a:t>
            </a:r>
            <a:r>
              <a:rPr lang="tr-TR" sz="2000" b="1" dirty="0" smtClean="0">
                <a:solidFill>
                  <a:schemeClr val="bg1"/>
                </a:solidFill>
                <a:latin typeface="Times New Roman" pitchFamily="18" charset="0"/>
                <a:cs typeface="Times New Roman" pitchFamily="18" charset="0"/>
              </a:rPr>
              <a:t> ve Toplum </a:t>
            </a:r>
            <a:r>
              <a:rPr lang="tr-TR" sz="2000" b="1" dirty="0" err="1" smtClean="0">
                <a:solidFill>
                  <a:schemeClr val="bg1"/>
                </a:solidFill>
                <a:latin typeface="Times New Roman" pitchFamily="18" charset="0"/>
                <a:cs typeface="Times New Roman" pitchFamily="18" charset="0"/>
              </a:rPr>
              <a:t>Daİre</a:t>
            </a:r>
            <a:r>
              <a:rPr lang="tr-TR" sz="2000" b="1" dirty="0" smtClean="0">
                <a:solidFill>
                  <a:schemeClr val="bg1"/>
                </a:solidFill>
                <a:latin typeface="Times New Roman" pitchFamily="18" charset="0"/>
                <a:cs typeface="Times New Roman" pitchFamily="18" charset="0"/>
              </a:rPr>
              <a:t> </a:t>
            </a:r>
            <a:r>
              <a:rPr lang="tr-TR" sz="2000" b="1" dirty="0" err="1" smtClean="0">
                <a:solidFill>
                  <a:schemeClr val="bg1"/>
                </a:solidFill>
                <a:latin typeface="Times New Roman" pitchFamily="18" charset="0"/>
                <a:cs typeface="Times New Roman" pitchFamily="18" charset="0"/>
              </a:rPr>
              <a:t>BaşkanlIğI</a:t>
            </a:r>
            <a:r>
              <a:rPr lang="tr-TR" b="1" dirty="0" smtClean="0">
                <a:solidFill>
                  <a:schemeClr val="bg1"/>
                </a:solidFill>
                <a:latin typeface="Times New Roman" pitchFamily="18" charset="0"/>
                <a:cs typeface="Times New Roman" pitchFamily="18" charset="0"/>
              </a:rPr>
              <a:t>)</a:t>
            </a:r>
            <a:endParaRPr lang="tr-TR" b="1" dirty="0">
              <a:solidFill>
                <a:schemeClr val="bg1"/>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23</a:t>
            </a:fld>
            <a:endParaRPr lang="tr-TR" altLang="tr-TR"/>
          </a:p>
        </p:txBody>
      </p:sp>
      <p:graphicFrame>
        <p:nvGraphicFramePr>
          <p:cNvPr id="5" name="Diyagram 3"/>
          <p:cNvGraphicFramePr>
            <a:graphicFrameLocks noGrp="1"/>
          </p:cNvGraphicFramePr>
          <p:nvPr>
            <p:ph idx="1"/>
            <p:extLst>
              <p:ext uri="{D42A27DB-BD31-4B8C-83A1-F6EECF244321}">
                <p14:modId xmlns:p14="http://schemas.microsoft.com/office/powerpoint/2010/main" xmlns="" val="3912694501"/>
              </p:ext>
            </p:extLst>
          </p:nvPr>
        </p:nvGraphicFramePr>
        <p:xfrm>
          <a:off x="822325" y="1528766"/>
          <a:ext cx="7750203" cy="447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7315200" cy="715962"/>
          </a:xfrm>
        </p:spPr>
        <p:txBody>
          <a:bodyPr/>
          <a:lstStyle/>
          <a:p>
            <a:pPr algn="ctr"/>
            <a:r>
              <a:rPr lang="tr-TR" sz="2400" dirty="0">
                <a:solidFill>
                  <a:schemeClr val="bg1"/>
                </a:solidFill>
                <a:latin typeface="Arial" panose="020B0604020202020204" pitchFamily="34" charset="0"/>
                <a:cs typeface="Arial" panose="020B0604020202020204" pitchFamily="34" charset="0"/>
              </a:rPr>
              <a:t>4004 - Doğa Eğitimi ve Bilim </a:t>
            </a:r>
            <a:r>
              <a:rPr lang="tr-TR" sz="2400" dirty="0" err="1" smtClean="0">
                <a:solidFill>
                  <a:schemeClr val="bg1"/>
                </a:solidFill>
                <a:latin typeface="Arial" panose="020B0604020202020204" pitchFamily="34" charset="0"/>
                <a:cs typeface="Arial" panose="020B0604020202020204" pitchFamily="34" charset="0"/>
              </a:rPr>
              <a:t>OkullarI</a:t>
            </a:r>
            <a:endParaRPr lang="tr-TR" sz="2400" dirty="0">
              <a:solidFill>
                <a:schemeClr val="bg1"/>
              </a:solidFill>
              <a:latin typeface="Arial" panose="020B0604020202020204" pitchFamily="34" charset="0"/>
              <a:cs typeface="Arial" panose="020B0604020202020204" pitchFamily="34" charset="0"/>
            </a:endParaRPr>
          </a:p>
        </p:txBody>
      </p:sp>
      <p:sp>
        <p:nvSpPr>
          <p:cNvPr id="4" name="Metin kutusu 3"/>
          <p:cNvSpPr txBox="1"/>
          <p:nvPr/>
        </p:nvSpPr>
        <p:spPr>
          <a:xfrm>
            <a:off x="388696" y="3631172"/>
            <a:ext cx="6397882" cy="369332"/>
          </a:xfrm>
          <a:prstGeom prst="rect">
            <a:avLst/>
          </a:prstGeom>
          <a:noFill/>
        </p:spPr>
        <p:txBody>
          <a:bodyPr wrap="square" rtlCol="0">
            <a:spAutoFit/>
          </a:bodyPr>
          <a:lstStyle/>
          <a:p>
            <a:pPr algn="just"/>
            <a:r>
              <a:rPr lang="tr-TR" b="1" dirty="0" smtClean="0"/>
              <a:t>4004 - Doğa Eğitimi ve Bilim Okulları Destekleme Programı ile;</a:t>
            </a:r>
            <a:endParaRPr lang="tr-TR" dirty="0">
              <a:latin typeface="Arial" pitchFamily="34" charset="0"/>
              <a:cs typeface="Arial" pitchFamily="34" charset="0"/>
            </a:endParaRPr>
          </a:p>
        </p:txBody>
      </p:sp>
      <p:sp>
        <p:nvSpPr>
          <p:cNvPr id="5" name="Metin kutusu 4"/>
          <p:cNvSpPr txBox="1"/>
          <p:nvPr/>
        </p:nvSpPr>
        <p:spPr>
          <a:xfrm>
            <a:off x="428596" y="4246442"/>
            <a:ext cx="8143932" cy="1754326"/>
          </a:xfrm>
          <a:prstGeom prst="rect">
            <a:avLst/>
          </a:prstGeom>
          <a:noFill/>
        </p:spPr>
        <p:txBody>
          <a:bodyPr wrap="square" rtlCol="0">
            <a:spAutoFit/>
          </a:bodyPr>
          <a:lstStyle/>
          <a:p>
            <a:pPr algn="just"/>
            <a:r>
              <a:rPr lang="tr-TR" dirty="0" smtClean="0">
                <a:solidFill>
                  <a:srgbClr val="333333"/>
                </a:solidFill>
                <a:latin typeface="Arial" pitchFamily="34" charset="0"/>
                <a:ea typeface="Verdana" panose="020B0604030504040204" pitchFamily="34" charset="0"/>
                <a:cs typeface="Arial" pitchFamily="34" charset="0"/>
              </a:rPr>
              <a:t>Bilginin toplum ile buluşturulmasını ve yaygınlaştırılmasını, bilginin mümkün olduğunca görselleştirilerek, etkileşimli uygulamalarla anlaşılır bir biçimde kazandırılmasını amaçlamaktadır.</a:t>
            </a:r>
          </a:p>
          <a:p>
            <a:pPr algn="just"/>
            <a:r>
              <a:rPr lang="tr-TR" dirty="0" smtClean="0">
                <a:solidFill>
                  <a:srgbClr val="333333"/>
                </a:solidFill>
                <a:latin typeface="Arial" pitchFamily="34" charset="0"/>
                <a:ea typeface="Verdana" panose="020B0604030504040204" pitchFamily="34" charset="0"/>
                <a:cs typeface="Arial" pitchFamily="34" charset="0"/>
              </a:rPr>
              <a:t>Program kapsamındaki projelerde; katılımcıların bilimsel olguları fark etmeleri sağlanarak, merak duygularının, araştırma, sorgulama ve öğrenme isteklerinin teşvik edilmesi hedeflenmektedir. </a:t>
            </a:r>
            <a:endParaRPr lang="tr-TR" dirty="0">
              <a:solidFill>
                <a:srgbClr val="008000"/>
              </a:solidFill>
              <a:latin typeface="Arial" pitchFamily="34" charset="0"/>
              <a:cs typeface="Arial" pitchFamily="34" charset="0"/>
            </a:endParaRPr>
          </a:p>
        </p:txBody>
      </p:sp>
      <p:pic>
        <p:nvPicPr>
          <p:cNvPr id="9" name="Picture 1" descr="C:\Users\Serap ERDEGER\Desktop\4004_ana_4.jpg"/>
          <p:cNvPicPr>
            <a:picLocks noGrp="1" noChangeAspect="1" noChangeArrowheads="1"/>
          </p:cNvPicPr>
          <p:nvPr>
            <p:ph idx="1"/>
          </p:nvPr>
        </p:nvPicPr>
        <p:blipFill>
          <a:blip r:embed="rId2"/>
          <a:srcRect/>
          <a:stretch>
            <a:fillRect/>
          </a:stretch>
        </p:blipFill>
        <p:spPr bwMode="auto">
          <a:xfrm>
            <a:off x="0" y="857233"/>
            <a:ext cx="9143999" cy="2357454"/>
          </a:xfrm>
          <a:prstGeom prst="rect">
            <a:avLst/>
          </a:prstGeom>
          <a:noFill/>
        </p:spPr>
      </p:pic>
    </p:spTree>
    <p:extLst>
      <p:ext uri="{BB962C8B-B14F-4D97-AF65-F5344CB8AC3E}">
        <p14:creationId xmlns:p14="http://schemas.microsoft.com/office/powerpoint/2010/main" xmlns="" val="401226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lgn="ctr"/>
            <a:r>
              <a:rPr lang="tr-TR" sz="2000" b="1" dirty="0" smtClean="0">
                <a:solidFill>
                  <a:schemeClr val="bg1"/>
                </a:solidFill>
                <a:latin typeface="Arial" pitchFamily="34" charset="0"/>
                <a:cs typeface="Arial" pitchFamily="34" charset="0"/>
              </a:rPr>
              <a:t>4004 - Doğa </a:t>
            </a:r>
            <a:r>
              <a:rPr lang="tr-TR" sz="2000" b="1" dirty="0" err="1" smtClean="0">
                <a:solidFill>
                  <a:schemeClr val="bg1"/>
                </a:solidFill>
                <a:latin typeface="Arial" pitchFamily="34" charset="0"/>
                <a:cs typeface="Arial" pitchFamily="34" charset="0"/>
              </a:rPr>
              <a:t>Eğİtİmİ</a:t>
            </a:r>
            <a:r>
              <a:rPr lang="tr-TR" sz="2000" b="1" dirty="0" smtClean="0">
                <a:solidFill>
                  <a:schemeClr val="bg1"/>
                </a:solidFill>
                <a:latin typeface="Arial" pitchFamily="34" charset="0"/>
                <a:cs typeface="Arial" pitchFamily="34" charset="0"/>
              </a:rPr>
              <a:t> ve </a:t>
            </a:r>
            <a:r>
              <a:rPr lang="tr-TR" sz="2000" b="1" dirty="0" err="1" smtClean="0">
                <a:solidFill>
                  <a:schemeClr val="bg1"/>
                </a:solidFill>
                <a:latin typeface="Arial" pitchFamily="34" charset="0"/>
                <a:cs typeface="Arial" pitchFamily="34" charset="0"/>
              </a:rPr>
              <a:t>Bİlİm</a:t>
            </a:r>
            <a:r>
              <a:rPr lang="tr-TR" sz="2000" b="1" dirty="0" smtClean="0">
                <a:solidFill>
                  <a:schemeClr val="bg1"/>
                </a:solidFill>
                <a:latin typeface="Arial" pitchFamily="34" charset="0"/>
                <a:cs typeface="Arial" pitchFamily="34" charset="0"/>
              </a:rPr>
              <a:t> </a:t>
            </a:r>
            <a:r>
              <a:rPr lang="tr-TR" sz="2000" b="1" dirty="0" err="1" smtClean="0">
                <a:solidFill>
                  <a:schemeClr val="bg1"/>
                </a:solidFill>
                <a:latin typeface="Arial" pitchFamily="34" charset="0"/>
                <a:cs typeface="Arial" pitchFamily="34" charset="0"/>
              </a:rPr>
              <a:t>OkullarI</a:t>
            </a:r>
            <a:r>
              <a:rPr lang="tr-TR" sz="2000" b="1" dirty="0" smtClean="0">
                <a:solidFill>
                  <a:schemeClr val="bg1"/>
                </a:solidFill>
                <a:latin typeface="Arial" pitchFamily="34" charset="0"/>
                <a:cs typeface="Arial" pitchFamily="34" charset="0"/>
              </a:rPr>
              <a:t> Destekleme </a:t>
            </a:r>
            <a:r>
              <a:rPr lang="tr-TR" sz="2000" b="1" dirty="0" err="1" smtClean="0">
                <a:solidFill>
                  <a:schemeClr val="bg1"/>
                </a:solidFill>
                <a:latin typeface="Arial" pitchFamily="34" charset="0"/>
                <a:cs typeface="Arial" pitchFamily="34" charset="0"/>
              </a:rPr>
              <a:t>ProgramI</a:t>
            </a:r>
            <a:r>
              <a:rPr lang="tr-TR" dirty="0" smtClean="0">
                <a:solidFill>
                  <a:srgbClr val="006600"/>
                </a:solidFill>
                <a:latin typeface="Arial" panose="020B0604020202020204" pitchFamily="34" charset="0"/>
                <a:cs typeface="Arial" panose="020B0604020202020204" pitchFamily="34" charset="0"/>
              </a:rPr>
              <a:t/>
            </a:r>
            <a:br>
              <a:rPr lang="tr-TR" dirty="0" smtClean="0">
                <a:solidFill>
                  <a:srgbClr val="006600"/>
                </a:solidFill>
                <a:latin typeface="Arial" panose="020B0604020202020204" pitchFamily="34" charset="0"/>
                <a:cs typeface="Arial" panose="020B0604020202020204" pitchFamily="34" charset="0"/>
              </a:rPr>
            </a:br>
            <a:endParaRPr lang="tr-TR" dirty="0"/>
          </a:p>
        </p:txBody>
      </p:sp>
      <p:sp>
        <p:nvSpPr>
          <p:cNvPr id="3" name="2 İçerik Yer Tutucusu"/>
          <p:cNvSpPr>
            <a:spLocks noGrp="1"/>
          </p:cNvSpPr>
          <p:nvPr>
            <p:ph idx="1"/>
          </p:nvPr>
        </p:nvSpPr>
        <p:spPr>
          <a:xfrm>
            <a:off x="822327" y="714356"/>
            <a:ext cx="7521575" cy="5786478"/>
          </a:xfrm>
        </p:spPr>
        <p:txBody>
          <a:bodyPr/>
          <a:lstStyle/>
          <a:p>
            <a:endParaRPr lang="tr-TR" sz="1400" dirty="0" smtClean="0"/>
          </a:p>
          <a:p>
            <a:pPr>
              <a:buFont typeface="Wingdings" pitchFamily="2" charset="2"/>
              <a:buChar char="Ø"/>
            </a:pPr>
            <a:r>
              <a:rPr lang="tr-TR" sz="1400" dirty="0" smtClean="0">
                <a:latin typeface="Arial" pitchFamily="34" charset="0"/>
                <a:cs typeface="Arial" pitchFamily="34" charset="0"/>
              </a:rPr>
              <a:t>Çağrı Alanları : </a:t>
            </a:r>
            <a:r>
              <a:rPr lang="tr-TR" sz="1400" b="0" dirty="0" smtClean="0">
                <a:latin typeface="Arial" pitchFamily="34" charset="0"/>
                <a:cs typeface="Arial" pitchFamily="34" charset="0"/>
              </a:rPr>
              <a:t>Doğa Bilimleri, Mühendislik ve Teknoloji Alanları, Tıbbi Bilimler, Tarımsal Bilimler, Sosyal ve Beşeri Bilimler</a:t>
            </a:r>
          </a:p>
          <a:p>
            <a:pPr>
              <a:buFont typeface="Wingdings" pitchFamily="2" charset="2"/>
              <a:buChar char="Ø"/>
            </a:pPr>
            <a:r>
              <a:rPr lang="tr-TR" sz="1400" dirty="0" smtClean="0">
                <a:latin typeface="Arial" pitchFamily="34" charset="0"/>
                <a:cs typeface="Arial" pitchFamily="34" charset="0"/>
              </a:rPr>
              <a:t>Hedef Kitle: </a:t>
            </a:r>
            <a:r>
              <a:rPr lang="tr-TR" sz="1400" b="0" dirty="0" smtClean="0">
                <a:latin typeface="Arial" pitchFamily="34" charset="0"/>
                <a:cs typeface="Arial" pitchFamily="34" charset="0"/>
              </a:rPr>
              <a:t>Okul Öncesi Dönemi Çocukları , İlkokul Öğrencileri, Ortaokul Öğrencileri, Lise ve Dengi Okul Öğrenciler, Ön Lisans , lisans, lisans üstü Öğrencileri , Öğretmenler, Bilim Merkezleri Çalışanları</a:t>
            </a:r>
          </a:p>
          <a:p>
            <a:pPr>
              <a:buFont typeface="Wingdings" pitchFamily="2" charset="2"/>
              <a:buChar char="Ø"/>
            </a:pPr>
            <a:r>
              <a:rPr lang="tr-TR" sz="1400" dirty="0" smtClean="0">
                <a:latin typeface="Arial" pitchFamily="34" charset="0"/>
                <a:cs typeface="Arial" pitchFamily="34" charset="0"/>
              </a:rPr>
              <a:t>Etkinlik Türleri: </a:t>
            </a:r>
          </a:p>
          <a:p>
            <a:pPr>
              <a:buFont typeface="Arial" pitchFamily="34" charset="0"/>
              <a:buChar char="•"/>
            </a:pPr>
            <a:r>
              <a:rPr lang="tr-TR" sz="1400" dirty="0" smtClean="0">
                <a:latin typeface="Arial" pitchFamily="34" charset="0"/>
                <a:cs typeface="Arial" pitchFamily="34" charset="0"/>
              </a:rPr>
              <a:t> </a:t>
            </a:r>
            <a:r>
              <a:rPr lang="tr-TR" sz="1400" b="0" dirty="0" smtClean="0">
                <a:latin typeface="Arial" pitchFamily="34" charset="0"/>
                <a:cs typeface="Arial" pitchFamily="34" charset="0"/>
              </a:rPr>
              <a:t>Artırılmış gerçeklik uygulamaları</a:t>
            </a:r>
          </a:p>
          <a:p>
            <a:pPr>
              <a:buFont typeface="Arial" pitchFamily="34" charset="0"/>
              <a:buChar char="•"/>
            </a:pPr>
            <a:r>
              <a:rPr lang="tr-TR" sz="1400" b="0" dirty="0" smtClean="0">
                <a:latin typeface="Arial" pitchFamily="34" charset="0"/>
                <a:cs typeface="Arial" pitchFamily="34" charset="0"/>
              </a:rPr>
              <a:t>E-öğrenme uygulamaları</a:t>
            </a:r>
          </a:p>
          <a:p>
            <a:pPr>
              <a:buFont typeface="Arial" pitchFamily="34" charset="0"/>
              <a:buChar char="•"/>
            </a:pPr>
            <a:r>
              <a:rPr lang="tr-TR" sz="1400" b="0" dirty="0" smtClean="0">
                <a:latin typeface="Arial" pitchFamily="34" charset="0"/>
                <a:cs typeface="Arial" pitchFamily="34" charset="0"/>
              </a:rPr>
              <a:t> Deneysel uygulamalar</a:t>
            </a:r>
          </a:p>
          <a:p>
            <a:pPr>
              <a:buFont typeface="Arial" pitchFamily="34" charset="0"/>
              <a:buChar char="•"/>
            </a:pPr>
            <a:r>
              <a:rPr lang="tr-TR" sz="1400" b="0" dirty="0" smtClean="0">
                <a:latin typeface="Arial" pitchFamily="34" charset="0"/>
                <a:cs typeface="Arial" pitchFamily="34" charset="0"/>
              </a:rPr>
              <a:t> Gözlem Hesaplamalı bilim uygulamaları</a:t>
            </a:r>
          </a:p>
          <a:p>
            <a:pPr>
              <a:buFont typeface="Arial" pitchFamily="34" charset="0"/>
              <a:buChar char="•"/>
            </a:pPr>
            <a:r>
              <a:rPr lang="tr-TR" sz="1400" b="0" dirty="0" smtClean="0">
                <a:latin typeface="Arial" pitchFamily="34" charset="0"/>
                <a:cs typeface="Arial" pitchFamily="34" charset="0"/>
              </a:rPr>
              <a:t> İçeriği oyunlar yoluyla kazandırılan etkinlikler </a:t>
            </a:r>
          </a:p>
          <a:p>
            <a:pPr>
              <a:buFont typeface="Arial" pitchFamily="34" charset="0"/>
              <a:buChar char="•"/>
            </a:pPr>
            <a:r>
              <a:rPr lang="tr-TR" sz="1400" b="0" dirty="0" smtClean="0">
                <a:latin typeface="Arial" pitchFamily="34" charset="0"/>
                <a:cs typeface="Arial" pitchFamily="34" charset="0"/>
              </a:rPr>
              <a:t>İçeriği sanatsal faaliyetlerle kazandırılan etkinlikler </a:t>
            </a:r>
          </a:p>
          <a:p>
            <a:pPr>
              <a:buFont typeface="Arial" pitchFamily="34" charset="0"/>
              <a:buChar char="•"/>
            </a:pPr>
            <a:r>
              <a:rPr lang="tr-TR" sz="1400" b="0" dirty="0" smtClean="0">
                <a:latin typeface="Arial" pitchFamily="34" charset="0"/>
                <a:cs typeface="Arial" pitchFamily="34" charset="0"/>
              </a:rPr>
              <a:t> İşbirlikli grup çalışmaları</a:t>
            </a:r>
          </a:p>
          <a:p>
            <a:pPr>
              <a:buFont typeface="Arial" pitchFamily="34" charset="0"/>
              <a:buChar char="•"/>
            </a:pPr>
            <a:r>
              <a:rPr lang="tr-TR" sz="1400" b="0" dirty="0" smtClean="0">
                <a:latin typeface="Arial" pitchFamily="34" charset="0"/>
                <a:cs typeface="Arial" pitchFamily="34" charset="0"/>
              </a:rPr>
              <a:t> Mobil uygulamalar </a:t>
            </a:r>
          </a:p>
          <a:p>
            <a:pPr>
              <a:buFont typeface="Arial" pitchFamily="34" charset="0"/>
              <a:buChar char="•"/>
            </a:pPr>
            <a:r>
              <a:rPr lang="tr-TR" sz="1400" b="0" dirty="0" smtClean="0">
                <a:latin typeface="Arial" pitchFamily="34" charset="0"/>
                <a:cs typeface="Arial" pitchFamily="34" charset="0"/>
              </a:rPr>
              <a:t> Oyun tabanlı uygulamalar</a:t>
            </a:r>
          </a:p>
          <a:p>
            <a:pPr>
              <a:buFont typeface="Arial" pitchFamily="34" charset="0"/>
              <a:buChar char="•"/>
            </a:pPr>
            <a:r>
              <a:rPr lang="tr-TR" sz="1400" b="0" dirty="0" smtClean="0">
                <a:latin typeface="Arial" pitchFamily="34" charset="0"/>
                <a:cs typeface="Arial" pitchFamily="34" charset="0"/>
              </a:rPr>
              <a:t>Ölçme ve değerlendirme etkinlikleri</a:t>
            </a:r>
          </a:p>
          <a:p>
            <a:pPr>
              <a:buFont typeface="Arial" pitchFamily="34" charset="0"/>
              <a:buChar char="•"/>
            </a:pPr>
            <a:r>
              <a:rPr lang="tr-TR" sz="1400" b="0" dirty="0" smtClean="0">
                <a:latin typeface="Arial" pitchFamily="34" charset="0"/>
                <a:cs typeface="Arial" pitchFamily="34" charset="0"/>
              </a:rPr>
              <a:t>Saha çalışmaları, Spor etkinlikleri </a:t>
            </a: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25</a:t>
            </a:fld>
            <a:endParaRPr lang="tr-TR" alt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2000" b="1" dirty="0" smtClean="0">
                <a:solidFill>
                  <a:schemeClr val="bg1"/>
                </a:solidFill>
                <a:latin typeface="Arial" pitchFamily="34" charset="0"/>
                <a:cs typeface="Arial" pitchFamily="34" charset="0"/>
              </a:rPr>
              <a:t>4004 - Doğa </a:t>
            </a:r>
            <a:r>
              <a:rPr lang="tr-TR" sz="2000" b="1" dirty="0" err="1" smtClean="0">
                <a:solidFill>
                  <a:schemeClr val="bg1"/>
                </a:solidFill>
                <a:latin typeface="Arial" pitchFamily="34" charset="0"/>
                <a:cs typeface="Arial" pitchFamily="34" charset="0"/>
              </a:rPr>
              <a:t>Eğİtİmİ</a:t>
            </a:r>
            <a:r>
              <a:rPr lang="tr-TR" sz="2000" b="1" dirty="0" smtClean="0">
                <a:solidFill>
                  <a:schemeClr val="bg1"/>
                </a:solidFill>
                <a:latin typeface="Arial" pitchFamily="34" charset="0"/>
                <a:cs typeface="Arial" pitchFamily="34" charset="0"/>
              </a:rPr>
              <a:t> ve </a:t>
            </a:r>
            <a:r>
              <a:rPr lang="tr-TR" sz="2000" b="1" dirty="0" err="1" smtClean="0">
                <a:solidFill>
                  <a:schemeClr val="bg1"/>
                </a:solidFill>
                <a:latin typeface="Arial" pitchFamily="34" charset="0"/>
                <a:cs typeface="Arial" pitchFamily="34" charset="0"/>
              </a:rPr>
              <a:t>Bİlİm</a:t>
            </a:r>
            <a:r>
              <a:rPr lang="tr-TR" sz="2000" b="1" dirty="0" smtClean="0">
                <a:solidFill>
                  <a:schemeClr val="bg1"/>
                </a:solidFill>
                <a:latin typeface="Arial" pitchFamily="34" charset="0"/>
                <a:cs typeface="Arial" pitchFamily="34" charset="0"/>
              </a:rPr>
              <a:t> </a:t>
            </a:r>
            <a:r>
              <a:rPr lang="tr-TR" sz="2000" b="1" dirty="0" err="1" smtClean="0">
                <a:solidFill>
                  <a:schemeClr val="bg1"/>
                </a:solidFill>
                <a:latin typeface="Arial" pitchFamily="34" charset="0"/>
                <a:cs typeface="Arial" pitchFamily="34" charset="0"/>
              </a:rPr>
              <a:t>OkullarI</a:t>
            </a:r>
            <a:r>
              <a:rPr lang="tr-TR" sz="2000" b="1" dirty="0" smtClean="0">
                <a:solidFill>
                  <a:schemeClr val="bg1"/>
                </a:solidFill>
                <a:latin typeface="Arial" pitchFamily="34" charset="0"/>
                <a:cs typeface="Arial" pitchFamily="34" charset="0"/>
              </a:rPr>
              <a:t> Destekleme </a:t>
            </a:r>
            <a:r>
              <a:rPr lang="tr-TR" sz="2000" b="1" dirty="0" err="1" smtClean="0">
                <a:solidFill>
                  <a:schemeClr val="bg1"/>
                </a:solidFill>
                <a:latin typeface="Arial" pitchFamily="34" charset="0"/>
                <a:cs typeface="Arial" pitchFamily="34" charset="0"/>
              </a:rPr>
              <a:t>ProgramI</a:t>
            </a:r>
            <a:endParaRPr lang="tr-TR" sz="2000" dirty="0"/>
          </a:p>
        </p:txBody>
      </p:sp>
      <p:sp>
        <p:nvSpPr>
          <p:cNvPr id="3" name="2 İçerik Yer Tutucusu"/>
          <p:cNvSpPr>
            <a:spLocks noGrp="1"/>
          </p:cNvSpPr>
          <p:nvPr>
            <p:ph idx="1"/>
          </p:nvPr>
        </p:nvSpPr>
        <p:spPr>
          <a:xfrm>
            <a:off x="822327" y="1457329"/>
            <a:ext cx="7521575" cy="4757753"/>
          </a:xfrm>
        </p:spPr>
        <p:txBody>
          <a:bodyPr/>
          <a:lstStyle/>
          <a:p>
            <a:pPr>
              <a:buFont typeface="Wingdings" pitchFamily="2" charset="2"/>
              <a:buChar char="Ø"/>
            </a:pPr>
            <a:r>
              <a:rPr lang="tr-TR" sz="1800" dirty="0" smtClean="0">
                <a:latin typeface="Arial" pitchFamily="34" charset="0"/>
                <a:cs typeface="Arial" pitchFamily="34" charset="0"/>
              </a:rPr>
              <a:t>Başvuru Dönemi:  </a:t>
            </a:r>
            <a:r>
              <a:rPr lang="tr-TR" sz="1800" b="0" dirty="0" smtClean="0">
                <a:latin typeface="Arial" pitchFamily="34" charset="0"/>
                <a:cs typeface="Arial" pitchFamily="34" charset="0"/>
              </a:rPr>
              <a:t>3 Eylül 2018 – 18 Ekim 2018 (Saat: 23.59) </a:t>
            </a:r>
          </a:p>
          <a:p>
            <a:pPr>
              <a:buFont typeface="Wingdings" pitchFamily="2" charset="2"/>
              <a:buChar char="Ø"/>
            </a:pPr>
            <a:r>
              <a:rPr lang="tr-TR" sz="1800" dirty="0" smtClean="0">
                <a:latin typeface="Arial" pitchFamily="34" charset="0"/>
                <a:cs typeface="Arial" pitchFamily="34" charset="0"/>
              </a:rPr>
              <a:t>Proje Süresi:  </a:t>
            </a:r>
            <a:r>
              <a:rPr lang="tr-TR" sz="1800" b="0" dirty="0" smtClean="0">
                <a:latin typeface="Arial" pitchFamily="34" charset="0"/>
                <a:cs typeface="Arial" pitchFamily="34" charset="0"/>
              </a:rPr>
              <a:t>En fazla 12 ay</a:t>
            </a:r>
          </a:p>
          <a:p>
            <a:pPr>
              <a:buFont typeface="Wingdings" pitchFamily="2" charset="2"/>
              <a:buChar char="Ø"/>
            </a:pPr>
            <a:r>
              <a:rPr lang="tr-TR" sz="1800" dirty="0" smtClean="0">
                <a:latin typeface="Arial" pitchFamily="34" charset="0"/>
                <a:cs typeface="Arial" pitchFamily="34" charset="0"/>
              </a:rPr>
              <a:t>Web Sayfası:  </a:t>
            </a:r>
            <a:r>
              <a:rPr lang="tr-TR" sz="1800" dirty="0" smtClean="0">
                <a:solidFill>
                  <a:srgbClr val="0099FF"/>
                </a:solidFill>
                <a:latin typeface="Arial" pitchFamily="34" charset="0"/>
                <a:cs typeface="Arial" pitchFamily="34" charset="0"/>
              </a:rPr>
              <a:t>http://www.</a:t>
            </a:r>
            <a:r>
              <a:rPr lang="tr-TR" sz="1800" dirty="0" err="1" smtClean="0">
                <a:solidFill>
                  <a:srgbClr val="0099FF"/>
                </a:solidFill>
                <a:latin typeface="Arial" pitchFamily="34" charset="0"/>
                <a:cs typeface="Arial" pitchFamily="34" charset="0"/>
              </a:rPr>
              <a:t>tubitak</a:t>
            </a:r>
            <a:r>
              <a:rPr lang="tr-TR" sz="1800" dirty="0" smtClean="0">
                <a:solidFill>
                  <a:srgbClr val="0099FF"/>
                </a:solidFill>
                <a:latin typeface="Arial" pitchFamily="34" charset="0"/>
                <a:cs typeface="Arial" pitchFamily="34" charset="0"/>
              </a:rPr>
              <a:t>.gov.tr/4004 </a:t>
            </a:r>
          </a:p>
          <a:p>
            <a:pPr>
              <a:buFont typeface="Wingdings" pitchFamily="2" charset="2"/>
              <a:buChar char="Ø"/>
            </a:pPr>
            <a:r>
              <a:rPr lang="tr-TR" sz="1800" dirty="0" smtClean="0">
                <a:latin typeface="Arial" pitchFamily="34" charset="0"/>
                <a:cs typeface="Arial" pitchFamily="34" charset="0"/>
              </a:rPr>
              <a:t>4004</a:t>
            </a:r>
            <a:r>
              <a:rPr lang="tr-TR" sz="1800" b="0" dirty="0" smtClean="0">
                <a:latin typeface="Arial" pitchFamily="34" charset="0"/>
                <a:cs typeface="Arial" pitchFamily="34" charset="0"/>
              </a:rPr>
              <a:t> destek programına</a:t>
            </a:r>
            <a:r>
              <a:rPr lang="tr-TR" sz="1800" dirty="0" smtClean="0">
                <a:latin typeface="Arial" pitchFamily="34" charset="0"/>
                <a:cs typeface="Arial" pitchFamily="34" charset="0"/>
              </a:rPr>
              <a:t> başvuru yapabilmek için aşağıdaki her iki koşulun </a:t>
            </a:r>
            <a:r>
              <a:rPr lang="tr-TR" sz="1800" b="0" dirty="0" smtClean="0">
                <a:latin typeface="Arial" pitchFamily="34" charset="0"/>
                <a:cs typeface="Arial" pitchFamily="34" charset="0"/>
              </a:rPr>
              <a:t>sağlanması gerekmektedir:</a:t>
            </a:r>
          </a:p>
          <a:p>
            <a:r>
              <a:rPr lang="tr-TR" sz="1800" b="0" dirty="0" smtClean="0">
                <a:latin typeface="Arial" pitchFamily="34" charset="0"/>
                <a:cs typeface="Arial" pitchFamily="34" charset="0"/>
              </a:rPr>
              <a:t>En az</a:t>
            </a:r>
            <a:r>
              <a:rPr lang="tr-TR" sz="1800" dirty="0" smtClean="0">
                <a:latin typeface="Arial" pitchFamily="34" charset="0"/>
                <a:cs typeface="Arial" pitchFamily="34" charset="0"/>
              </a:rPr>
              <a:t> tezli yüksek lisans derecesine </a:t>
            </a:r>
            <a:r>
              <a:rPr lang="tr-TR" sz="1800" b="0" dirty="0" smtClean="0">
                <a:latin typeface="Arial" pitchFamily="34" charset="0"/>
                <a:cs typeface="Arial" pitchFamily="34" charset="0"/>
              </a:rPr>
              <a:t>sahip olmak,</a:t>
            </a:r>
          </a:p>
          <a:p>
            <a:r>
              <a:rPr lang="tr-TR" sz="1800" b="0" dirty="0" smtClean="0">
                <a:latin typeface="Arial" pitchFamily="34" charset="0"/>
                <a:cs typeface="Arial" pitchFamily="34" charset="0"/>
              </a:rPr>
              <a:t>Bir kamu kurum / kuruluşunda, üniversitede, belediyede ya da kamunun veya belediye iştiraklerinin işlettiği bilim merkezinde tam zamanlı personel kadrosunda bulunmak.</a:t>
            </a:r>
          </a:p>
          <a:p>
            <a:endParaRPr lang="tr-TR" sz="1800"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26</a:t>
            </a:fld>
            <a:endParaRPr lang="tr-TR" alt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0953" y="365125"/>
            <a:ext cx="7521575" cy="549275"/>
          </a:xfrm>
        </p:spPr>
        <p:txBody>
          <a:bodyPr/>
          <a:lstStyle/>
          <a:p>
            <a:pPr lvl="0" algn="ctr"/>
            <a:r>
              <a:rPr lang="tr-TR" sz="2400" b="1" dirty="0" smtClean="0">
                <a:solidFill>
                  <a:schemeClr val="bg1"/>
                </a:solidFill>
                <a:latin typeface="Arial" panose="020B0604020202020204" pitchFamily="34" charset="0"/>
                <a:cs typeface="Arial" panose="020B0604020202020204" pitchFamily="34" charset="0"/>
              </a:rPr>
              <a:t>4005 – YENİLİKÇİ EĞİTİM UYGULAMALARI DESTEKLEME </a:t>
            </a:r>
            <a:r>
              <a:rPr lang="tr-TR" sz="2400" b="1" dirty="0" err="1" smtClean="0">
                <a:solidFill>
                  <a:schemeClr val="bg1"/>
                </a:solidFill>
                <a:latin typeface="Arial" panose="020B0604020202020204" pitchFamily="34" charset="0"/>
                <a:cs typeface="Arial" panose="020B0604020202020204" pitchFamily="34" charset="0"/>
              </a:rPr>
              <a:t>ProgramI</a:t>
            </a:r>
            <a:r>
              <a:rPr lang="tr-TR" sz="2400" b="1" dirty="0" smtClean="0">
                <a:solidFill>
                  <a:schemeClr val="bg1"/>
                </a:solidFill>
                <a:latin typeface="Arial" panose="020B0604020202020204" pitchFamily="34" charset="0"/>
                <a:cs typeface="Arial" panose="020B0604020202020204" pitchFamily="34" charset="0"/>
              </a:rPr>
              <a:t> </a:t>
            </a:r>
            <a:r>
              <a:rPr lang="tr-TR" dirty="0" smtClean="0">
                <a:solidFill>
                  <a:srgbClr val="006600"/>
                </a:solidFill>
                <a:latin typeface="Arial" panose="020B0604020202020204" pitchFamily="34" charset="0"/>
                <a:cs typeface="Arial" panose="020B0604020202020204" pitchFamily="34" charset="0"/>
              </a:rPr>
              <a:t/>
            </a:r>
            <a:br>
              <a:rPr lang="tr-TR" dirty="0" smtClean="0">
                <a:solidFill>
                  <a:srgbClr val="006600"/>
                </a:solidFill>
                <a:latin typeface="Arial" panose="020B0604020202020204" pitchFamily="34" charset="0"/>
                <a:cs typeface="Arial" panose="020B0604020202020204" pitchFamily="34" charset="0"/>
              </a:rPr>
            </a:br>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27</a:t>
            </a:fld>
            <a:endParaRPr lang="tr-TR" altLang="tr-TR"/>
          </a:p>
        </p:txBody>
      </p:sp>
      <p:pic>
        <p:nvPicPr>
          <p:cNvPr id="1026" name="Picture 2" descr="C:\Users\Serap ERDEGER\Desktop\4005_ana_son.jpg"/>
          <p:cNvPicPr>
            <a:picLocks noGrp="1" noChangeAspect="1" noChangeArrowheads="1"/>
          </p:cNvPicPr>
          <p:nvPr>
            <p:ph idx="1"/>
          </p:nvPr>
        </p:nvPicPr>
        <p:blipFill>
          <a:blip r:embed="rId2"/>
          <a:srcRect/>
          <a:stretch>
            <a:fillRect/>
          </a:stretch>
        </p:blipFill>
        <p:spPr bwMode="auto">
          <a:xfrm>
            <a:off x="0" y="857232"/>
            <a:ext cx="9143999" cy="2480519"/>
          </a:xfrm>
          <a:prstGeom prst="rect">
            <a:avLst/>
          </a:prstGeom>
          <a:noFill/>
        </p:spPr>
      </p:pic>
      <p:sp>
        <p:nvSpPr>
          <p:cNvPr id="7" name="6 Metin kutusu"/>
          <p:cNvSpPr txBox="1"/>
          <p:nvPr/>
        </p:nvSpPr>
        <p:spPr>
          <a:xfrm>
            <a:off x="571472" y="3829955"/>
            <a:ext cx="8215370" cy="1384995"/>
          </a:xfrm>
          <a:prstGeom prst="rect">
            <a:avLst/>
          </a:prstGeom>
          <a:noFill/>
        </p:spPr>
        <p:txBody>
          <a:bodyPr wrap="square" rtlCol="0">
            <a:spAutoFit/>
          </a:bodyPr>
          <a:lstStyle/>
          <a:p>
            <a:r>
              <a:rPr lang="tr-TR" b="1" dirty="0" smtClean="0">
                <a:latin typeface="Verdana" panose="020B0604030504040204" pitchFamily="34" charset="0"/>
                <a:ea typeface="Verdana" panose="020B0604030504040204" pitchFamily="34" charset="0"/>
                <a:cs typeface="Verdana" panose="020B0604030504040204" pitchFamily="34" charset="0"/>
              </a:rPr>
              <a:t>4005 - </a:t>
            </a:r>
            <a:r>
              <a:rPr lang="tr-TR" b="1" dirty="0" smtClean="0">
                <a:latin typeface="Arial" panose="020B0604020202020204" pitchFamily="34" charset="0"/>
                <a:cs typeface="Arial" panose="020B0604020202020204" pitchFamily="34" charset="0"/>
              </a:rPr>
              <a:t>Yenilikçi Eğitim Uygulamaları Destekleme Programı ile;</a:t>
            </a:r>
          </a:p>
          <a:p>
            <a:endParaRPr lang="tr-TR" dirty="0" smtClean="0">
              <a:latin typeface="Verdana" panose="020B0604030504040204" pitchFamily="34" charset="0"/>
              <a:ea typeface="Verdana" panose="020B0604030504040204" pitchFamily="34" charset="0"/>
              <a:cs typeface="Verdana" panose="020B0604030504040204" pitchFamily="34" charset="0"/>
            </a:endParaRPr>
          </a:p>
          <a:p>
            <a:r>
              <a:rPr lang="tr-TR" sz="1600" dirty="0" smtClean="0"/>
              <a:t>Katılımcılara kendi branşlarında eğitim ve öğretime özgü yenilikçi yaklaşım, strateji, yöntem ve tekniklerin etkileşimli olarak kazandırılmasını, kullanılmasını ve yaygınlaştırılmasını amaçlamaktadır.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22391" y="214290"/>
            <a:ext cx="7521575" cy="549275"/>
          </a:xfrm>
        </p:spPr>
        <p:txBody>
          <a:bodyPr/>
          <a:lstStyle/>
          <a:p>
            <a:pPr lvl="0" algn="ctr"/>
            <a:r>
              <a:rPr lang="tr-TR" sz="2400" b="1" dirty="0" smtClean="0">
                <a:solidFill>
                  <a:schemeClr val="bg1"/>
                </a:solidFill>
                <a:latin typeface="Arial" panose="020B0604020202020204" pitchFamily="34" charset="0"/>
                <a:cs typeface="Arial" panose="020B0604020202020204" pitchFamily="34" charset="0"/>
              </a:rPr>
              <a:t>4005 – YENİLİKÇİ EĞİTİM UYGULAMALARI DESTEKLEME </a:t>
            </a:r>
            <a:r>
              <a:rPr lang="tr-TR" sz="2400" b="1" dirty="0" err="1" smtClean="0">
                <a:solidFill>
                  <a:schemeClr val="bg1"/>
                </a:solidFill>
                <a:latin typeface="Arial" panose="020B0604020202020204" pitchFamily="34" charset="0"/>
                <a:cs typeface="Arial" panose="020B0604020202020204" pitchFamily="34" charset="0"/>
              </a:rPr>
              <a:t>ProgramI</a:t>
            </a:r>
            <a:r>
              <a:rPr lang="tr-TR" sz="2400" b="1" dirty="0" smtClean="0">
                <a:solidFill>
                  <a:schemeClr val="bg1"/>
                </a:solidFill>
                <a:latin typeface="Arial" panose="020B0604020202020204" pitchFamily="34" charset="0"/>
                <a:cs typeface="Arial" panose="020B0604020202020204" pitchFamily="34" charset="0"/>
              </a:rPr>
              <a:t> </a:t>
            </a:r>
            <a:endParaRPr lang="tr-TR" sz="2400" dirty="0"/>
          </a:p>
        </p:txBody>
      </p:sp>
      <p:sp>
        <p:nvSpPr>
          <p:cNvPr id="3" name="2 İçerik Yer Tutucusu"/>
          <p:cNvSpPr>
            <a:spLocks noGrp="1"/>
          </p:cNvSpPr>
          <p:nvPr>
            <p:ph idx="1"/>
          </p:nvPr>
        </p:nvSpPr>
        <p:spPr>
          <a:xfrm>
            <a:off x="822327" y="857232"/>
            <a:ext cx="7521575" cy="5757861"/>
          </a:xfrm>
        </p:spPr>
        <p:txBody>
          <a:bodyPr/>
          <a:lstStyle/>
          <a:p>
            <a:pPr>
              <a:buFont typeface="Wingdings" pitchFamily="2" charset="2"/>
              <a:buChar char="Ø"/>
            </a:pPr>
            <a:r>
              <a:rPr lang="tr-TR" sz="1400" dirty="0" smtClean="0">
                <a:latin typeface="Arial" pitchFamily="34" charset="0"/>
                <a:cs typeface="Arial" pitchFamily="34" charset="0"/>
              </a:rPr>
              <a:t>Çağrı Alanları : </a:t>
            </a:r>
            <a:r>
              <a:rPr lang="tr-TR" sz="1400" b="0" dirty="0" smtClean="0">
                <a:latin typeface="Arial" pitchFamily="34" charset="0"/>
                <a:cs typeface="Arial" pitchFamily="34" charset="0"/>
              </a:rPr>
              <a:t>Doğa Bilimleri, Mühendislik ve Teknoloji Alanları, Tıbbi Bilimler, Tarımsal Bilimler, Sosyal ve Beşeri Bilimler</a:t>
            </a:r>
          </a:p>
          <a:p>
            <a:pPr>
              <a:buFont typeface="Wingdings" pitchFamily="2" charset="2"/>
              <a:buChar char="Ø"/>
            </a:pPr>
            <a:r>
              <a:rPr lang="tr-TR" sz="1400" dirty="0" smtClean="0">
                <a:latin typeface="Arial" pitchFamily="34" charset="0"/>
                <a:cs typeface="Arial" pitchFamily="34" charset="0"/>
              </a:rPr>
              <a:t>Hedef Kitle: </a:t>
            </a:r>
            <a:r>
              <a:rPr lang="tr-TR" sz="1400" b="0" dirty="0" smtClean="0">
                <a:latin typeface="Arial" pitchFamily="34" charset="0"/>
                <a:cs typeface="Arial" pitchFamily="34" charset="0"/>
              </a:rPr>
              <a:t>Lisansüstü öğrenciler,  Üniversitelerde görev yapan öğretim elemanları,  Bir kurum / kuruluşta çalışan (asil veya stajyer) kadrolu öğretmenler,  Bilim merkezleri çalışanları</a:t>
            </a:r>
          </a:p>
          <a:p>
            <a:pPr>
              <a:buFont typeface="Wingdings" pitchFamily="2" charset="2"/>
              <a:buChar char="Ø"/>
            </a:pPr>
            <a:r>
              <a:rPr lang="tr-TR" dirty="0" smtClean="0">
                <a:latin typeface="Arial" pitchFamily="34" charset="0"/>
                <a:cs typeface="Arial" pitchFamily="34" charset="0"/>
              </a:rPr>
              <a:t>Etkinlik Türleri: </a:t>
            </a:r>
          </a:p>
          <a:p>
            <a:pPr>
              <a:buFont typeface="Arial" pitchFamily="34" charset="0"/>
              <a:buChar char="•"/>
            </a:pPr>
            <a:r>
              <a:rPr lang="tr-TR" sz="1400" b="0" dirty="0" smtClean="0">
                <a:latin typeface="Arial" pitchFamily="34" charset="0"/>
                <a:cs typeface="Arial" pitchFamily="34" charset="0"/>
              </a:rPr>
              <a:t> Artırılmış gerçeklik uygulamaları</a:t>
            </a:r>
          </a:p>
          <a:p>
            <a:pPr>
              <a:buFont typeface="Arial" pitchFamily="34" charset="0"/>
              <a:buChar char="•"/>
            </a:pPr>
            <a:r>
              <a:rPr lang="tr-TR" sz="1400" b="0" dirty="0" smtClean="0">
                <a:latin typeface="Arial" pitchFamily="34" charset="0"/>
                <a:cs typeface="Arial" pitchFamily="34" charset="0"/>
              </a:rPr>
              <a:t>E-öğrenme uygulamaları</a:t>
            </a:r>
          </a:p>
          <a:p>
            <a:pPr>
              <a:buFont typeface="Arial" pitchFamily="34" charset="0"/>
              <a:buChar char="•"/>
            </a:pPr>
            <a:r>
              <a:rPr lang="tr-TR" sz="1400" b="0" dirty="0" smtClean="0">
                <a:latin typeface="Arial" pitchFamily="34" charset="0"/>
                <a:cs typeface="Arial" pitchFamily="34" charset="0"/>
              </a:rPr>
              <a:t>Çevrimiçi etkileşimler ve uygulamalar</a:t>
            </a:r>
          </a:p>
          <a:p>
            <a:pPr>
              <a:buFont typeface="Arial" pitchFamily="34" charset="0"/>
              <a:buChar char="•"/>
            </a:pPr>
            <a:r>
              <a:rPr lang="tr-TR" sz="1400" b="0" dirty="0" smtClean="0">
                <a:latin typeface="Arial" pitchFamily="34" charset="0"/>
                <a:cs typeface="Arial" pitchFamily="34" charset="0"/>
              </a:rPr>
              <a:t> Deneysel uygulamalar</a:t>
            </a:r>
          </a:p>
          <a:p>
            <a:pPr>
              <a:buFont typeface="Arial" pitchFamily="34" charset="0"/>
              <a:buChar char="•"/>
            </a:pPr>
            <a:r>
              <a:rPr lang="tr-TR" sz="1400" b="0" dirty="0" smtClean="0">
                <a:latin typeface="Arial" pitchFamily="34" charset="0"/>
                <a:cs typeface="Arial" pitchFamily="34" charset="0"/>
              </a:rPr>
              <a:t> Gözlem </a:t>
            </a:r>
          </a:p>
          <a:p>
            <a:pPr>
              <a:buFont typeface="Arial" pitchFamily="34" charset="0"/>
              <a:buChar char="•"/>
            </a:pPr>
            <a:r>
              <a:rPr lang="tr-TR" sz="1400" b="0" dirty="0" smtClean="0">
                <a:latin typeface="Arial" pitchFamily="34" charset="0"/>
                <a:cs typeface="Arial" pitchFamily="34" charset="0"/>
              </a:rPr>
              <a:t>Hesaplamalı bilim uygulamaları</a:t>
            </a:r>
          </a:p>
          <a:p>
            <a:pPr>
              <a:buFont typeface="Arial" pitchFamily="34" charset="0"/>
              <a:buChar char="•"/>
            </a:pPr>
            <a:r>
              <a:rPr lang="tr-TR" sz="1400" b="0" dirty="0" smtClean="0">
                <a:latin typeface="Arial" pitchFamily="34" charset="0"/>
                <a:cs typeface="Arial" pitchFamily="34" charset="0"/>
              </a:rPr>
              <a:t>İçeriği sanatsal faaliyetlerle kazandırılan etkinlikler </a:t>
            </a:r>
          </a:p>
          <a:p>
            <a:pPr>
              <a:buFont typeface="Arial" pitchFamily="34" charset="0"/>
              <a:buChar char="•"/>
            </a:pPr>
            <a:r>
              <a:rPr lang="tr-TR" sz="1400" b="0" dirty="0" smtClean="0">
                <a:latin typeface="Arial" pitchFamily="34" charset="0"/>
                <a:cs typeface="Arial" pitchFamily="34" charset="0"/>
              </a:rPr>
              <a:t> İşbirlikli grup çalışmaları</a:t>
            </a:r>
          </a:p>
          <a:p>
            <a:pPr>
              <a:buFont typeface="Arial" pitchFamily="34" charset="0"/>
              <a:buChar char="•"/>
            </a:pPr>
            <a:r>
              <a:rPr lang="tr-TR" sz="1400" b="0" dirty="0" smtClean="0">
                <a:latin typeface="Arial" pitchFamily="34" charset="0"/>
                <a:cs typeface="Arial" pitchFamily="34" charset="0"/>
              </a:rPr>
              <a:t> Mobil uygulamalar </a:t>
            </a:r>
          </a:p>
          <a:p>
            <a:pPr>
              <a:buFont typeface="Arial" pitchFamily="34" charset="0"/>
              <a:buChar char="•"/>
            </a:pPr>
            <a:r>
              <a:rPr lang="tr-TR" sz="1400" b="0" dirty="0" smtClean="0">
                <a:latin typeface="Arial" pitchFamily="34" charset="0"/>
                <a:cs typeface="Arial" pitchFamily="34" charset="0"/>
              </a:rPr>
              <a:t>Atölye çalışmaları</a:t>
            </a:r>
          </a:p>
          <a:p>
            <a:pPr>
              <a:buFont typeface="Arial" pitchFamily="34" charset="0"/>
              <a:buChar char="•"/>
            </a:pPr>
            <a:r>
              <a:rPr lang="tr-TR" sz="1400" b="0" dirty="0" smtClean="0">
                <a:latin typeface="Arial" pitchFamily="34" charset="0"/>
                <a:cs typeface="Arial" pitchFamily="34" charset="0"/>
              </a:rPr>
              <a:t> Oyun tabanlı uygulamalar</a:t>
            </a:r>
          </a:p>
          <a:p>
            <a:pPr>
              <a:buFont typeface="Arial" pitchFamily="34" charset="0"/>
              <a:buChar char="•"/>
            </a:pPr>
            <a:r>
              <a:rPr lang="tr-TR" sz="1400" b="0" dirty="0" smtClean="0">
                <a:latin typeface="Arial" pitchFamily="34" charset="0"/>
                <a:cs typeface="Arial" pitchFamily="34" charset="0"/>
              </a:rPr>
              <a:t>Ölçme ve değerlendirme etkinlikleri</a:t>
            </a:r>
          </a:p>
          <a:p>
            <a:pPr>
              <a:buFont typeface="Arial" pitchFamily="34" charset="0"/>
              <a:buChar char="•"/>
            </a:pPr>
            <a:r>
              <a:rPr lang="tr-TR" sz="1400" b="0" dirty="0" smtClean="0">
                <a:latin typeface="Arial" pitchFamily="34" charset="0"/>
                <a:cs typeface="Arial" pitchFamily="34" charset="0"/>
              </a:rPr>
              <a:t>Saha çalışmaları, </a:t>
            </a:r>
          </a:p>
          <a:p>
            <a:pPr>
              <a:buFont typeface="Arial" pitchFamily="34" charset="0"/>
              <a:buChar char="•"/>
            </a:pPr>
            <a:r>
              <a:rPr lang="tr-TR" sz="1400" b="0" dirty="0" smtClean="0">
                <a:latin typeface="Arial" pitchFamily="34" charset="0"/>
                <a:cs typeface="Arial" pitchFamily="34" charset="0"/>
              </a:rPr>
              <a:t>Spor etkinlikleri </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28</a:t>
            </a:fld>
            <a:endParaRPr lang="tr-TR" alt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214290"/>
            <a:ext cx="7521575" cy="549275"/>
          </a:xfrm>
        </p:spPr>
        <p:txBody>
          <a:bodyPr/>
          <a:lstStyle/>
          <a:p>
            <a:pPr algn="ctr"/>
            <a:r>
              <a:rPr lang="tr-TR" sz="2400" b="1" dirty="0" smtClean="0">
                <a:solidFill>
                  <a:schemeClr val="bg1"/>
                </a:solidFill>
                <a:latin typeface="Arial" panose="020B0604020202020204" pitchFamily="34" charset="0"/>
                <a:cs typeface="Arial" panose="020B0604020202020204" pitchFamily="34" charset="0"/>
              </a:rPr>
              <a:t>4005 – YENİLİKÇİ EĞİTİM UYGULAMALARI DESTEKLEME </a:t>
            </a:r>
            <a:r>
              <a:rPr lang="tr-TR" sz="2400" b="1" dirty="0" err="1" smtClean="0">
                <a:solidFill>
                  <a:schemeClr val="bg1"/>
                </a:solidFill>
                <a:latin typeface="Arial" panose="020B0604020202020204" pitchFamily="34" charset="0"/>
                <a:cs typeface="Arial" panose="020B0604020202020204" pitchFamily="34" charset="0"/>
              </a:rPr>
              <a:t>ProgramI</a:t>
            </a:r>
            <a:endParaRPr lang="tr-TR" sz="2400" dirty="0"/>
          </a:p>
        </p:txBody>
      </p:sp>
      <p:sp>
        <p:nvSpPr>
          <p:cNvPr id="3" name="2 İçerik Yer Tutucusu"/>
          <p:cNvSpPr>
            <a:spLocks noGrp="1"/>
          </p:cNvSpPr>
          <p:nvPr>
            <p:ph idx="1"/>
          </p:nvPr>
        </p:nvSpPr>
        <p:spPr>
          <a:xfrm>
            <a:off x="822327" y="1100138"/>
            <a:ext cx="7521575" cy="4757753"/>
          </a:xfrm>
        </p:spPr>
        <p:txBody>
          <a:bodyPr/>
          <a:lstStyle/>
          <a:p>
            <a:pPr>
              <a:lnSpc>
                <a:spcPct val="150000"/>
              </a:lnSpc>
              <a:buFont typeface="Wingdings" pitchFamily="2" charset="2"/>
              <a:buChar char="Ø"/>
            </a:pPr>
            <a:r>
              <a:rPr lang="tr-TR" dirty="0" smtClean="0">
                <a:latin typeface="Arial" pitchFamily="34" charset="0"/>
                <a:cs typeface="Arial" pitchFamily="34" charset="0"/>
              </a:rPr>
              <a:t>Başvuru Dönemi:  </a:t>
            </a:r>
            <a:r>
              <a:rPr lang="tr-TR" b="0" dirty="0" smtClean="0">
                <a:latin typeface="Arial" pitchFamily="34" charset="0"/>
                <a:cs typeface="Arial" pitchFamily="34" charset="0"/>
              </a:rPr>
              <a:t>3 Eylül 2018 – 18 Ekim 2018 (Saat: 23.59) </a:t>
            </a:r>
          </a:p>
          <a:p>
            <a:pPr>
              <a:lnSpc>
                <a:spcPct val="150000"/>
              </a:lnSpc>
              <a:buFont typeface="Wingdings" pitchFamily="2" charset="2"/>
              <a:buChar char="Ø"/>
            </a:pPr>
            <a:r>
              <a:rPr lang="tr-TR" dirty="0" smtClean="0">
                <a:latin typeface="Arial" pitchFamily="34" charset="0"/>
                <a:cs typeface="Arial" pitchFamily="34" charset="0"/>
              </a:rPr>
              <a:t>Proje Süresi:  </a:t>
            </a:r>
            <a:r>
              <a:rPr lang="tr-TR" b="0" dirty="0" smtClean="0">
                <a:latin typeface="Arial" pitchFamily="34" charset="0"/>
                <a:cs typeface="Arial" pitchFamily="34" charset="0"/>
              </a:rPr>
              <a:t>En fazla 12 ay</a:t>
            </a:r>
          </a:p>
          <a:p>
            <a:pPr>
              <a:lnSpc>
                <a:spcPct val="150000"/>
              </a:lnSpc>
              <a:buFont typeface="Wingdings" pitchFamily="2" charset="2"/>
              <a:buChar char="Ø"/>
            </a:pPr>
            <a:r>
              <a:rPr lang="tr-TR" dirty="0" smtClean="0">
                <a:latin typeface="Arial" pitchFamily="34" charset="0"/>
                <a:cs typeface="Arial" pitchFamily="34" charset="0"/>
              </a:rPr>
              <a:t>Web Sayfası:  </a:t>
            </a:r>
            <a:r>
              <a:rPr lang="tr-TR" dirty="0" smtClean="0">
                <a:solidFill>
                  <a:srgbClr val="0099FF"/>
                </a:solidFill>
                <a:latin typeface="Arial" pitchFamily="34" charset="0"/>
                <a:cs typeface="Arial" pitchFamily="34" charset="0"/>
              </a:rPr>
              <a:t>http://www.</a:t>
            </a:r>
            <a:r>
              <a:rPr lang="tr-TR" dirty="0" err="1" smtClean="0">
                <a:solidFill>
                  <a:srgbClr val="0099FF"/>
                </a:solidFill>
                <a:latin typeface="Arial" pitchFamily="34" charset="0"/>
                <a:cs typeface="Arial" pitchFamily="34" charset="0"/>
              </a:rPr>
              <a:t>tubitak</a:t>
            </a:r>
            <a:r>
              <a:rPr lang="tr-TR" dirty="0" smtClean="0">
                <a:solidFill>
                  <a:srgbClr val="0099FF"/>
                </a:solidFill>
                <a:latin typeface="Arial" pitchFamily="34" charset="0"/>
                <a:cs typeface="Arial" pitchFamily="34" charset="0"/>
              </a:rPr>
              <a:t>.gov.tr/4005</a:t>
            </a:r>
          </a:p>
          <a:p>
            <a:pPr>
              <a:lnSpc>
                <a:spcPct val="150000"/>
              </a:lnSpc>
              <a:buFont typeface="Wingdings" pitchFamily="2" charset="2"/>
              <a:buChar char="Ø"/>
            </a:pPr>
            <a:r>
              <a:rPr lang="tr-TR" dirty="0" smtClean="0">
                <a:latin typeface="Arial" pitchFamily="34" charset="0"/>
                <a:cs typeface="Arial" pitchFamily="34" charset="0"/>
              </a:rPr>
              <a:t>4005</a:t>
            </a:r>
            <a:r>
              <a:rPr lang="tr-TR" b="0" dirty="0" smtClean="0">
                <a:latin typeface="Arial" pitchFamily="34" charset="0"/>
                <a:cs typeface="Arial" pitchFamily="34" charset="0"/>
              </a:rPr>
              <a:t> destek programına</a:t>
            </a:r>
            <a:r>
              <a:rPr lang="tr-TR" dirty="0" smtClean="0">
                <a:latin typeface="Arial" pitchFamily="34" charset="0"/>
                <a:cs typeface="Arial" pitchFamily="34" charset="0"/>
              </a:rPr>
              <a:t> başvuru yapabilmek için aşağıdaki her iki koşulun </a:t>
            </a:r>
            <a:r>
              <a:rPr lang="tr-TR" b="0" dirty="0" smtClean="0">
                <a:latin typeface="Arial" pitchFamily="34" charset="0"/>
                <a:cs typeface="Arial" pitchFamily="34" charset="0"/>
              </a:rPr>
              <a:t>sağlanması gerekmektedir:</a:t>
            </a:r>
          </a:p>
          <a:p>
            <a:pPr>
              <a:lnSpc>
                <a:spcPct val="150000"/>
              </a:lnSpc>
            </a:pPr>
            <a:r>
              <a:rPr lang="tr-TR" b="0" dirty="0" smtClean="0">
                <a:latin typeface="Arial" pitchFamily="34" charset="0"/>
                <a:cs typeface="Arial" pitchFamily="34" charset="0"/>
              </a:rPr>
              <a:t>En az </a:t>
            </a:r>
            <a:r>
              <a:rPr lang="tr-TR" dirty="0" smtClean="0">
                <a:latin typeface="Arial" pitchFamily="34" charset="0"/>
                <a:cs typeface="Arial" pitchFamily="34" charset="0"/>
              </a:rPr>
              <a:t>doktora derecesine</a:t>
            </a:r>
            <a:r>
              <a:rPr lang="tr-TR" b="0" dirty="0" smtClean="0">
                <a:latin typeface="Arial" pitchFamily="34" charset="0"/>
                <a:cs typeface="Arial" pitchFamily="34" charset="0"/>
              </a:rPr>
              <a:t> sahip olmak,</a:t>
            </a:r>
          </a:p>
          <a:p>
            <a:pPr>
              <a:lnSpc>
                <a:spcPct val="150000"/>
              </a:lnSpc>
            </a:pPr>
            <a:r>
              <a:rPr lang="tr-TR" b="0" dirty="0" smtClean="0">
                <a:latin typeface="Arial" pitchFamily="34" charset="0"/>
                <a:cs typeface="Arial" pitchFamily="34" charset="0"/>
              </a:rPr>
              <a:t>Bir kamu kurum / kuruluşunda, üniversitede, belediyede ya da kamunun veya belediye iştiraklerinin işlettiği bilim merkezinde tam zamanlı personel kadrosunda bulunmak.</a:t>
            </a:r>
          </a:p>
          <a:p>
            <a:pPr>
              <a:buNone/>
            </a:pPr>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29</a:t>
            </a:fld>
            <a:endParaRPr lang="tr-TR" alt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299998"/>
            <a:ext cx="7535887" cy="771548"/>
          </a:xfrm>
        </p:spPr>
        <p:txBody>
          <a:bodyPr/>
          <a:lstStyle/>
          <a:p>
            <a:pPr lvl="0" algn="ctr" eaLnBrk="1" fontAlgn="auto" latinLnBrk="1" hangingPunct="1">
              <a:spcBef>
                <a:spcPts val="0"/>
              </a:spcBef>
              <a:spcAft>
                <a:spcPts val="0"/>
              </a:spcAft>
            </a:pPr>
            <a:r>
              <a:rPr lang="tr-TR" sz="2400" b="1" cap="none"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ÖZEL </a:t>
            </a:r>
            <a:r>
              <a:rPr lang="tr-TR" sz="2400" b="1" cap="none"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EĞİTİM VE REHBERLİK HİZMETLERİ </a:t>
            </a:r>
            <a:r>
              <a:rPr lang="tr-TR" sz="2400" b="1" cap="none"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tr-TR" sz="2400" b="1" cap="none"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tr-TR" sz="2400" b="1" cap="none"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GENEL </a:t>
            </a:r>
            <a:r>
              <a:rPr lang="tr-TR" sz="2400" b="1" cap="none"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MÜDÜRLÜĞÜ</a:t>
            </a:r>
            <a:r>
              <a:rPr lang="en-US" altLang="ko-KR" sz="2400" b="1" cap="none" dirty="0">
                <a:solidFill>
                  <a:schemeClr val="bg1"/>
                </a:solidFill>
                <a:effectLst>
                  <a:outerShdw blurRad="38100" dist="38100" dir="2700000" algn="tl">
                    <a:srgbClr val="000000">
                      <a:alpha val="43137"/>
                    </a:srgbClr>
                  </a:outerShdw>
                </a:effectLst>
                <a:latin typeface="Times New Roman" pitchFamily="18" charset="0"/>
                <a:ea typeface="맑은 고딕" pitchFamily="50" charset="-127"/>
                <a:cs typeface="Times New Roman" pitchFamily="18" charset="0"/>
              </a:rPr>
              <a:t/>
            </a:r>
            <a:br>
              <a:rPr lang="en-US" altLang="ko-KR" sz="2400" b="1" cap="none" dirty="0">
                <a:solidFill>
                  <a:schemeClr val="bg1"/>
                </a:solidFill>
                <a:effectLst>
                  <a:outerShdw blurRad="38100" dist="38100" dir="2700000" algn="tl">
                    <a:srgbClr val="000000">
                      <a:alpha val="43137"/>
                    </a:srgbClr>
                  </a:outerShdw>
                </a:effectLst>
                <a:latin typeface="Times New Roman" pitchFamily="18" charset="0"/>
                <a:ea typeface="맑은 고딕" pitchFamily="50" charset="-127"/>
                <a:cs typeface="Times New Roman" pitchFamily="18" charset="0"/>
              </a:rPr>
            </a:br>
            <a:endParaRPr lang="tr-TR" sz="2400" dirty="0">
              <a:solidFill>
                <a:schemeClr val="bg1"/>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lvl="0" indent="0" eaLnBrk="1" fontAlgn="auto" latinLnBrk="1" hangingPunct="1">
              <a:spcBef>
                <a:spcPts val="0"/>
              </a:spcBef>
              <a:spcAft>
                <a:spcPts val="0"/>
              </a:spcAft>
              <a:buNone/>
            </a:pPr>
            <a:r>
              <a:rPr lang="tr-TR" sz="4800" b="0" dirty="0" smtClean="0">
                <a:solidFill>
                  <a:prstClr val="black"/>
                </a:solidFill>
                <a:latin typeface="Algerian" panose="04020705040A02060702" pitchFamily="82" charset="0"/>
              </a:rPr>
              <a:t>          PROJE </a:t>
            </a:r>
            <a:r>
              <a:rPr lang="tr-TR" sz="4800" b="0" dirty="0">
                <a:solidFill>
                  <a:prstClr val="black"/>
                </a:solidFill>
                <a:latin typeface="Algerian" panose="04020705040A02060702" pitchFamily="82" charset="0"/>
              </a:rPr>
              <a:t>NEDİR? </a:t>
            </a:r>
          </a:p>
          <a:p>
            <a:endParaRPr lang="tr-TR" dirty="0"/>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3</a:t>
            </a:fld>
            <a:endParaRPr lang="tr-TR" alt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88840"/>
            <a:ext cx="9144000"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3951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142852"/>
            <a:ext cx="7521575" cy="549275"/>
          </a:xfrm>
        </p:spPr>
        <p:txBody>
          <a:bodyPr/>
          <a:lstStyle/>
          <a:p>
            <a:pPr algn="ctr"/>
            <a:r>
              <a:rPr lang="tr-TR" sz="2400" b="1" dirty="0" smtClean="0">
                <a:solidFill>
                  <a:schemeClr val="bg1"/>
                </a:solidFill>
                <a:latin typeface="Arial" panose="020B0604020202020204" pitchFamily="34" charset="0"/>
                <a:cs typeface="Arial" panose="020B0604020202020204" pitchFamily="34" charset="0"/>
              </a:rPr>
              <a:t>4006 - TÜBİTAK </a:t>
            </a:r>
            <a:r>
              <a:rPr lang="tr-TR" sz="2400" b="1" dirty="0" err="1" smtClean="0">
                <a:solidFill>
                  <a:schemeClr val="bg1"/>
                </a:solidFill>
                <a:latin typeface="Arial" panose="020B0604020202020204" pitchFamily="34" charset="0"/>
                <a:cs typeface="Arial" panose="020B0604020202020204" pitchFamily="34" charset="0"/>
              </a:rPr>
              <a:t>Bİlİm</a:t>
            </a:r>
            <a:r>
              <a:rPr lang="tr-TR" sz="2400" b="1" dirty="0" smtClean="0">
                <a:solidFill>
                  <a:schemeClr val="bg1"/>
                </a:solidFill>
                <a:latin typeface="Arial" panose="020B0604020202020204" pitchFamily="34" charset="0"/>
                <a:cs typeface="Arial" panose="020B0604020202020204" pitchFamily="34" charset="0"/>
              </a:rPr>
              <a:t> </a:t>
            </a:r>
            <a:r>
              <a:rPr lang="tr-TR" sz="2400" b="1" dirty="0" err="1" smtClean="0">
                <a:solidFill>
                  <a:schemeClr val="bg1"/>
                </a:solidFill>
                <a:latin typeface="Arial" panose="020B0604020202020204" pitchFamily="34" charset="0"/>
                <a:cs typeface="Arial" panose="020B0604020202020204" pitchFamily="34" charset="0"/>
              </a:rPr>
              <a:t>FuarlarI</a:t>
            </a:r>
            <a:r>
              <a:rPr lang="tr-TR" sz="2400" b="1" dirty="0" smtClean="0">
                <a:solidFill>
                  <a:schemeClr val="bg1"/>
                </a:solidFill>
                <a:latin typeface="Arial" panose="020B0604020202020204" pitchFamily="34" charset="0"/>
                <a:cs typeface="Arial" panose="020B0604020202020204" pitchFamily="34" charset="0"/>
              </a:rPr>
              <a:t> Destekleme </a:t>
            </a:r>
            <a:r>
              <a:rPr lang="tr-TR" sz="2400" b="1" dirty="0" err="1" smtClean="0">
                <a:solidFill>
                  <a:schemeClr val="bg1"/>
                </a:solidFill>
                <a:latin typeface="Arial" panose="020B0604020202020204" pitchFamily="34" charset="0"/>
                <a:cs typeface="Arial" panose="020B0604020202020204" pitchFamily="34" charset="0"/>
              </a:rPr>
              <a:t>ProgramI</a:t>
            </a:r>
            <a:endParaRPr lang="tr-TR" sz="2400"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30</a:t>
            </a:fld>
            <a:endParaRPr lang="tr-TR" altLang="tr-TR"/>
          </a:p>
        </p:txBody>
      </p:sp>
      <p:pic>
        <p:nvPicPr>
          <p:cNvPr id="2050" name="Picture 2" descr="C:\Users\Serap ERDEGER\Desktop\4006_anasayfa_3.jpg"/>
          <p:cNvPicPr>
            <a:picLocks noGrp="1" noChangeAspect="1" noChangeArrowheads="1"/>
          </p:cNvPicPr>
          <p:nvPr>
            <p:ph idx="1"/>
          </p:nvPr>
        </p:nvPicPr>
        <p:blipFill>
          <a:blip r:embed="rId2"/>
          <a:srcRect/>
          <a:stretch>
            <a:fillRect/>
          </a:stretch>
        </p:blipFill>
        <p:spPr bwMode="auto">
          <a:xfrm>
            <a:off x="0" y="857233"/>
            <a:ext cx="9144000" cy="1785949"/>
          </a:xfrm>
          <a:prstGeom prst="rect">
            <a:avLst/>
          </a:prstGeom>
          <a:noFill/>
        </p:spPr>
      </p:pic>
      <p:sp>
        <p:nvSpPr>
          <p:cNvPr id="6" name="5 Metin kutusu"/>
          <p:cNvSpPr txBox="1"/>
          <p:nvPr/>
        </p:nvSpPr>
        <p:spPr>
          <a:xfrm>
            <a:off x="857224" y="2786058"/>
            <a:ext cx="7072362" cy="369332"/>
          </a:xfrm>
          <a:prstGeom prst="rect">
            <a:avLst/>
          </a:prstGeom>
          <a:noFill/>
        </p:spPr>
        <p:txBody>
          <a:bodyPr wrap="square" rtlCol="0">
            <a:spAutoFit/>
          </a:bodyPr>
          <a:lstStyle/>
          <a:p>
            <a:r>
              <a:rPr lang="tr-TR" b="1" dirty="0" smtClean="0">
                <a:latin typeface="Arial" panose="020B0604020202020204" pitchFamily="34" charset="0"/>
                <a:cs typeface="Arial" panose="020B0604020202020204" pitchFamily="34" charset="0"/>
              </a:rPr>
              <a:t>TÜBİTAK  Bilim Fuarları Destekleme Programı ile;</a:t>
            </a:r>
            <a:endParaRPr lang="tr-TR" dirty="0"/>
          </a:p>
        </p:txBody>
      </p:sp>
      <p:sp>
        <p:nvSpPr>
          <p:cNvPr id="7" name="6 Metin kutusu"/>
          <p:cNvSpPr txBox="1"/>
          <p:nvPr/>
        </p:nvSpPr>
        <p:spPr>
          <a:xfrm>
            <a:off x="357158" y="3286124"/>
            <a:ext cx="8358246" cy="3293209"/>
          </a:xfrm>
          <a:prstGeom prst="rect">
            <a:avLst/>
          </a:prstGeom>
          <a:noFill/>
        </p:spPr>
        <p:txBody>
          <a:bodyPr wrap="square" rtlCol="0">
            <a:spAutoFit/>
          </a:bodyPr>
          <a:lstStyle/>
          <a:p>
            <a:r>
              <a:rPr lang="tr-TR" sz="1600" dirty="0" smtClean="0">
                <a:latin typeface="Arial" pitchFamily="34" charset="0"/>
                <a:cs typeface="Arial" pitchFamily="34" charset="0"/>
              </a:rPr>
              <a:t>5 - 12. sınıf öğretim programları çerçevesinde aşağıdaki amaçlara ulaşılmasını hedeflemektedir: </a:t>
            </a:r>
          </a:p>
          <a:p>
            <a:pPr>
              <a:buFont typeface="Wingdings" pitchFamily="2" charset="2"/>
              <a:buChar char="Ø"/>
            </a:pPr>
            <a:r>
              <a:rPr lang="tr-TR" sz="1600" dirty="0" smtClean="0">
                <a:latin typeface="Arial" pitchFamily="34" charset="0"/>
                <a:cs typeface="Arial" pitchFamily="34" charset="0"/>
              </a:rPr>
              <a:t> Öğrencilerin bilimsel çalışmalar gerçekleştirme konusunda teşvik edilerek bilimsel yaklaşım becerilerine katkı sağlanması, </a:t>
            </a:r>
          </a:p>
          <a:p>
            <a:pPr>
              <a:buFont typeface="Wingdings" pitchFamily="2" charset="2"/>
              <a:buChar char="Ø"/>
            </a:pPr>
            <a:r>
              <a:rPr lang="tr-TR" sz="1600" dirty="0" smtClean="0">
                <a:latin typeface="Arial" pitchFamily="34" charset="0"/>
                <a:cs typeface="Arial" pitchFamily="34" charset="0"/>
              </a:rPr>
              <a:t> Farklı bilişsel, duyuşsal ve </a:t>
            </a:r>
            <a:r>
              <a:rPr lang="tr-TR" sz="1600" dirty="0" err="1" smtClean="0">
                <a:latin typeface="Arial" pitchFamily="34" charset="0"/>
                <a:cs typeface="Arial" pitchFamily="34" charset="0"/>
              </a:rPr>
              <a:t>psikomotor</a:t>
            </a:r>
            <a:r>
              <a:rPr lang="tr-TR" sz="1600" dirty="0" smtClean="0">
                <a:latin typeface="Arial" pitchFamily="34" charset="0"/>
                <a:cs typeface="Arial" pitchFamily="34" charset="0"/>
              </a:rPr>
              <a:t> seviyedeki her öğrenciye proje hazırlama fırsatının sunulması, </a:t>
            </a:r>
          </a:p>
          <a:p>
            <a:pPr>
              <a:buFont typeface="Wingdings" pitchFamily="2" charset="2"/>
              <a:buChar char="Ø"/>
            </a:pPr>
            <a:r>
              <a:rPr lang="tr-TR" sz="1600" dirty="0" smtClean="0">
                <a:latin typeface="Arial" pitchFamily="34" charset="0"/>
                <a:cs typeface="Arial" pitchFamily="34" charset="0"/>
              </a:rPr>
              <a:t> Araştırma tekniklerinin, raporlamanın ve sunum becerilerinin tabana yayılarak öğrencilere kazandırılması, </a:t>
            </a:r>
          </a:p>
          <a:p>
            <a:pPr>
              <a:buFont typeface="Wingdings" pitchFamily="2" charset="2"/>
              <a:buChar char="Ø"/>
            </a:pPr>
            <a:r>
              <a:rPr lang="tr-TR" sz="1600" dirty="0" smtClean="0">
                <a:latin typeface="Arial" pitchFamily="34" charset="0"/>
                <a:cs typeface="Arial" pitchFamily="34" charset="0"/>
              </a:rPr>
              <a:t> Öğrenciler üzerindeki yarışma baskısının ortadan kaldırılarak işbirliği içerisinde proje hazırlama konusunda yeni ortam ve olanakların sağlanması, </a:t>
            </a:r>
          </a:p>
          <a:p>
            <a:pPr>
              <a:buFont typeface="Wingdings" pitchFamily="2" charset="2"/>
              <a:buChar char="Ø"/>
            </a:pPr>
            <a:r>
              <a:rPr lang="tr-TR" sz="1600" dirty="0" smtClean="0">
                <a:latin typeface="Arial" pitchFamily="34" charset="0"/>
                <a:cs typeface="Arial" pitchFamily="34" charset="0"/>
              </a:rPr>
              <a:t> Gerçek hayattaki soru ve sorunlara çözüm bulunmasında bilimsel çalışmaların ve bulguların yaparak yaşayarak öğrencilere kazandırılması ve bilimsel yaklaşım becerilerinin yaygınlaştırılması.</a:t>
            </a:r>
            <a:endParaRPr lang="tr-T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214290"/>
            <a:ext cx="7521575" cy="549275"/>
          </a:xfrm>
        </p:spPr>
        <p:txBody>
          <a:bodyPr/>
          <a:lstStyle/>
          <a:p>
            <a:pPr algn="ctr"/>
            <a:r>
              <a:rPr lang="tr-TR" sz="2400" b="1" dirty="0" smtClean="0">
                <a:solidFill>
                  <a:schemeClr val="bg1"/>
                </a:solidFill>
                <a:latin typeface="Arial" panose="020B0604020202020204" pitchFamily="34" charset="0"/>
                <a:cs typeface="Arial" panose="020B0604020202020204" pitchFamily="34" charset="0"/>
              </a:rPr>
              <a:t>4006 - TÜBİTAK </a:t>
            </a:r>
            <a:r>
              <a:rPr lang="tr-TR" sz="2400" b="1" dirty="0" err="1" smtClean="0">
                <a:solidFill>
                  <a:schemeClr val="bg1"/>
                </a:solidFill>
                <a:latin typeface="Arial" panose="020B0604020202020204" pitchFamily="34" charset="0"/>
                <a:cs typeface="Arial" panose="020B0604020202020204" pitchFamily="34" charset="0"/>
              </a:rPr>
              <a:t>Bİlİm</a:t>
            </a:r>
            <a:r>
              <a:rPr lang="tr-TR" sz="2400" b="1" dirty="0" smtClean="0">
                <a:solidFill>
                  <a:schemeClr val="bg1"/>
                </a:solidFill>
                <a:latin typeface="Arial" panose="020B0604020202020204" pitchFamily="34" charset="0"/>
                <a:cs typeface="Arial" panose="020B0604020202020204" pitchFamily="34" charset="0"/>
              </a:rPr>
              <a:t> </a:t>
            </a:r>
            <a:r>
              <a:rPr lang="tr-TR" sz="2400" b="1" dirty="0" err="1" smtClean="0">
                <a:solidFill>
                  <a:schemeClr val="bg1"/>
                </a:solidFill>
                <a:latin typeface="Arial" panose="020B0604020202020204" pitchFamily="34" charset="0"/>
                <a:cs typeface="Arial" panose="020B0604020202020204" pitchFamily="34" charset="0"/>
              </a:rPr>
              <a:t>FuarlarI</a:t>
            </a:r>
            <a:r>
              <a:rPr lang="tr-TR" sz="2400" b="1" dirty="0" smtClean="0">
                <a:solidFill>
                  <a:schemeClr val="bg1"/>
                </a:solidFill>
                <a:latin typeface="Arial" panose="020B0604020202020204" pitchFamily="34" charset="0"/>
                <a:cs typeface="Arial" panose="020B0604020202020204" pitchFamily="34" charset="0"/>
              </a:rPr>
              <a:t> Destekleme </a:t>
            </a:r>
            <a:r>
              <a:rPr lang="tr-TR" sz="2400" b="1" dirty="0" err="1" smtClean="0">
                <a:solidFill>
                  <a:schemeClr val="bg1"/>
                </a:solidFill>
                <a:latin typeface="Arial" panose="020B0604020202020204" pitchFamily="34" charset="0"/>
                <a:cs typeface="Arial" panose="020B0604020202020204" pitchFamily="34" charset="0"/>
              </a:rPr>
              <a:t>ProgramI</a:t>
            </a:r>
            <a:endParaRPr lang="tr-TR" sz="2400" dirty="0"/>
          </a:p>
        </p:txBody>
      </p:sp>
      <p:sp>
        <p:nvSpPr>
          <p:cNvPr id="3" name="2 İçerik Yer Tutucusu"/>
          <p:cNvSpPr>
            <a:spLocks noGrp="1"/>
          </p:cNvSpPr>
          <p:nvPr>
            <p:ph idx="1"/>
          </p:nvPr>
        </p:nvSpPr>
        <p:spPr>
          <a:xfrm>
            <a:off x="822327" y="1571612"/>
            <a:ext cx="7521575" cy="4929222"/>
          </a:xfrm>
        </p:spPr>
        <p:txBody>
          <a:bodyPr numCol="2"/>
          <a:lstStyle/>
          <a:p>
            <a:pPr>
              <a:buFont typeface="Wingdings" pitchFamily="2" charset="2"/>
              <a:buChar char="Ø"/>
            </a:pPr>
            <a:r>
              <a:rPr lang="tr-TR" dirty="0" smtClean="0">
                <a:latin typeface="Arial" pitchFamily="34" charset="0"/>
                <a:cs typeface="Arial" pitchFamily="34" charset="0"/>
              </a:rPr>
              <a:t>Proje Süresi:  </a:t>
            </a:r>
            <a:r>
              <a:rPr lang="tr-TR" b="0" dirty="0" smtClean="0">
                <a:latin typeface="Arial" pitchFamily="34" charset="0"/>
                <a:cs typeface="Arial" pitchFamily="34" charset="0"/>
              </a:rPr>
              <a:t>En fazla 12 ay</a:t>
            </a:r>
          </a:p>
          <a:p>
            <a:pPr>
              <a:buFont typeface="Wingdings" pitchFamily="2" charset="2"/>
              <a:buChar char="Ø"/>
            </a:pPr>
            <a:r>
              <a:rPr lang="en-US" dirty="0" smtClean="0"/>
              <a:t>Web </a:t>
            </a:r>
            <a:r>
              <a:rPr lang="en-US" dirty="0" err="1" smtClean="0"/>
              <a:t>Sayfası</a:t>
            </a:r>
            <a:r>
              <a:rPr lang="en-US" dirty="0" smtClean="0"/>
              <a:t> </a:t>
            </a:r>
            <a:r>
              <a:rPr lang="tr-TR" dirty="0" smtClean="0"/>
              <a:t>: </a:t>
            </a:r>
            <a:r>
              <a:rPr lang="en-US" dirty="0" smtClean="0">
                <a:solidFill>
                  <a:srgbClr val="00B0F0"/>
                </a:solidFill>
              </a:rPr>
              <a:t>http://www.tubitak.gov.tr/4006</a:t>
            </a:r>
            <a:r>
              <a:rPr lang="tr-TR" dirty="0" smtClean="0">
                <a:solidFill>
                  <a:srgbClr val="00B0F0"/>
                </a:solidFill>
              </a:rPr>
              <a:t>        </a:t>
            </a:r>
            <a:r>
              <a:rPr lang="en-US" dirty="0" smtClean="0">
                <a:solidFill>
                  <a:srgbClr val="00B0F0"/>
                </a:solidFill>
                <a:hlinkClick r:id="rId2"/>
              </a:rPr>
              <a:t>http://bilimiz.tubitak.gov.tr</a:t>
            </a:r>
            <a:endParaRPr lang="tr-TR" dirty="0" smtClean="0">
              <a:solidFill>
                <a:srgbClr val="00B0F0"/>
              </a:solidFill>
              <a:latin typeface="Arial" pitchFamily="34" charset="0"/>
              <a:cs typeface="Arial" pitchFamily="34" charset="0"/>
            </a:endParaRPr>
          </a:p>
          <a:p>
            <a:pPr>
              <a:buFont typeface="Wingdings" pitchFamily="2" charset="2"/>
              <a:buChar char="Ø"/>
            </a:pPr>
            <a:r>
              <a:rPr lang="tr-TR" dirty="0" smtClean="0">
                <a:latin typeface="Arial" pitchFamily="34" charset="0"/>
                <a:cs typeface="Arial" pitchFamily="34" charset="0"/>
              </a:rPr>
              <a:t>Çağrı Alanları : </a:t>
            </a:r>
          </a:p>
          <a:p>
            <a:pPr indent="15875">
              <a:buFont typeface="Arial" pitchFamily="34" charset="0"/>
              <a:buChar char="•"/>
            </a:pPr>
            <a:r>
              <a:rPr lang="tr-TR" sz="1400" b="0" dirty="0" smtClean="0">
                <a:latin typeface="Arial" pitchFamily="34" charset="0"/>
                <a:cs typeface="Arial" pitchFamily="34" charset="0"/>
              </a:rPr>
              <a:t> Bilgisayar ve Yazılım</a:t>
            </a:r>
          </a:p>
          <a:p>
            <a:pPr indent="15875">
              <a:buFont typeface="Arial" pitchFamily="34" charset="0"/>
              <a:buChar char="•"/>
            </a:pPr>
            <a:r>
              <a:rPr lang="tr-TR" sz="1400" b="0" dirty="0" smtClean="0">
                <a:latin typeface="Arial" pitchFamily="34" charset="0"/>
                <a:cs typeface="Arial" pitchFamily="34" charset="0"/>
              </a:rPr>
              <a:t> Coğrafya</a:t>
            </a:r>
          </a:p>
          <a:p>
            <a:pPr indent="15875">
              <a:buFont typeface="Arial" pitchFamily="34" charset="0"/>
              <a:buChar char="•"/>
            </a:pPr>
            <a:r>
              <a:rPr lang="tr-TR" sz="1400" b="0" dirty="0" smtClean="0">
                <a:latin typeface="Arial" pitchFamily="34" charset="0"/>
                <a:cs typeface="Arial" pitchFamily="34" charset="0"/>
              </a:rPr>
              <a:t> Biyoloji</a:t>
            </a:r>
          </a:p>
          <a:p>
            <a:pPr indent="15875">
              <a:buFont typeface="Arial" pitchFamily="34" charset="0"/>
              <a:buChar char="•"/>
            </a:pPr>
            <a:r>
              <a:rPr lang="tr-TR" sz="1400" b="0" dirty="0" smtClean="0">
                <a:latin typeface="Arial" pitchFamily="34" charset="0"/>
                <a:cs typeface="Arial" pitchFamily="34" charset="0"/>
              </a:rPr>
              <a:t> Değerler Eğitimi</a:t>
            </a:r>
          </a:p>
          <a:p>
            <a:pPr indent="15875">
              <a:buFont typeface="Arial" pitchFamily="34" charset="0"/>
              <a:buChar char="•"/>
            </a:pPr>
            <a:r>
              <a:rPr lang="tr-TR" sz="1400" b="0" dirty="0" smtClean="0">
                <a:latin typeface="Arial" pitchFamily="34" charset="0"/>
                <a:cs typeface="Arial" pitchFamily="34" charset="0"/>
              </a:rPr>
              <a:t> Diğer Mühendislik Bilimleri</a:t>
            </a:r>
          </a:p>
          <a:p>
            <a:pPr indent="15875">
              <a:buFont typeface="Arial" pitchFamily="34" charset="0"/>
              <a:buChar char="•"/>
            </a:pPr>
            <a:r>
              <a:rPr lang="tr-TR" sz="1400" b="0" dirty="0" smtClean="0">
                <a:latin typeface="Arial" pitchFamily="34" charset="0"/>
                <a:cs typeface="Arial" pitchFamily="34" charset="0"/>
              </a:rPr>
              <a:t> Dil ve Edebiyat</a:t>
            </a:r>
          </a:p>
          <a:p>
            <a:pPr indent="15875">
              <a:buFont typeface="Arial" pitchFamily="34" charset="0"/>
              <a:buChar char="•"/>
            </a:pPr>
            <a:r>
              <a:rPr lang="tr-TR" sz="1400" b="0" dirty="0" smtClean="0">
                <a:latin typeface="Arial" pitchFamily="34" charset="0"/>
                <a:cs typeface="Arial" pitchFamily="34" charset="0"/>
              </a:rPr>
              <a:t>Ekonomi </a:t>
            </a:r>
          </a:p>
          <a:p>
            <a:pPr indent="15875">
              <a:buFont typeface="Arial" pitchFamily="34" charset="0"/>
              <a:buChar char="•"/>
            </a:pPr>
            <a:r>
              <a:rPr lang="tr-TR" sz="1400" b="0" dirty="0" smtClean="0">
                <a:latin typeface="Arial" pitchFamily="34" charset="0"/>
                <a:cs typeface="Arial" pitchFamily="34" charset="0"/>
              </a:rPr>
              <a:t> Psikoloji</a:t>
            </a:r>
          </a:p>
          <a:p>
            <a:pPr indent="15875">
              <a:buFont typeface="Arial" pitchFamily="34" charset="0"/>
              <a:buChar char="•"/>
            </a:pPr>
            <a:r>
              <a:rPr lang="tr-TR" sz="1400" b="0" dirty="0" smtClean="0">
                <a:latin typeface="Arial" pitchFamily="34" charset="0"/>
                <a:cs typeface="Arial" pitchFamily="34" charset="0"/>
              </a:rPr>
              <a:t>Tarih </a:t>
            </a:r>
          </a:p>
          <a:p>
            <a:pPr indent="15875">
              <a:buFont typeface="Arial" pitchFamily="34" charset="0"/>
              <a:buChar char="•"/>
            </a:pPr>
            <a:r>
              <a:rPr lang="tr-TR" sz="1400" b="0" dirty="0" smtClean="0">
                <a:latin typeface="Arial" pitchFamily="34" charset="0"/>
                <a:cs typeface="Arial" pitchFamily="34" charset="0"/>
              </a:rPr>
              <a:t> Teknoloji ve Tasarım</a:t>
            </a:r>
          </a:p>
          <a:p>
            <a:pPr indent="15875">
              <a:buFont typeface="Arial" pitchFamily="34" charset="0"/>
              <a:buChar char="•"/>
            </a:pPr>
            <a:endParaRPr lang="tr-TR" sz="1400" b="0" dirty="0" smtClean="0">
              <a:latin typeface="Arial" pitchFamily="34" charset="0"/>
              <a:cs typeface="Arial" pitchFamily="34" charset="0"/>
            </a:endParaRPr>
          </a:p>
          <a:p>
            <a:pPr indent="15875">
              <a:buFont typeface="Arial" pitchFamily="34" charset="0"/>
              <a:buChar char="•"/>
            </a:pPr>
            <a:endParaRPr lang="tr-TR" sz="1400" b="0" dirty="0" smtClean="0">
              <a:latin typeface="Arial" pitchFamily="34" charset="0"/>
              <a:cs typeface="Arial" pitchFamily="34" charset="0"/>
            </a:endParaRPr>
          </a:p>
          <a:p>
            <a:pPr indent="15875">
              <a:buNone/>
            </a:pPr>
            <a:endParaRPr lang="tr-TR" sz="1400" b="0" dirty="0" smtClean="0">
              <a:latin typeface="Arial" pitchFamily="34" charset="0"/>
              <a:cs typeface="Arial" pitchFamily="34" charset="0"/>
            </a:endParaRPr>
          </a:p>
          <a:p>
            <a:pPr indent="15875">
              <a:buNone/>
            </a:pPr>
            <a:endParaRPr lang="tr-TR" sz="1400" b="0" dirty="0" smtClean="0">
              <a:latin typeface="Arial" pitchFamily="34" charset="0"/>
              <a:cs typeface="Arial" pitchFamily="34" charset="0"/>
            </a:endParaRPr>
          </a:p>
          <a:p>
            <a:pPr indent="15875">
              <a:buFont typeface="Arial" pitchFamily="34" charset="0"/>
              <a:buChar char="•"/>
            </a:pPr>
            <a:r>
              <a:rPr lang="tr-TR" sz="1400" b="0" dirty="0" smtClean="0">
                <a:latin typeface="Arial" pitchFamily="34" charset="0"/>
                <a:cs typeface="Arial" pitchFamily="34" charset="0"/>
              </a:rPr>
              <a:t>Elektrik ve Elektronik</a:t>
            </a:r>
          </a:p>
          <a:p>
            <a:pPr indent="15875">
              <a:buFont typeface="Arial" pitchFamily="34" charset="0"/>
              <a:buChar char="•"/>
            </a:pPr>
            <a:r>
              <a:rPr lang="tr-TR" sz="1400" b="0" dirty="0" smtClean="0">
                <a:latin typeface="Arial" pitchFamily="34" charset="0"/>
                <a:cs typeface="Arial" pitchFamily="34" charset="0"/>
              </a:rPr>
              <a:t> Din Kültürü ve Ahlak Bilgisi</a:t>
            </a:r>
          </a:p>
          <a:p>
            <a:pPr indent="15875">
              <a:buFont typeface="Arial" pitchFamily="34" charset="0"/>
              <a:buChar char="•"/>
            </a:pPr>
            <a:r>
              <a:rPr lang="tr-TR" sz="1400" b="0" dirty="0" smtClean="0">
                <a:latin typeface="Arial" pitchFamily="34" charset="0"/>
                <a:cs typeface="Arial" pitchFamily="34" charset="0"/>
              </a:rPr>
              <a:t> Fen Bilimleri</a:t>
            </a:r>
          </a:p>
          <a:p>
            <a:pPr indent="15875">
              <a:buFont typeface="Arial" pitchFamily="34" charset="0"/>
              <a:buChar char="•"/>
            </a:pPr>
            <a:r>
              <a:rPr lang="tr-TR" sz="1400" b="0" dirty="0" smtClean="0">
                <a:latin typeface="Arial" pitchFamily="34" charset="0"/>
                <a:cs typeface="Arial" pitchFamily="34" charset="0"/>
              </a:rPr>
              <a:t>Fizik</a:t>
            </a:r>
          </a:p>
          <a:p>
            <a:pPr indent="15875">
              <a:buFont typeface="Arial" pitchFamily="34" charset="0"/>
              <a:buChar char="•"/>
            </a:pPr>
            <a:r>
              <a:rPr lang="tr-TR" sz="1400" b="0" dirty="0" smtClean="0">
                <a:latin typeface="Arial" pitchFamily="34" charset="0"/>
                <a:cs typeface="Arial" pitchFamily="34" charset="0"/>
              </a:rPr>
              <a:t> Felsefe</a:t>
            </a:r>
          </a:p>
          <a:p>
            <a:pPr indent="15875">
              <a:buFont typeface="Arial" pitchFamily="34" charset="0"/>
              <a:buChar char="•"/>
            </a:pPr>
            <a:r>
              <a:rPr lang="tr-TR" sz="1400" b="0" dirty="0" smtClean="0">
                <a:latin typeface="Arial" pitchFamily="34" charset="0"/>
                <a:cs typeface="Arial" pitchFamily="34" charset="0"/>
              </a:rPr>
              <a:t> Havacılık ve Uzay</a:t>
            </a:r>
          </a:p>
          <a:p>
            <a:pPr indent="15875">
              <a:buFont typeface="Arial" pitchFamily="34" charset="0"/>
              <a:buChar char="•"/>
            </a:pPr>
            <a:r>
              <a:rPr lang="tr-TR" sz="1400" b="0" dirty="0" smtClean="0">
                <a:latin typeface="Arial" pitchFamily="34" charset="0"/>
                <a:cs typeface="Arial" pitchFamily="34" charset="0"/>
              </a:rPr>
              <a:t>Kimya </a:t>
            </a:r>
          </a:p>
          <a:p>
            <a:pPr indent="15875">
              <a:buFont typeface="Arial" pitchFamily="34" charset="0"/>
              <a:buChar char="•"/>
            </a:pPr>
            <a:r>
              <a:rPr lang="tr-TR" sz="1400" b="0" dirty="0" smtClean="0">
                <a:latin typeface="Arial" pitchFamily="34" charset="0"/>
                <a:cs typeface="Arial" pitchFamily="34" charset="0"/>
              </a:rPr>
              <a:t>Sosyoloji</a:t>
            </a:r>
          </a:p>
          <a:p>
            <a:pPr indent="15875">
              <a:buFont typeface="Arial" pitchFamily="34" charset="0"/>
              <a:buChar char="•"/>
            </a:pPr>
            <a:r>
              <a:rPr lang="tr-TR" sz="1400" b="0" dirty="0" smtClean="0">
                <a:latin typeface="Arial" pitchFamily="34" charset="0"/>
                <a:cs typeface="Arial" pitchFamily="34" charset="0"/>
              </a:rPr>
              <a:t> Matematik </a:t>
            </a:r>
          </a:p>
          <a:p>
            <a:pPr indent="15875">
              <a:buFont typeface="Arial" pitchFamily="34" charset="0"/>
              <a:buChar char="•"/>
            </a:pPr>
            <a:r>
              <a:rPr lang="tr-TR" sz="1400" b="0" dirty="0" smtClean="0">
                <a:latin typeface="Arial" pitchFamily="34" charset="0"/>
                <a:cs typeface="Arial" pitchFamily="34" charset="0"/>
              </a:rPr>
              <a:t>Sağlık Bilimleri </a:t>
            </a:r>
          </a:p>
          <a:p>
            <a:pPr indent="15875">
              <a:buFont typeface="Arial" pitchFamily="34" charset="0"/>
              <a:buChar char="•"/>
            </a:pPr>
            <a:r>
              <a:rPr lang="tr-TR" sz="1400" b="0" dirty="0" smtClean="0">
                <a:latin typeface="Arial" pitchFamily="34" charset="0"/>
                <a:cs typeface="Arial" pitchFamily="34" charset="0"/>
              </a:rPr>
              <a:t>Tarımsal Bilimler</a:t>
            </a: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31</a:t>
            </a:fld>
            <a:endParaRPr lang="tr-TR" altLang="tr-TR"/>
          </a:p>
        </p:txBody>
      </p:sp>
      <p:sp>
        <p:nvSpPr>
          <p:cNvPr id="6" name="5 Metin kutusu"/>
          <p:cNvSpPr txBox="1"/>
          <p:nvPr/>
        </p:nvSpPr>
        <p:spPr>
          <a:xfrm>
            <a:off x="857224" y="1142984"/>
            <a:ext cx="7000924" cy="369332"/>
          </a:xfrm>
          <a:prstGeom prst="rect">
            <a:avLst/>
          </a:prstGeom>
          <a:noFill/>
        </p:spPr>
        <p:txBody>
          <a:bodyPr wrap="square" rtlCol="0">
            <a:spAutoFit/>
          </a:bodyPr>
          <a:lstStyle/>
          <a:p>
            <a:pPr>
              <a:buFont typeface="Wingdings" pitchFamily="2" charset="2"/>
              <a:buChar char="Ø"/>
            </a:pPr>
            <a:r>
              <a:rPr lang="tr-TR" dirty="0" smtClean="0">
                <a:latin typeface="Arial" pitchFamily="34" charset="0"/>
                <a:cs typeface="Arial" pitchFamily="34" charset="0"/>
              </a:rPr>
              <a:t> </a:t>
            </a:r>
            <a:r>
              <a:rPr lang="tr-TR" sz="1600" b="1" dirty="0" smtClean="0">
                <a:latin typeface="Arial" pitchFamily="34" charset="0"/>
                <a:cs typeface="Arial" pitchFamily="34" charset="0"/>
              </a:rPr>
              <a:t>Başvuru Dönemi:  </a:t>
            </a:r>
            <a:r>
              <a:rPr lang="pl-PL" sz="1600" dirty="0" smtClean="0">
                <a:latin typeface="Arial" pitchFamily="34" charset="0"/>
                <a:cs typeface="Arial" pitchFamily="34" charset="0"/>
              </a:rPr>
              <a:t>22 Ekim 2018 - 22 Kasım 2018 </a:t>
            </a:r>
            <a:r>
              <a:rPr lang="pl-PL" dirty="0" smtClean="0">
                <a:latin typeface="Arial" pitchFamily="34" charset="0"/>
                <a:cs typeface="Arial" pitchFamily="34" charset="0"/>
              </a:rPr>
              <a:t>(Saat: 23.59)</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bg1"/>
                </a:solidFill>
                <a:latin typeface="Arial" charset="0"/>
                <a:ea typeface="맑은 고딕" pitchFamily="34" charset="-127"/>
                <a:cs typeface="Arial" charset="0"/>
              </a:rPr>
              <a:t>Erasmus</a:t>
            </a:r>
            <a:r>
              <a:rPr lang="tr-TR" dirty="0" smtClean="0">
                <a:solidFill>
                  <a:schemeClr val="bg1"/>
                </a:solidFill>
                <a:latin typeface="Arial" charset="0"/>
                <a:ea typeface="맑은 고딕" pitchFamily="34" charset="-127"/>
                <a:cs typeface="Arial" charset="0"/>
              </a:rPr>
              <a:t>+</a:t>
            </a:r>
            <a:endParaRPr lang="tr-TR" dirty="0">
              <a:solidFill>
                <a:schemeClr val="bg1"/>
              </a:solidFill>
            </a:endParaRPr>
          </a:p>
        </p:txBody>
      </p:sp>
      <p:sp>
        <p:nvSpPr>
          <p:cNvPr id="3" name="2 İçerik Yer Tutucusu"/>
          <p:cNvSpPr>
            <a:spLocks noGrp="1"/>
          </p:cNvSpPr>
          <p:nvPr>
            <p:ph idx="1"/>
          </p:nvPr>
        </p:nvSpPr>
        <p:spPr>
          <a:xfrm>
            <a:off x="822327" y="1100139"/>
            <a:ext cx="7521575" cy="1114415"/>
          </a:xfrm>
        </p:spPr>
        <p:txBody>
          <a:bodyPr/>
          <a:lstStyle/>
          <a:p>
            <a:pPr>
              <a:buNone/>
            </a:pPr>
            <a:r>
              <a:rPr lang="tr-TR" sz="1800" dirty="0" err="1" smtClean="0">
                <a:solidFill>
                  <a:srgbClr val="FF0000"/>
                </a:solidFill>
                <a:latin typeface="Arial" pitchFamily="34" charset="0"/>
                <a:cs typeface="Arial" pitchFamily="34" charset="0"/>
              </a:rPr>
              <a:t>Erasmus</a:t>
            </a:r>
            <a:r>
              <a:rPr lang="tr-TR" sz="1800" dirty="0" smtClean="0">
                <a:solidFill>
                  <a:srgbClr val="FF0000"/>
                </a:solidFill>
                <a:latin typeface="Arial" pitchFamily="34" charset="0"/>
                <a:cs typeface="Arial" pitchFamily="34" charset="0"/>
              </a:rPr>
              <a:t>+, </a:t>
            </a:r>
          </a:p>
          <a:p>
            <a:r>
              <a:rPr lang="tr-TR" dirty="0" smtClean="0">
                <a:latin typeface="Arial" pitchFamily="34" charset="0"/>
                <a:cs typeface="Arial" pitchFamily="34" charset="0"/>
              </a:rPr>
              <a:t>AB’nin </a:t>
            </a:r>
            <a:r>
              <a:rPr lang="tr-TR" dirty="0" smtClean="0">
                <a:solidFill>
                  <a:srgbClr val="FF0000"/>
                </a:solidFill>
                <a:latin typeface="Arial" pitchFamily="34" charset="0"/>
                <a:cs typeface="Arial" pitchFamily="34" charset="0"/>
              </a:rPr>
              <a:t>2014-2020</a:t>
            </a:r>
            <a:r>
              <a:rPr lang="tr-TR" dirty="0" smtClean="0">
                <a:latin typeface="Arial" pitchFamily="34" charset="0"/>
                <a:cs typeface="Arial" pitchFamily="34" charset="0"/>
              </a:rPr>
              <a:t> dönemi için eğitim, öğretim, gençlik ve spor alanlarındaki  programıdır.</a:t>
            </a:r>
            <a:endParaRPr lang="tr-TR"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32</a:t>
            </a:fld>
            <a:endParaRPr lang="tr-TR" altLang="tr-TR"/>
          </a:p>
        </p:txBody>
      </p:sp>
      <p:pic>
        <p:nvPicPr>
          <p:cNvPr id="8" name="7 Resim"/>
          <p:cNvPicPr/>
          <p:nvPr/>
        </p:nvPicPr>
        <p:blipFill>
          <a:blip r:embed="rId2"/>
          <a:srcRect l="43343" t="37246" r="18939" b="4966"/>
          <a:stretch>
            <a:fillRect/>
          </a:stretch>
        </p:blipFill>
        <p:spPr bwMode="auto">
          <a:xfrm>
            <a:off x="2000232" y="2357430"/>
            <a:ext cx="5143536"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lgn="ctr"/>
            <a:r>
              <a:rPr lang="tr-TR" b="1" dirty="0" smtClean="0">
                <a:solidFill>
                  <a:srgbClr val="FFFFFF"/>
                </a:solidFill>
                <a:latin typeface="Times New Roman" pitchFamily="18" charset="0"/>
                <a:cs typeface="Times New Roman" pitchFamily="18" charset="0"/>
              </a:rPr>
              <a:t>ERASMUS+ PROGRAMI</a:t>
            </a:r>
            <a:br>
              <a:rPr lang="tr-TR" b="1" dirty="0" smtClean="0">
                <a:solidFill>
                  <a:srgbClr val="FFFFFF"/>
                </a:solidFill>
                <a:latin typeface="Times New Roman" pitchFamily="18" charset="0"/>
                <a:cs typeface="Times New Roman" pitchFamily="18" charset="0"/>
              </a:rPr>
            </a:br>
            <a:r>
              <a:rPr lang="tr-TR" b="1" dirty="0" smtClean="0">
                <a:solidFill>
                  <a:srgbClr val="FFFFFF"/>
                </a:solidFill>
                <a:latin typeface="Times New Roman" pitchFamily="18" charset="0"/>
                <a:cs typeface="Times New Roman" pitchFamily="18" charset="0"/>
              </a:rPr>
              <a:t>Ulusal  Ajans </a:t>
            </a:r>
            <a:r>
              <a:rPr lang="tr-TR" b="1" dirty="0" err="1" smtClean="0">
                <a:solidFill>
                  <a:srgbClr val="FFFFFF"/>
                </a:solidFill>
                <a:latin typeface="Times New Roman" pitchFamily="18" charset="0"/>
                <a:cs typeface="Times New Roman" pitchFamily="18" charset="0"/>
              </a:rPr>
              <a:t>Hİbelerİ</a:t>
            </a:r>
            <a:r>
              <a:rPr lang="tr-TR" sz="3600" b="1" dirty="0" smtClean="0">
                <a:solidFill>
                  <a:srgbClr val="FFFFFF"/>
                </a:solidFill>
                <a:latin typeface="Times New Roman" pitchFamily="18" charset="0"/>
                <a:cs typeface="Times New Roman" pitchFamily="18" charset="0"/>
              </a:rPr>
              <a:t/>
            </a:r>
            <a:br>
              <a:rPr lang="tr-TR" sz="3600" b="1" dirty="0" smtClean="0">
                <a:solidFill>
                  <a:srgbClr val="FFFFFF"/>
                </a:solidFill>
                <a:latin typeface="Times New Roman" pitchFamily="18" charset="0"/>
                <a:cs typeface="Times New Roman" pitchFamily="18" charset="0"/>
              </a:rPr>
            </a:br>
            <a:endParaRPr lang="tr-TR" sz="3600"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33</a:t>
            </a:fld>
            <a:endParaRPr lang="tr-TR" altLang="tr-TR"/>
          </a:p>
        </p:txBody>
      </p:sp>
      <p:graphicFrame>
        <p:nvGraphicFramePr>
          <p:cNvPr id="5" name="Diyagram 3"/>
          <p:cNvGraphicFramePr>
            <a:graphicFrameLocks noGrp="1"/>
          </p:cNvGraphicFramePr>
          <p:nvPr>
            <p:ph idx="1"/>
            <p:extLst>
              <p:ext uri="{D42A27DB-BD31-4B8C-83A1-F6EECF244321}">
                <p14:modId xmlns="" xmlns:p14="http://schemas.microsoft.com/office/powerpoint/2010/main" val="407069969"/>
              </p:ext>
            </p:extLst>
          </p:nvPr>
        </p:nvGraphicFramePr>
        <p:xfrm>
          <a:off x="822325" y="1849452"/>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bg1"/>
                </a:solidFill>
                <a:latin typeface="Arial" pitchFamily="34" charset="0"/>
                <a:cs typeface="Arial" pitchFamily="34" charset="0"/>
              </a:rPr>
              <a:t>ERASMUS+ Okul </a:t>
            </a:r>
            <a:r>
              <a:rPr lang="tr-TR" dirty="0" err="1" smtClean="0">
                <a:solidFill>
                  <a:schemeClr val="bg1"/>
                </a:solidFill>
                <a:latin typeface="Arial" pitchFamily="34" charset="0"/>
                <a:cs typeface="Arial" pitchFamily="34" charset="0"/>
              </a:rPr>
              <a:t>Eğİtİmİ</a:t>
            </a:r>
            <a:endParaRPr lang="tr-TR" dirty="0">
              <a:solidFill>
                <a:schemeClr val="bg1"/>
              </a:solidFill>
              <a:latin typeface="Arial" pitchFamily="34" charset="0"/>
              <a:cs typeface="Arial" pitchFamily="34" charset="0"/>
            </a:endParaRPr>
          </a:p>
        </p:txBody>
      </p:sp>
      <p:sp>
        <p:nvSpPr>
          <p:cNvPr id="3" name="2 İçerik Yer Tutucusu"/>
          <p:cNvSpPr>
            <a:spLocks noGrp="1"/>
          </p:cNvSpPr>
          <p:nvPr>
            <p:ph idx="1"/>
          </p:nvPr>
        </p:nvSpPr>
        <p:spPr>
          <a:xfrm>
            <a:off x="822327" y="2071677"/>
            <a:ext cx="7521575" cy="2608273"/>
          </a:xfrm>
        </p:spPr>
        <p:txBody>
          <a:bodyPr/>
          <a:lstStyle/>
          <a:p>
            <a:pPr algn="just" eaLnBrk="1" fontAlgn="auto" hangingPunct="1">
              <a:spcAft>
                <a:spcPts val="0"/>
              </a:spcAft>
              <a:buFont typeface="Arial" pitchFamily="34" charset="0"/>
              <a:buNone/>
              <a:defRPr/>
            </a:pPr>
            <a:r>
              <a:rPr lang="tr-TR" sz="1800" dirty="0" smtClean="0">
                <a:latin typeface="Arial" pitchFamily="34" charset="0"/>
                <a:cs typeface="Arial" pitchFamily="34" charset="0"/>
              </a:rPr>
              <a:t>Faaliyetler, Avrupa 2020 Stratejisi/Eğitim ve Öğretim (ET) 2020 Çerçevesi </a:t>
            </a:r>
          </a:p>
          <a:p>
            <a:pPr algn="just" eaLnBrk="1" fontAlgn="auto" hangingPunct="1">
              <a:spcAft>
                <a:spcPts val="0"/>
              </a:spcAft>
              <a:buFont typeface="Arial" pitchFamily="34" charset="0"/>
              <a:buNone/>
              <a:defRPr/>
            </a:pPr>
            <a:r>
              <a:rPr lang="tr-TR" sz="1800" dirty="0" smtClean="0">
                <a:latin typeface="Arial" pitchFamily="34" charset="0"/>
                <a:cs typeface="Arial" pitchFamily="34" charset="0"/>
              </a:rPr>
              <a:t>kapsamındaki önceliklere dayanacaktır.  Özellikle; </a:t>
            </a:r>
          </a:p>
          <a:p>
            <a:pPr algn="just" eaLnBrk="1" fontAlgn="auto" hangingPunct="1">
              <a:spcAft>
                <a:spcPts val="0"/>
              </a:spcAft>
              <a:buFont typeface="Wingdings" pitchFamily="2" charset="2"/>
              <a:buChar char="ü"/>
              <a:defRPr/>
            </a:pPr>
            <a:r>
              <a:rPr lang="tr-TR" sz="1800" dirty="0" smtClean="0">
                <a:latin typeface="Arial" pitchFamily="34" charset="0"/>
                <a:cs typeface="Arial" pitchFamily="34" charset="0"/>
              </a:rPr>
              <a:t>   Erken okul terkinin azaltılması </a:t>
            </a:r>
          </a:p>
          <a:p>
            <a:pPr algn="just" eaLnBrk="1" fontAlgn="auto" hangingPunct="1">
              <a:spcAft>
                <a:spcPts val="0"/>
              </a:spcAft>
              <a:buFont typeface="Wingdings" pitchFamily="2" charset="2"/>
              <a:buChar char="ü"/>
              <a:defRPr/>
            </a:pPr>
            <a:r>
              <a:rPr lang="tr-TR" sz="1800" dirty="0" smtClean="0">
                <a:latin typeface="Arial" pitchFamily="34" charset="0"/>
                <a:cs typeface="Arial" pitchFamily="34" charset="0"/>
              </a:rPr>
              <a:t>  Temel becerilerin geliştirilmesi </a:t>
            </a:r>
          </a:p>
          <a:p>
            <a:pPr algn="just" eaLnBrk="1" fontAlgn="auto" hangingPunct="1">
              <a:spcAft>
                <a:spcPts val="0"/>
              </a:spcAft>
              <a:buFont typeface="Wingdings" pitchFamily="2" charset="2"/>
              <a:buChar char="ü"/>
              <a:defRPr/>
            </a:pPr>
            <a:r>
              <a:rPr lang="tr-TR" sz="1800" dirty="0" smtClean="0">
                <a:latin typeface="Arial" pitchFamily="34" charset="0"/>
                <a:cs typeface="Arial" pitchFamily="34" charset="0"/>
              </a:rPr>
              <a:t>  Erken çocukluk eğitimi ve bakımı alanında kalitenin artırılması </a:t>
            </a:r>
          </a:p>
          <a:p>
            <a:pPr algn="just" eaLnBrk="1" fontAlgn="auto" hangingPunct="1">
              <a:spcAft>
                <a:spcPts val="0"/>
              </a:spcAft>
              <a:buFont typeface="Wingdings" pitchFamily="2" charset="2"/>
              <a:buChar char="ü"/>
              <a:defRPr/>
            </a:pPr>
            <a:r>
              <a:rPr lang="tr-TR" sz="1800" dirty="0" smtClean="0">
                <a:latin typeface="Arial" pitchFamily="34" charset="0"/>
                <a:cs typeface="Arial" pitchFamily="34" charset="0"/>
              </a:rPr>
              <a:t>  Öğretmenlerin mesleki yeterliliklerinin güçlendirilmesi </a:t>
            </a:r>
          </a:p>
          <a:p>
            <a:pPr algn="just" eaLnBrk="1" fontAlgn="auto" hangingPunct="1">
              <a:spcAft>
                <a:spcPts val="0"/>
              </a:spcAft>
              <a:buFont typeface="Wingdings" pitchFamily="2" charset="2"/>
              <a:buChar char="ü"/>
              <a:defRPr/>
            </a:pPr>
            <a:r>
              <a:rPr lang="tr-TR" sz="1800" dirty="0" smtClean="0">
                <a:latin typeface="Arial" pitchFamily="34" charset="0"/>
                <a:cs typeface="Arial" pitchFamily="34" charset="0"/>
              </a:rPr>
              <a:t> Mülteci, sığınmacı ve göçmenlerle ilgili konularda projeler geliştirilerek sosyal uyumum ve eğitim alanında başarının sağlanması</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34</a:t>
            </a:fld>
            <a:endParaRPr lang="tr-TR" altLang="tr-TR"/>
          </a:p>
        </p:txBody>
      </p:sp>
      <p:sp>
        <p:nvSpPr>
          <p:cNvPr id="6" name="5 Metin kutusu"/>
          <p:cNvSpPr txBox="1"/>
          <p:nvPr/>
        </p:nvSpPr>
        <p:spPr>
          <a:xfrm>
            <a:off x="714348" y="1071546"/>
            <a:ext cx="4214842" cy="800219"/>
          </a:xfrm>
          <a:prstGeom prst="rect">
            <a:avLst/>
          </a:prstGeom>
          <a:noFill/>
        </p:spPr>
        <p:txBody>
          <a:bodyPr wrap="square" rtlCol="0">
            <a:spAutoFit/>
          </a:bodyPr>
          <a:lstStyle/>
          <a:p>
            <a:r>
              <a:rPr lang="tr-TR" sz="2800" b="1" dirty="0" smtClean="0">
                <a:latin typeface="Times New Roman" pitchFamily="18" charset="0"/>
                <a:cs typeface="Times New Roman" pitchFamily="18" charset="0"/>
              </a:rPr>
              <a:t>Öncelikler:</a:t>
            </a:r>
            <a:endParaRPr lang="tr-TR" sz="2800" dirty="0" smtClean="0"/>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214290"/>
            <a:ext cx="7521575" cy="549275"/>
          </a:xfrm>
        </p:spPr>
        <p:txBody>
          <a:bodyPr/>
          <a:lstStyle/>
          <a:p>
            <a:pPr algn="ctr"/>
            <a:r>
              <a:rPr lang="tr-TR" sz="2400" b="1" dirty="0" smtClean="0">
                <a:solidFill>
                  <a:schemeClr val="bg1"/>
                </a:solidFill>
                <a:latin typeface="Arial" charset="0"/>
                <a:ea typeface="맑은 고딕" pitchFamily="34" charset="-127"/>
                <a:cs typeface="Arial" charset="0"/>
              </a:rPr>
              <a:t>(KA1) ANA EYLEM 1: ÖĞRENME </a:t>
            </a:r>
            <a:br>
              <a:rPr lang="tr-TR" sz="2400" b="1" dirty="0" smtClean="0">
                <a:solidFill>
                  <a:schemeClr val="bg1"/>
                </a:solidFill>
                <a:latin typeface="Arial" charset="0"/>
                <a:ea typeface="맑은 고딕" pitchFamily="34" charset="-127"/>
                <a:cs typeface="Arial" charset="0"/>
              </a:rPr>
            </a:br>
            <a:r>
              <a:rPr lang="tr-TR" sz="2400" b="1" dirty="0" smtClean="0">
                <a:solidFill>
                  <a:schemeClr val="bg1"/>
                </a:solidFill>
                <a:latin typeface="Arial" charset="0"/>
                <a:ea typeface="맑은 고딕" pitchFamily="34" charset="-127"/>
                <a:cs typeface="Arial" charset="0"/>
              </a:rPr>
              <a:t>HAREKETLİLİĞİ</a:t>
            </a:r>
            <a:endParaRPr lang="tr-TR" sz="2400" b="1" dirty="0">
              <a:solidFill>
                <a:schemeClr val="bg1"/>
              </a:solidFill>
            </a:endParaRPr>
          </a:p>
        </p:txBody>
      </p:sp>
      <p:sp>
        <p:nvSpPr>
          <p:cNvPr id="3" name="2 İçerik Yer Tutucusu"/>
          <p:cNvSpPr>
            <a:spLocks noGrp="1"/>
          </p:cNvSpPr>
          <p:nvPr>
            <p:ph idx="1"/>
          </p:nvPr>
        </p:nvSpPr>
        <p:spPr>
          <a:xfrm>
            <a:off x="214282" y="1100138"/>
            <a:ext cx="8643997" cy="5186381"/>
          </a:xfrm>
        </p:spPr>
        <p:txBody>
          <a:bodyPr/>
          <a:lstStyle/>
          <a:p>
            <a:pPr>
              <a:buNone/>
            </a:pPr>
            <a:r>
              <a:rPr lang="tr-TR" sz="2400" dirty="0" smtClean="0">
                <a:latin typeface="Arial" pitchFamily="34" charset="0"/>
                <a:cs typeface="Arial" pitchFamily="34" charset="0"/>
              </a:rPr>
              <a:t>Okul Eğitimi Personelinin Öğrenme Hareketliliği </a:t>
            </a:r>
          </a:p>
          <a:p>
            <a:pPr eaLnBrk="1" fontAlgn="auto" hangingPunct="1">
              <a:spcAft>
                <a:spcPts val="0"/>
              </a:spcAft>
              <a:buFont typeface="Arial" pitchFamily="34" charset="0"/>
              <a:buNone/>
              <a:defRPr/>
            </a:pPr>
            <a:r>
              <a:rPr lang="tr-TR" dirty="0" smtClean="0">
                <a:solidFill>
                  <a:srgbClr val="FF0000"/>
                </a:solidFill>
                <a:latin typeface="Arial" pitchFamily="34" charset="0"/>
                <a:cs typeface="Arial" pitchFamily="34" charset="0"/>
              </a:rPr>
              <a:t>AMAÇ: </a:t>
            </a:r>
          </a:p>
          <a:p>
            <a:pPr eaLnBrk="1" fontAlgn="auto" hangingPunct="1">
              <a:spcAft>
                <a:spcPts val="0"/>
              </a:spcAft>
              <a:buFont typeface="Arial" pitchFamily="34" charset="0"/>
              <a:buNone/>
              <a:defRPr/>
            </a:pPr>
            <a:r>
              <a:rPr lang="tr-TR" dirty="0" smtClean="0">
                <a:latin typeface="Arial" pitchFamily="34" charset="0"/>
                <a:cs typeface="Arial" pitchFamily="34" charset="0"/>
              </a:rPr>
              <a:t>• </a:t>
            </a:r>
            <a:r>
              <a:rPr lang="tr-TR" b="0" dirty="0" smtClean="0">
                <a:latin typeface="Arial" pitchFamily="34" charset="0"/>
                <a:cs typeface="Arial" pitchFamily="34" charset="0"/>
              </a:rPr>
              <a:t>Okul personelinin mesleki yeterliliklerini  geliştirmek </a:t>
            </a:r>
          </a:p>
          <a:p>
            <a:pPr eaLnBrk="1" fontAlgn="auto" hangingPunct="1">
              <a:spcAft>
                <a:spcPts val="0"/>
              </a:spcAft>
              <a:buFont typeface="Arial" pitchFamily="34" charset="0"/>
              <a:buNone/>
              <a:defRPr/>
            </a:pPr>
            <a:r>
              <a:rPr lang="tr-TR" b="0" dirty="0" smtClean="0">
                <a:latin typeface="Arial" pitchFamily="34" charset="0"/>
                <a:cs typeface="Arial" pitchFamily="34" charset="0"/>
              </a:rPr>
              <a:t>• Yurtdışında mesleki gelişim fırsatları sunmak </a:t>
            </a:r>
          </a:p>
          <a:p>
            <a:pPr eaLnBrk="1" fontAlgn="auto" hangingPunct="1">
              <a:spcAft>
                <a:spcPts val="0"/>
              </a:spcAft>
              <a:buFont typeface="Arial" pitchFamily="34" charset="0"/>
              <a:buNone/>
              <a:defRPr/>
            </a:pPr>
            <a:endParaRPr lang="tr-TR" b="0" dirty="0" smtClean="0">
              <a:latin typeface="Arial" pitchFamily="34" charset="0"/>
              <a:cs typeface="Arial" pitchFamily="34" charset="0"/>
            </a:endParaRPr>
          </a:p>
          <a:p>
            <a:pPr eaLnBrk="1" fontAlgn="auto" hangingPunct="1">
              <a:spcAft>
                <a:spcPts val="0"/>
              </a:spcAft>
              <a:buNone/>
              <a:defRPr/>
            </a:pPr>
            <a:r>
              <a:rPr lang="tr-TR" dirty="0" smtClean="0">
                <a:solidFill>
                  <a:srgbClr val="FF0000"/>
                </a:solidFill>
                <a:latin typeface="Arial" pitchFamily="34" charset="0"/>
                <a:cs typeface="Arial" pitchFamily="34" charset="0"/>
              </a:rPr>
              <a:t>FAALİYETLER:</a:t>
            </a:r>
          </a:p>
          <a:p>
            <a:pPr eaLnBrk="1" fontAlgn="auto" hangingPunct="1">
              <a:spcAft>
                <a:spcPts val="0"/>
              </a:spcAft>
              <a:buFont typeface="Arial" pitchFamily="34" charset="0"/>
              <a:buNone/>
              <a:defRPr/>
            </a:pPr>
            <a:r>
              <a:rPr lang="tr-TR" dirty="0" smtClean="0">
                <a:solidFill>
                  <a:srgbClr val="FF0000"/>
                </a:solidFill>
              </a:rPr>
              <a:t>Öğretme Görevlendirmesi: </a:t>
            </a:r>
            <a:r>
              <a:rPr lang="tr-TR" dirty="0" smtClean="0"/>
              <a:t>Okul eğitim personelinin proje ortağı okulda öğretmenlik yapması </a:t>
            </a:r>
          </a:p>
          <a:p>
            <a:pPr eaLnBrk="1" fontAlgn="auto" hangingPunct="1">
              <a:spcAft>
                <a:spcPts val="0"/>
              </a:spcAft>
              <a:buFont typeface="Arial" pitchFamily="34" charset="0"/>
              <a:buNone/>
              <a:defRPr/>
            </a:pPr>
            <a:r>
              <a:rPr lang="tr-TR" dirty="0" smtClean="0">
                <a:solidFill>
                  <a:srgbClr val="FF0000"/>
                </a:solidFill>
              </a:rPr>
              <a:t>Personel Eğitimi : a) </a:t>
            </a:r>
            <a:r>
              <a:rPr lang="tr-TR" dirty="0" smtClean="0"/>
              <a:t>Yurtdışında kurs ve eğitim faaliyetlerine katılım </a:t>
            </a:r>
          </a:p>
          <a:p>
            <a:pPr eaLnBrk="1" fontAlgn="auto" hangingPunct="1">
              <a:spcAft>
                <a:spcPts val="0"/>
              </a:spcAft>
              <a:buFont typeface="Arial" pitchFamily="34" charset="0"/>
              <a:buNone/>
              <a:defRPr/>
            </a:pPr>
            <a:r>
              <a:rPr lang="tr-TR" dirty="0" smtClean="0">
                <a:solidFill>
                  <a:srgbClr val="FF0000"/>
                </a:solidFill>
              </a:rPr>
              <a:t>                              b) </a:t>
            </a:r>
            <a:r>
              <a:rPr lang="tr-TR" dirty="0" smtClean="0"/>
              <a:t>Yurtdışında proje ortağı okul ya da okul eğitimi  alanında faaliyet gösteren bir   </a:t>
            </a:r>
          </a:p>
          <a:p>
            <a:pPr eaLnBrk="1" fontAlgn="auto" hangingPunct="1">
              <a:spcAft>
                <a:spcPts val="0"/>
              </a:spcAft>
              <a:buFont typeface="Arial" pitchFamily="34" charset="0"/>
              <a:buNone/>
              <a:defRPr/>
            </a:pPr>
            <a:r>
              <a:rPr lang="tr-TR" dirty="0" smtClean="0"/>
              <a:t>                                   kuruluşta işbaşı  izleme /gözlem faaliyeti </a:t>
            </a:r>
          </a:p>
          <a:p>
            <a:pPr eaLnBrk="1" fontAlgn="auto" hangingPunct="1">
              <a:spcAft>
                <a:spcPts val="0"/>
              </a:spcAft>
              <a:buFont typeface="Arial" pitchFamily="34" charset="0"/>
              <a:buNone/>
              <a:defRPr/>
            </a:pPr>
            <a:endParaRPr lang="tr-TR" dirty="0" smtClean="0"/>
          </a:p>
          <a:p>
            <a:pPr marL="0" lvl="0" indent="0" eaLnBrk="1" fontAlgn="auto" latinLnBrk="1" hangingPunct="1">
              <a:spcBef>
                <a:spcPct val="20000"/>
              </a:spcBef>
              <a:spcAft>
                <a:spcPts val="0"/>
              </a:spcAft>
              <a:buNone/>
              <a:defRPr/>
            </a:pPr>
            <a:r>
              <a:rPr lang="fi-FI" dirty="0" smtClean="0">
                <a:solidFill>
                  <a:srgbClr val="FF0000"/>
                </a:solidFill>
                <a:latin typeface="Arial" pitchFamily="34" charset="0"/>
                <a:cs typeface="Arial" pitchFamily="34" charset="0"/>
              </a:rPr>
              <a:t>Projenin süresi : </a:t>
            </a:r>
            <a:r>
              <a:rPr lang="fi-FI" b="0" dirty="0" smtClean="0">
                <a:solidFill>
                  <a:prstClr val="black">
                    <a:lumMod val="75000"/>
                    <a:lumOff val="25000"/>
                  </a:prstClr>
                </a:solidFill>
                <a:latin typeface="Arial" pitchFamily="34" charset="0"/>
                <a:cs typeface="Arial" pitchFamily="34" charset="0"/>
              </a:rPr>
              <a:t>1 veya 2 yıl </a:t>
            </a:r>
            <a:endParaRPr lang="tr-TR" b="0" dirty="0" smtClean="0">
              <a:solidFill>
                <a:prstClr val="black">
                  <a:lumMod val="75000"/>
                  <a:lumOff val="25000"/>
                </a:prstClr>
              </a:solidFill>
              <a:latin typeface="Arial" pitchFamily="34" charset="0"/>
              <a:cs typeface="Arial" pitchFamily="34" charset="0"/>
            </a:endParaRPr>
          </a:p>
          <a:p>
            <a:pPr marL="0" lvl="0" indent="0" eaLnBrk="1" fontAlgn="auto" latinLnBrk="1" hangingPunct="1">
              <a:spcBef>
                <a:spcPct val="20000"/>
              </a:spcBef>
              <a:spcAft>
                <a:spcPts val="0"/>
              </a:spcAft>
              <a:buNone/>
              <a:defRPr/>
            </a:pPr>
            <a:endParaRPr lang="fi-FI" b="0" dirty="0" smtClean="0">
              <a:solidFill>
                <a:prstClr val="black">
                  <a:lumMod val="75000"/>
                  <a:lumOff val="25000"/>
                </a:prstClr>
              </a:solidFill>
              <a:latin typeface="Arial" pitchFamily="34" charset="0"/>
              <a:cs typeface="Arial" pitchFamily="34" charset="0"/>
            </a:endParaRPr>
          </a:p>
          <a:p>
            <a:pPr marL="0" lvl="0" indent="0" eaLnBrk="1" fontAlgn="auto" latinLnBrk="1" hangingPunct="1">
              <a:spcBef>
                <a:spcPct val="20000"/>
              </a:spcBef>
              <a:spcAft>
                <a:spcPts val="0"/>
              </a:spcAft>
              <a:buNone/>
              <a:defRPr/>
            </a:pPr>
            <a:r>
              <a:rPr lang="tr-TR" dirty="0" smtClean="0">
                <a:solidFill>
                  <a:srgbClr val="FF0000"/>
                </a:solidFill>
                <a:latin typeface="Arial" pitchFamily="34" charset="0"/>
                <a:cs typeface="Arial" pitchFamily="34" charset="0"/>
              </a:rPr>
              <a:t>Faaliyetin süresi: </a:t>
            </a:r>
            <a:r>
              <a:rPr lang="tr-TR" b="0" dirty="0" smtClean="0">
                <a:solidFill>
                  <a:prstClr val="black">
                    <a:lumMod val="75000"/>
                    <a:lumOff val="25000"/>
                  </a:prstClr>
                </a:solidFill>
                <a:latin typeface="Arial" pitchFamily="34" charset="0"/>
                <a:cs typeface="Arial" pitchFamily="34" charset="0"/>
              </a:rPr>
              <a:t>2 gün - 2 ay </a:t>
            </a:r>
          </a:p>
          <a:p>
            <a:pPr eaLnBrk="1" fontAlgn="auto" hangingPunct="1">
              <a:spcAft>
                <a:spcPts val="0"/>
              </a:spcAft>
              <a:buFont typeface="Arial" pitchFamily="34" charset="0"/>
              <a:buNone/>
              <a:defRPr/>
            </a:pPr>
            <a:endParaRPr lang="tr-TR" dirty="0" smtClean="0"/>
          </a:p>
          <a:p>
            <a:pPr eaLnBrk="1" fontAlgn="auto" hangingPunct="1">
              <a:spcAft>
                <a:spcPts val="0"/>
              </a:spcAft>
              <a:buNone/>
              <a:defRPr/>
            </a:pPr>
            <a:endParaRPr lang="tr-TR" dirty="0" smtClean="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35</a:t>
            </a:fld>
            <a:endParaRPr lang="tr-TR" alt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142852"/>
            <a:ext cx="7521575" cy="549275"/>
          </a:xfrm>
        </p:spPr>
        <p:txBody>
          <a:bodyPr/>
          <a:lstStyle/>
          <a:p>
            <a:pPr algn="ctr"/>
            <a:r>
              <a:rPr lang="tr-TR" sz="2400" b="1" dirty="0" smtClean="0">
                <a:solidFill>
                  <a:schemeClr val="bg1"/>
                </a:solidFill>
                <a:latin typeface="Arial" charset="0"/>
                <a:ea typeface="맑은 고딕" pitchFamily="34" charset="-127"/>
                <a:cs typeface="Arial" charset="0"/>
              </a:rPr>
              <a:t>(KA1) ANA EYLEM 1: ÖĞRENME </a:t>
            </a:r>
            <a:br>
              <a:rPr lang="tr-TR" sz="2400" b="1" dirty="0" smtClean="0">
                <a:solidFill>
                  <a:schemeClr val="bg1"/>
                </a:solidFill>
                <a:latin typeface="Arial" charset="0"/>
                <a:ea typeface="맑은 고딕" pitchFamily="34" charset="-127"/>
                <a:cs typeface="Arial" charset="0"/>
              </a:rPr>
            </a:br>
            <a:r>
              <a:rPr lang="tr-TR" sz="2400" b="1" dirty="0" smtClean="0">
                <a:solidFill>
                  <a:schemeClr val="bg1"/>
                </a:solidFill>
                <a:latin typeface="Arial" charset="0"/>
                <a:ea typeface="맑은 고딕" pitchFamily="34" charset="-127"/>
                <a:cs typeface="Arial" charset="0"/>
              </a:rPr>
              <a:t>HAREKETLİLİĞİ</a:t>
            </a:r>
            <a:endParaRPr lang="tr-TR" sz="2400" dirty="0"/>
          </a:p>
        </p:txBody>
      </p:sp>
      <p:sp>
        <p:nvSpPr>
          <p:cNvPr id="3" name="2 İçerik Yer Tutucusu"/>
          <p:cNvSpPr>
            <a:spLocks noGrp="1"/>
          </p:cNvSpPr>
          <p:nvPr>
            <p:ph idx="1"/>
          </p:nvPr>
        </p:nvSpPr>
        <p:spPr>
          <a:xfrm>
            <a:off x="428596" y="1100138"/>
            <a:ext cx="7915307" cy="5757861"/>
          </a:xfrm>
        </p:spPr>
        <p:txBody>
          <a:bodyPr/>
          <a:lstStyle/>
          <a:p>
            <a:pPr marL="0" lvl="0" indent="0" eaLnBrk="1" fontAlgn="auto" latinLnBrk="1" hangingPunct="1">
              <a:spcBef>
                <a:spcPct val="20000"/>
              </a:spcBef>
              <a:spcAft>
                <a:spcPts val="0"/>
              </a:spcAft>
              <a:buNone/>
              <a:defRPr/>
            </a:pPr>
            <a:r>
              <a:rPr lang="tr-TR" dirty="0" smtClean="0">
                <a:solidFill>
                  <a:srgbClr val="FF0000"/>
                </a:solidFill>
                <a:latin typeface="Arial" pitchFamily="34" charset="0"/>
                <a:cs typeface="Arial" pitchFamily="34" charset="0"/>
              </a:rPr>
              <a:t>Projeye sağlanan hibe başlıkları: </a:t>
            </a:r>
          </a:p>
          <a:p>
            <a:pPr marL="0" lvl="0" indent="0" eaLnBrk="1" fontAlgn="auto" latinLnBrk="1" hangingPunct="1">
              <a:spcBef>
                <a:spcPct val="20000"/>
              </a:spcBef>
              <a:spcAft>
                <a:spcPts val="0"/>
              </a:spcAft>
              <a:buFont typeface="Wingdings" pitchFamily="2" charset="2"/>
              <a:buChar char="Ø"/>
              <a:defRPr/>
            </a:pPr>
            <a:r>
              <a:rPr lang="tr-TR" b="0" dirty="0" smtClean="0">
                <a:solidFill>
                  <a:prstClr val="black">
                    <a:lumMod val="75000"/>
                    <a:lumOff val="25000"/>
                  </a:prstClr>
                </a:solidFill>
                <a:latin typeface="Arial" pitchFamily="34" charset="0"/>
                <a:cs typeface="Arial" pitchFamily="34" charset="0"/>
              </a:rPr>
              <a:t> Kurumsal destek </a:t>
            </a:r>
          </a:p>
          <a:p>
            <a:pPr marL="0" lvl="0" indent="0" eaLnBrk="1" fontAlgn="auto" latinLnBrk="1" hangingPunct="1">
              <a:spcBef>
                <a:spcPct val="20000"/>
              </a:spcBef>
              <a:spcAft>
                <a:spcPts val="0"/>
              </a:spcAft>
              <a:buFont typeface="Wingdings" pitchFamily="2" charset="2"/>
              <a:buChar char="Ø"/>
              <a:defRPr/>
            </a:pPr>
            <a:r>
              <a:rPr lang="tr-TR" b="0" dirty="0" smtClean="0">
                <a:solidFill>
                  <a:prstClr val="black">
                    <a:lumMod val="75000"/>
                    <a:lumOff val="25000"/>
                  </a:prstClr>
                </a:solidFill>
                <a:latin typeface="Arial" pitchFamily="34" charset="0"/>
                <a:cs typeface="Arial" pitchFamily="34" charset="0"/>
              </a:rPr>
              <a:t> Seyahat giderleri </a:t>
            </a:r>
          </a:p>
          <a:p>
            <a:pPr marL="0" lvl="0" indent="0" eaLnBrk="1" fontAlgn="auto" latinLnBrk="1" hangingPunct="1">
              <a:spcBef>
                <a:spcPct val="20000"/>
              </a:spcBef>
              <a:spcAft>
                <a:spcPts val="0"/>
              </a:spcAft>
              <a:buFont typeface="Wingdings" pitchFamily="2" charset="2"/>
              <a:buChar char="Ø"/>
              <a:defRPr/>
            </a:pPr>
            <a:r>
              <a:rPr lang="tr-TR" b="0" dirty="0" smtClean="0">
                <a:solidFill>
                  <a:prstClr val="black">
                    <a:lumMod val="75000"/>
                    <a:lumOff val="25000"/>
                  </a:prstClr>
                </a:solidFill>
                <a:latin typeface="Arial" pitchFamily="34" charset="0"/>
                <a:cs typeface="Arial" pitchFamily="34" charset="0"/>
              </a:rPr>
              <a:t> Bireysel destek </a:t>
            </a:r>
          </a:p>
          <a:p>
            <a:pPr marL="0" lvl="0" indent="0" eaLnBrk="1" fontAlgn="auto" latinLnBrk="1" hangingPunct="1">
              <a:spcBef>
                <a:spcPct val="20000"/>
              </a:spcBef>
              <a:spcAft>
                <a:spcPts val="0"/>
              </a:spcAft>
              <a:buFont typeface="Wingdings" pitchFamily="2" charset="2"/>
              <a:buChar char="Ø"/>
              <a:defRPr/>
            </a:pPr>
            <a:r>
              <a:rPr lang="tr-TR" b="0" dirty="0" smtClean="0">
                <a:solidFill>
                  <a:prstClr val="black">
                    <a:lumMod val="75000"/>
                    <a:lumOff val="25000"/>
                  </a:prstClr>
                </a:solidFill>
                <a:latin typeface="Arial" pitchFamily="34" charset="0"/>
                <a:cs typeface="Arial" pitchFamily="34" charset="0"/>
              </a:rPr>
              <a:t> Kurs ücreti </a:t>
            </a:r>
          </a:p>
          <a:p>
            <a:pPr marL="0" lvl="0" indent="0" eaLnBrk="1" fontAlgn="auto" latinLnBrk="1" hangingPunct="1">
              <a:spcBef>
                <a:spcPct val="20000"/>
              </a:spcBef>
              <a:spcAft>
                <a:spcPts val="0"/>
              </a:spcAft>
              <a:buFont typeface="Wingdings" pitchFamily="2" charset="2"/>
              <a:buChar char="Ø"/>
              <a:defRPr/>
            </a:pPr>
            <a:r>
              <a:rPr lang="tr-TR" b="0" dirty="0" smtClean="0">
                <a:solidFill>
                  <a:prstClr val="black">
                    <a:lumMod val="75000"/>
                    <a:lumOff val="25000"/>
                  </a:prstClr>
                </a:solidFill>
                <a:latin typeface="Arial" pitchFamily="34" charset="0"/>
                <a:cs typeface="Arial" pitchFamily="34" charset="0"/>
              </a:rPr>
              <a:t> Özel ihtiyaç desteği </a:t>
            </a:r>
          </a:p>
          <a:p>
            <a:pPr algn="just" eaLnBrk="1" fontAlgn="auto" hangingPunct="1">
              <a:spcAft>
                <a:spcPts val="0"/>
              </a:spcAft>
              <a:buFont typeface="Arial" pitchFamily="34" charset="0"/>
              <a:buNone/>
              <a:defRPr/>
            </a:pPr>
            <a:r>
              <a:rPr lang="tr-TR" dirty="0" smtClean="0">
                <a:solidFill>
                  <a:srgbClr val="FF0000"/>
                </a:solidFill>
                <a:latin typeface="Arial" panose="020B0604020202020204" pitchFamily="34" charset="0"/>
                <a:cs typeface="Arial" panose="020B0604020202020204" pitchFamily="34" charset="0"/>
              </a:rPr>
              <a:t>Kimler başvurabilir? </a:t>
            </a:r>
          </a:p>
          <a:p>
            <a:pPr algn="just" eaLnBrk="1" fontAlgn="auto" hangingPunct="1">
              <a:spcAft>
                <a:spcPts val="0"/>
              </a:spcAft>
              <a:buFont typeface="Wingdings" pitchFamily="2" charset="2"/>
              <a:buChar char="Ø"/>
              <a:defRPr/>
            </a:pPr>
            <a:r>
              <a:rPr lang="tr-TR" b="0" dirty="0" smtClean="0">
                <a:latin typeface="Arial" panose="020B0604020202020204" pitchFamily="34" charset="0"/>
                <a:cs typeface="Arial" panose="020B0604020202020204" pitchFamily="34" charset="0"/>
              </a:rPr>
              <a:t> Okullar (okul öncesi, ilkokul, ortaokul ve lise olmak üzere tüm düzeylerde genel, mesleki ve teknik eğitim veren okullar) </a:t>
            </a:r>
          </a:p>
          <a:p>
            <a:pPr algn="just" eaLnBrk="1" fontAlgn="auto" hangingPunct="1">
              <a:spcAft>
                <a:spcPts val="0"/>
              </a:spcAft>
              <a:buFont typeface="Wingdings" pitchFamily="2" charset="2"/>
              <a:buChar char="Ø"/>
              <a:defRPr/>
            </a:pPr>
            <a:r>
              <a:rPr lang="tr-TR" b="0" dirty="0" smtClean="0">
                <a:latin typeface="Arial" panose="020B0604020202020204" pitchFamily="34" charset="0"/>
                <a:cs typeface="Arial" panose="020B0604020202020204" pitchFamily="34" charset="0"/>
              </a:rPr>
              <a:t>Kurumsal başvuru  </a:t>
            </a:r>
          </a:p>
          <a:p>
            <a:pPr algn="just" eaLnBrk="1" fontAlgn="auto" hangingPunct="1">
              <a:spcAft>
                <a:spcPts val="0"/>
              </a:spcAft>
              <a:buFont typeface="Arial" pitchFamily="34" charset="0"/>
              <a:buNone/>
              <a:defRPr/>
            </a:pPr>
            <a:r>
              <a:rPr lang="tr-TR" dirty="0" smtClean="0">
                <a:solidFill>
                  <a:srgbClr val="FF0000"/>
                </a:solidFill>
                <a:latin typeface="Arial" panose="020B0604020202020204" pitchFamily="34" charset="0"/>
                <a:cs typeface="Arial" panose="020B0604020202020204" pitchFamily="34" charset="0"/>
              </a:rPr>
              <a:t>Kimler Katılabilir? </a:t>
            </a:r>
          </a:p>
          <a:p>
            <a:pPr algn="just" eaLnBrk="1" fontAlgn="auto" hangingPunct="1">
              <a:spcAft>
                <a:spcPts val="0"/>
              </a:spcAft>
              <a:buFont typeface="Arial" pitchFamily="34" charset="0"/>
              <a:buNone/>
              <a:defRPr/>
            </a:pPr>
            <a:r>
              <a:rPr lang="tr-TR" b="0" dirty="0" smtClean="0">
                <a:latin typeface="Arial" panose="020B0604020202020204" pitchFamily="34" charset="0"/>
                <a:cs typeface="Arial" panose="020B0604020202020204" pitchFamily="34" charset="0"/>
              </a:rPr>
              <a:t> Eğitim personeli: Başvuru yapan okulun öğretmen ve idarecileri </a:t>
            </a:r>
          </a:p>
          <a:p>
            <a:pPr eaLnBrk="1" fontAlgn="auto" hangingPunct="1">
              <a:spcAft>
                <a:spcPts val="0"/>
              </a:spcAft>
              <a:buFont typeface="Arial" pitchFamily="34" charset="0"/>
              <a:buNone/>
              <a:defRPr/>
            </a:pPr>
            <a:r>
              <a:rPr lang="tr-TR" dirty="0" smtClean="0">
                <a:solidFill>
                  <a:srgbClr val="FF0000"/>
                </a:solidFill>
                <a:latin typeface="Arial" panose="020B0604020202020204" pitchFamily="34" charset="0"/>
                <a:cs typeface="Arial" panose="020B0604020202020204" pitchFamily="34" charset="0"/>
              </a:rPr>
              <a:t>Başvuru Nasıl Yapılır? </a:t>
            </a:r>
          </a:p>
          <a:p>
            <a:pPr eaLnBrk="1" fontAlgn="auto" hangingPunct="1">
              <a:spcAft>
                <a:spcPts val="0"/>
              </a:spcAft>
              <a:buFont typeface="Arial" pitchFamily="34" charset="0"/>
              <a:buNone/>
              <a:defRPr/>
            </a:pPr>
            <a:r>
              <a:rPr lang="tr-TR" b="0" dirty="0" smtClean="0">
                <a:latin typeface="Arial" panose="020B0604020202020204" pitchFamily="34" charset="0"/>
                <a:cs typeface="Arial" panose="020B0604020202020204" pitchFamily="34" charset="0"/>
              </a:rPr>
              <a:t>Online başvuru (e-form) </a:t>
            </a:r>
          </a:p>
          <a:p>
            <a:pPr eaLnBrk="1" fontAlgn="auto" hangingPunct="1">
              <a:spcAft>
                <a:spcPts val="0"/>
              </a:spcAft>
              <a:buFont typeface="Arial" pitchFamily="34" charset="0"/>
              <a:buNone/>
              <a:defRPr/>
            </a:pPr>
            <a:r>
              <a:rPr lang="fr-FR" dirty="0" smtClean="0">
                <a:solidFill>
                  <a:srgbClr val="FF0000"/>
                </a:solidFill>
                <a:latin typeface="Arial" panose="020B0604020202020204" pitchFamily="34" charset="0"/>
                <a:cs typeface="Arial" panose="020B0604020202020204" pitchFamily="34" charset="0"/>
              </a:rPr>
              <a:t>Son </a:t>
            </a:r>
            <a:r>
              <a:rPr lang="fr-FR" dirty="0" err="1" smtClean="0">
                <a:solidFill>
                  <a:srgbClr val="FF0000"/>
                </a:solidFill>
                <a:latin typeface="Arial" panose="020B0604020202020204" pitchFamily="34" charset="0"/>
                <a:cs typeface="Arial" panose="020B0604020202020204" pitchFamily="34" charset="0"/>
              </a:rPr>
              <a:t>başvuru</a:t>
            </a:r>
            <a:r>
              <a:rPr lang="fr-FR" dirty="0" smtClean="0">
                <a:solidFill>
                  <a:srgbClr val="FF0000"/>
                </a:solidFill>
                <a:latin typeface="Arial" panose="020B0604020202020204" pitchFamily="34" charset="0"/>
                <a:cs typeface="Arial" panose="020B0604020202020204" pitchFamily="34" charset="0"/>
              </a:rPr>
              <a:t> </a:t>
            </a:r>
            <a:r>
              <a:rPr lang="fr-FR" dirty="0" err="1" smtClean="0">
                <a:solidFill>
                  <a:srgbClr val="FF0000"/>
                </a:solidFill>
                <a:latin typeface="Arial" panose="020B0604020202020204" pitchFamily="34" charset="0"/>
                <a:cs typeface="Arial" panose="020B0604020202020204" pitchFamily="34" charset="0"/>
              </a:rPr>
              <a:t>tarihi</a:t>
            </a:r>
            <a:r>
              <a:rPr lang="fr-FR" dirty="0" smtClean="0">
                <a:solidFill>
                  <a:srgbClr val="FF0000"/>
                </a:solidFill>
                <a:latin typeface="Arial" panose="020B0604020202020204" pitchFamily="34" charset="0"/>
                <a:cs typeface="Arial" panose="020B0604020202020204" pitchFamily="34" charset="0"/>
              </a:rPr>
              <a:t>:</a:t>
            </a:r>
            <a:endParaRPr lang="tr-TR" dirty="0" smtClean="0">
              <a:solidFill>
                <a:srgbClr val="FF0000"/>
              </a:solidFill>
              <a:latin typeface="Arial" panose="020B0604020202020204" pitchFamily="34" charset="0"/>
              <a:cs typeface="Arial" panose="020B0604020202020204" pitchFamily="34" charset="0"/>
            </a:endParaRPr>
          </a:p>
          <a:p>
            <a:pPr eaLnBrk="1" fontAlgn="auto" hangingPunct="1">
              <a:spcAft>
                <a:spcPts val="0"/>
              </a:spcAft>
              <a:buFont typeface="Arial" pitchFamily="34" charset="0"/>
              <a:buNone/>
              <a:defRPr/>
            </a:pPr>
            <a:r>
              <a:rPr lang="tr-TR" b="0" dirty="0" smtClean="0">
                <a:latin typeface="Arial" panose="020B0604020202020204" pitchFamily="34" charset="0"/>
                <a:cs typeface="Arial" panose="020B0604020202020204" pitchFamily="34" charset="0"/>
              </a:rPr>
              <a:t>Şubat  2019 </a:t>
            </a:r>
            <a:r>
              <a:rPr lang="fr-FR" b="0" dirty="0" smtClean="0">
                <a:latin typeface="Arial" panose="020B0604020202020204" pitchFamily="34" charset="0"/>
                <a:cs typeface="Arial" panose="020B0604020202020204" pitchFamily="34" charset="0"/>
              </a:rPr>
              <a:t>, </a:t>
            </a:r>
            <a:r>
              <a:rPr lang="tr-TR" b="0" dirty="0" smtClean="0">
                <a:latin typeface="Arial" panose="020B0604020202020204" pitchFamily="34" charset="0"/>
                <a:cs typeface="Arial" panose="020B0604020202020204" pitchFamily="34" charset="0"/>
              </a:rPr>
              <a:t> Saat : </a:t>
            </a:r>
            <a:r>
              <a:rPr lang="fr-FR" b="0" dirty="0" smtClean="0">
                <a:latin typeface="Arial" panose="020B0604020202020204" pitchFamily="34" charset="0"/>
                <a:cs typeface="Arial" panose="020B0604020202020204" pitchFamily="34" charset="0"/>
              </a:rPr>
              <a:t>12:00 (</a:t>
            </a:r>
            <a:r>
              <a:rPr lang="tr-TR" b="0" dirty="0" smtClean="0">
                <a:latin typeface="Arial" panose="020B0604020202020204" pitchFamily="34" charset="0"/>
                <a:cs typeface="Arial" panose="020B0604020202020204" pitchFamily="34" charset="0"/>
              </a:rPr>
              <a:t> </a:t>
            </a:r>
            <a:r>
              <a:rPr lang="fr-FR" b="0" dirty="0" err="1" smtClean="0">
                <a:latin typeface="Arial" panose="020B0604020202020204" pitchFamily="34" charset="0"/>
                <a:cs typeface="Arial" panose="020B0604020202020204" pitchFamily="34" charset="0"/>
              </a:rPr>
              <a:t>Brüksel</a:t>
            </a:r>
            <a:r>
              <a:rPr lang="fr-FR" b="0" dirty="0" smtClean="0">
                <a:latin typeface="Arial" panose="020B0604020202020204" pitchFamily="34" charset="0"/>
                <a:cs typeface="Arial" panose="020B0604020202020204" pitchFamily="34" charset="0"/>
              </a:rPr>
              <a:t> </a:t>
            </a:r>
            <a:r>
              <a:rPr lang="tr-TR" b="0" dirty="0" smtClean="0">
                <a:latin typeface="Arial" panose="020B0604020202020204" pitchFamily="34" charset="0"/>
                <a:cs typeface="Arial" panose="020B0604020202020204" pitchFamily="34" charset="0"/>
              </a:rPr>
              <a:t> </a:t>
            </a:r>
            <a:r>
              <a:rPr lang="fr-FR" b="0" dirty="0" err="1" smtClean="0">
                <a:latin typeface="Arial" panose="020B0604020202020204" pitchFamily="34" charset="0"/>
                <a:cs typeface="Arial" panose="020B0604020202020204" pitchFamily="34" charset="0"/>
              </a:rPr>
              <a:t>yerel</a:t>
            </a:r>
            <a:r>
              <a:rPr lang="fr-FR" b="0" dirty="0" smtClean="0">
                <a:latin typeface="Arial" panose="020B0604020202020204" pitchFamily="34" charset="0"/>
                <a:cs typeface="Arial" panose="020B0604020202020204" pitchFamily="34" charset="0"/>
              </a:rPr>
              <a:t> </a:t>
            </a:r>
            <a:r>
              <a:rPr lang="fr-FR" b="0" dirty="0" err="1" smtClean="0">
                <a:latin typeface="Arial" panose="020B0604020202020204" pitchFamily="34" charset="0"/>
                <a:cs typeface="Arial" panose="020B0604020202020204" pitchFamily="34" charset="0"/>
              </a:rPr>
              <a:t>saati</a:t>
            </a:r>
            <a:r>
              <a:rPr lang="fr-FR" b="0" dirty="0" smtClean="0">
                <a:latin typeface="Arial" panose="020B0604020202020204" pitchFamily="34" charset="0"/>
                <a:cs typeface="Arial" panose="020B0604020202020204" pitchFamily="34" charset="0"/>
              </a:rPr>
              <a:t> ile) </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36</a:t>
            </a:fld>
            <a:endParaRPr lang="tr-TR" alt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327" y="593709"/>
            <a:ext cx="7521575" cy="549275"/>
          </a:xfrm>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 </a:t>
            </a:r>
            <a:r>
              <a:rPr lang="tr-TR" dirty="0" smtClean="0">
                <a:latin typeface="Arial" pitchFamily="34" charset="0"/>
                <a:cs typeface="Arial" pitchFamily="34" charset="0"/>
              </a:rPr>
              <a:t/>
            </a:r>
            <a:br>
              <a:rPr lang="tr-TR" dirty="0" smtClean="0">
                <a:latin typeface="Arial" pitchFamily="34" charset="0"/>
                <a:cs typeface="Arial" pitchFamily="34" charset="0"/>
              </a:rPr>
            </a:br>
            <a:r>
              <a:rPr lang="tr-TR" b="1" dirty="0" smtClean="0"/>
              <a:t/>
            </a:r>
            <a:br>
              <a:rPr lang="tr-TR" b="1" dirty="0" smtClean="0"/>
            </a:br>
            <a:endParaRPr lang="tr-TR" dirty="0"/>
          </a:p>
        </p:txBody>
      </p:sp>
      <p:sp>
        <p:nvSpPr>
          <p:cNvPr id="3" name="2 İçerik Yer Tutucusu"/>
          <p:cNvSpPr>
            <a:spLocks noGrp="1"/>
          </p:cNvSpPr>
          <p:nvPr>
            <p:ph idx="1"/>
          </p:nvPr>
        </p:nvSpPr>
        <p:spPr>
          <a:xfrm>
            <a:off x="500035" y="1428737"/>
            <a:ext cx="7843868" cy="4214841"/>
          </a:xfrm>
        </p:spPr>
        <p:txBody>
          <a:bodyPr/>
          <a:lstStyle/>
          <a:p>
            <a:pPr>
              <a:buFont typeface="Georgia" pitchFamily="18" charset="0"/>
              <a:buNone/>
            </a:pPr>
            <a:r>
              <a:rPr lang="tr-TR" altLang="tr-TR" sz="2800" dirty="0" smtClean="0">
                <a:solidFill>
                  <a:srgbClr val="FF0000"/>
                </a:solidFill>
                <a:latin typeface="Arial" pitchFamily="34" charset="0"/>
                <a:cs typeface="Arial" pitchFamily="34" charset="0"/>
              </a:rPr>
              <a:t>Okul Eğitimine Özgü Amaç: </a:t>
            </a:r>
          </a:p>
          <a:p>
            <a:pPr>
              <a:buFont typeface="Georgia" pitchFamily="18" charset="0"/>
              <a:buNone/>
            </a:pPr>
            <a:r>
              <a:rPr lang="tr-TR" altLang="tr-TR" sz="2400" dirty="0" smtClean="0">
                <a:latin typeface="Arial" pitchFamily="34" charset="0"/>
                <a:cs typeface="Arial" pitchFamily="34" charset="0"/>
              </a:rPr>
              <a:t>Farklı ülkelerdeki;  </a:t>
            </a:r>
          </a:p>
          <a:p>
            <a:r>
              <a:rPr lang="tr-TR" altLang="tr-TR" sz="2400" dirty="0" smtClean="0">
                <a:latin typeface="Arial" pitchFamily="34" charset="0"/>
                <a:cs typeface="Arial" pitchFamily="34" charset="0"/>
              </a:rPr>
              <a:t>okullar, </a:t>
            </a:r>
          </a:p>
          <a:p>
            <a:r>
              <a:rPr lang="tr-TR" altLang="tr-TR" sz="2400" dirty="0" smtClean="0">
                <a:latin typeface="Arial" pitchFamily="34" charset="0"/>
                <a:cs typeface="Arial" pitchFamily="34" charset="0"/>
              </a:rPr>
              <a:t>yerel/bölgesel eğitim kuruluşları, </a:t>
            </a:r>
          </a:p>
          <a:p>
            <a:r>
              <a:rPr lang="tr-TR" altLang="tr-TR" sz="2400" dirty="0" smtClean="0">
                <a:latin typeface="Arial" pitchFamily="34" charset="0"/>
                <a:cs typeface="Arial" pitchFamily="34" charset="0"/>
              </a:rPr>
              <a:t>öğretmen eğitimi veren kuruluşlar ve </a:t>
            </a:r>
          </a:p>
          <a:p>
            <a:r>
              <a:rPr lang="tr-TR" altLang="tr-TR" sz="2400" dirty="0" smtClean="0">
                <a:latin typeface="Arial" pitchFamily="34" charset="0"/>
                <a:cs typeface="Arial" pitchFamily="34" charset="0"/>
              </a:rPr>
              <a:t>diğer kuruluşlar arasında </a:t>
            </a:r>
            <a:r>
              <a:rPr lang="tr-TR" altLang="tr-TR" sz="2400" dirty="0" smtClean="0">
                <a:solidFill>
                  <a:srgbClr val="00B0F0"/>
                </a:solidFill>
                <a:latin typeface="Arial" pitchFamily="34" charset="0"/>
                <a:cs typeface="Arial" pitchFamily="34" charset="0"/>
              </a:rPr>
              <a:t>deneyim paylaşımı, yeni uygulamalar geliştirmek, transfer etmek ve bu uygulamaları hayata geçirmeyi amaçlamaktadır. </a:t>
            </a:r>
          </a:p>
          <a:p>
            <a:pPr marL="0" indent="0">
              <a:lnSpc>
                <a:spcPct val="150000"/>
              </a:lnSpc>
              <a:buNone/>
            </a:pPr>
            <a:endParaRPr lang="tr-TR"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37</a:t>
            </a:fld>
            <a:endParaRPr lang="tr-TR" alt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 </a:t>
            </a:r>
            <a:r>
              <a:rPr lang="tr-TR" dirty="0" smtClean="0">
                <a:latin typeface="Arial" pitchFamily="34" charset="0"/>
                <a:cs typeface="Arial" pitchFamily="34" charset="0"/>
              </a:rPr>
              <a:t/>
            </a:r>
            <a:br>
              <a:rPr lang="tr-TR" dirty="0" smtClean="0">
                <a:latin typeface="Arial" pitchFamily="34" charset="0"/>
                <a:cs typeface="Arial" pitchFamily="34" charset="0"/>
              </a:rPr>
            </a:br>
            <a:endParaRPr lang="tr-TR" dirty="0"/>
          </a:p>
        </p:txBody>
      </p:sp>
      <p:sp>
        <p:nvSpPr>
          <p:cNvPr id="3" name="2 İçerik Yer Tutucusu"/>
          <p:cNvSpPr>
            <a:spLocks noGrp="1"/>
          </p:cNvSpPr>
          <p:nvPr>
            <p:ph idx="1"/>
          </p:nvPr>
        </p:nvSpPr>
        <p:spPr>
          <a:xfrm>
            <a:off x="500035" y="928670"/>
            <a:ext cx="8143932" cy="5400695"/>
          </a:xfrm>
        </p:spPr>
        <p:txBody>
          <a:bodyPr/>
          <a:lstStyle/>
          <a:p>
            <a:pPr>
              <a:buFont typeface="Georgia" pitchFamily="18" charset="0"/>
              <a:buNone/>
            </a:pPr>
            <a:r>
              <a:rPr lang="tr-TR" altLang="tr-TR" sz="2400" dirty="0" smtClean="0">
                <a:solidFill>
                  <a:srgbClr val="FF0000"/>
                </a:solidFill>
                <a:latin typeface="Arial" pitchFamily="34" charset="0"/>
                <a:cs typeface="Arial" pitchFamily="34" charset="0"/>
              </a:rPr>
              <a:t>Yürütülebilecek faaliyetler (tipik olarak): </a:t>
            </a:r>
          </a:p>
          <a:p>
            <a:r>
              <a:rPr lang="tr-TR" altLang="tr-TR" sz="1800" b="0" dirty="0" smtClean="0">
                <a:latin typeface="Arial" pitchFamily="34" charset="0"/>
                <a:cs typeface="Arial" pitchFamily="34" charset="0"/>
              </a:rPr>
              <a:t>Deneyim paylaşımı yapmak amacıyla kuruluşlar arasındaki işbirliğini güçlendiren faaliyetler </a:t>
            </a:r>
          </a:p>
          <a:p>
            <a:r>
              <a:rPr lang="tr-TR" altLang="tr-TR" sz="1800" b="0" dirty="0" smtClean="0">
                <a:latin typeface="Arial" pitchFamily="34" charset="0"/>
                <a:cs typeface="Arial" pitchFamily="34" charset="0"/>
              </a:rPr>
              <a:t>Eğitim, öğretim ve gençlik alanında yenilikçi uygulamaların geliştirilmesini, denenmesini ve/veya uygulanmasını teşvik eden faaliyetler </a:t>
            </a:r>
          </a:p>
          <a:p>
            <a:r>
              <a:rPr lang="tr-TR" altLang="tr-TR" sz="1800" b="0" dirty="0" smtClean="0">
                <a:latin typeface="Arial" pitchFamily="34" charset="0"/>
                <a:cs typeface="Arial" pitchFamily="34" charset="0"/>
              </a:rPr>
              <a:t>Örgün, yaygın ve sargın öğrenme yoluyla edinilen bilgi, beceri ve yeterliliklerin Avrupa araçları ile uyumlu bir şekilde tanınması ve doğrulanmasını kolaylaştıran faaliyetler (ECVET, </a:t>
            </a:r>
            <a:r>
              <a:rPr lang="tr-TR" altLang="tr-TR" sz="1800" b="0" dirty="0" err="1" smtClean="0">
                <a:latin typeface="Arial" pitchFamily="34" charset="0"/>
                <a:cs typeface="Arial" pitchFamily="34" charset="0"/>
              </a:rPr>
              <a:t>Europass</a:t>
            </a:r>
            <a:r>
              <a:rPr lang="tr-TR" altLang="tr-TR" sz="1800" b="0" dirty="0" smtClean="0">
                <a:latin typeface="Arial" pitchFamily="34" charset="0"/>
                <a:cs typeface="Arial" pitchFamily="34" charset="0"/>
              </a:rPr>
              <a:t>, </a:t>
            </a:r>
            <a:r>
              <a:rPr lang="tr-TR" altLang="tr-TR" sz="1800" b="0" dirty="0" err="1" smtClean="0">
                <a:latin typeface="Arial" pitchFamily="34" charset="0"/>
                <a:cs typeface="Arial" pitchFamily="34" charset="0"/>
              </a:rPr>
              <a:t>Youthpass</a:t>
            </a:r>
            <a:r>
              <a:rPr lang="tr-TR" altLang="tr-TR" sz="1800" b="0" dirty="0" smtClean="0">
                <a:latin typeface="Arial" pitchFamily="34" charset="0"/>
                <a:cs typeface="Arial" pitchFamily="34" charset="0"/>
              </a:rPr>
              <a:t> vb.) </a:t>
            </a:r>
          </a:p>
          <a:p>
            <a:r>
              <a:rPr lang="tr-TR" altLang="tr-TR" sz="1800" b="0" dirty="0" smtClean="0">
                <a:latin typeface="Arial" pitchFamily="34" charset="0"/>
                <a:cs typeface="Arial" pitchFamily="34" charset="0"/>
              </a:rPr>
              <a:t>Eğitim, öğretim ve gençlik sistemlerinin geliştirilmesini ve bunların yerel ve bölgesel kalkınma eylemlerine entegre edilmesini desteklemeye yönelik bölgesel otoriteler arası işbirliği faaliyetleri </a:t>
            </a:r>
          </a:p>
          <a:p>
            <a:r>
              <a:rPr lang="tr-TR" altLang="tr-TR" sz="1800" b="0" dirty="0" smtClean="0">
                <a:latin typeface="Arial" pitchFamily="34" charset="0"/>
                <a:cs typeface="Arial" pitchFamily="34" charset="0"/>
              </a:rPr>
              <a:t>Aktif vatandaşlığı ve girişimciliği (sosyal girişimcilik de dâhil) teşvik etmek için, girişimci zihniyeti ve becerileri destekleyen </a:t>
            </a:r>
            <a:r>
              <a:rPr lang="tr-TR" altLang="tr-TR" sz="1800" b="0" dirty="0" err="1" smtClean="0">
                <a:latin typeface="Arial" pitchFamily="34" charset="0"/>
                <a:cs typeface="Arial" pitchFamily="34" charset="0"/>
              </a:rPr>
              <a:t>ulusötesi</a:t>
            </a:r>
            <a:r>
              <a:rPr lang="tr-TR" altLang="tr-TR" sz="1800" b="0" dirty="0" smtClean="0">
                <a:latin typeface="Arial" pitchFamily="34" charset="0"/>
                <a:cs typeface="Arial" pitchFamily="34" charset="0"/>
              </a:rPr>
              <a:t> inisiyatifler</a:t>
            </a:r>
          </a:p>
          <a:p>
            <a:r>
              <a:rPr lang="tr-TR" altLang="tr-TR" sz="1800" b="0" dirty="0" smtClean="0">
                <a:latin typeface="Arial" pitchFamily="34" charset="0"/>
                <a:cs typeface="Arial" pitchFamily="34" charset="0"/>
              </a:rPr>
              <a:t>Proje hedeflerinin gerçekleştirilmesine katma değer sağladıkları sürece, bireylerin </a:t>
            </a:r>
            <a:r>
              <a:rPr lang="tr-TR" altLang="tr-TR" sz="1800" b="0" dirty="0" err="1" smtClean="0">
                <a:latin typeface="Arial" pitchFamily="34" charset="0"/>
                <a:cs typeface="Arial" pitchFamily="34" charset="0"/>
              </a:rPr>
              <a:t>ulusötesi</a:t>
            </a:r>
            <a:r>
              <a:rPr lang="tr-TR" altLang="tr-TR" sz="1800" b="0" dirty="0" smtClean="0">
                <a:latin typeface="Arial" pitchFamily="34" charset="0"/>
                <a:cs typeface="Arial" pitchFamily="34" charset="0"/>
              </a:rPr>
              <a:t> eğitim, öğretme veya öğrenme faaliyetleri </a:t>
            </a:r>
          </a:p>
          <a:p>
            <a:endParaRPr lang="tr-TR" altLang="tr-TR" sz="1800" dirty="0" smtClean="0">
              <a:latin typeface="Arial Narrow" pitchFamily="34" charset="0"/>
            </a:endParaRPr>
          </a:p>
          <a:p>
            <a:endParaRPr lang="tr-TR" altLang="tr-TR" sz="2400" b="0" dirty="0" smtClean="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38</a:t>
            </a:fld>
            <a:endParaRPr lang="tr-TR" alt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 </a:t>
            </a:r>
            <a:r>
              <a:rPr lang="tr-TR" dirty="0" smtClean="0">
                <a:latin typeface="Arial" pitchFamily="34" charset="0"/>
                <a:cs typeface="Arial" pitchFamily="34" charset="0"/>
              </a:rPr>
              <a:t/>
            </a:r>
            <a:br>
              <a:rPr lang="tr-TR" dirty="0" smtClean="0">
                <a:latin typeface="Arial" pitchFamily="34" charset="0"/>
                <a:cs typeface="Arial" pitchFamily="34" charset="0"/>
              </a:rPr>
            </a:br>
            <a:endParaRPr lang="tr-TR" dirty="0"/>
          </a:p>
        </p:txBody>
      </p:sp>
      <p:sp>
        <p:nvSpPr>
          <p:cNvPr id="3" name="2 İçerik Yer Tutucusu"/>
          <p:cNvSpPr>
            <a:spLocks noGrp="1"/>
          </p:cNvSpPr>
          <p:nvPr>
            <p:ph idx="1"/>
          </p:nvPr>
        </p:nvSpPr>
        <p:spPr>
          <a:xfrm>
            <a:off x="822327" y="928670"/>
            <a:ext cx="7521575" cy="5929330"/>
          </a:xfrm>
        </p:spPr>
        <p:txBody>
          <a:bodyPr/>
          <a:lstStyle/>
          <a:p>
            <a:pPr>
              <a:buFont typeface="Georgia" pitchFamily="18" charset="0"/>
              <a:buNone/>
            </a:pPr>
            <a:r>
              <a:rPr lang="tr-TR" altLang="tr-TR" sz="1800" dirty="0" smtClean="0">
                <a:solidFill>
                  <a:srgbClr val="FF0000"/>
                </a:solidFill>
                <a:latin typeface="Arial" pitchFamily="34" charset="0"/>
                <a:cs typeface="Arial" pitchFamily="34" charset="0"/>
              </a:rPr>
              <a:t>Kimler başvurabilir?</a:t>
            </a:r>
          </a:p>
          <a:p>
            <a:r>
              <a:rPr lang="tr-TR" altLang="tr-TR" sz="1400" b="0" dirty="0" smtClean="0">
                <a:latin typeface="Arial" pitchFamily="34" charset="0"/>
                <a:cs typeface="Arial" pitchFamily="34" charset="0"/>
              </a:rPr>
              <a:t>Bir yükseköğretim kurumu </a:t>
            </a:r>
          </a:p>
          <a:p>
            <a:r>
              <a:rPr lang="tr-TR" altLang="tr-TR" sz="1400" b="0" dirty="0" smtClean="0">
                <a:latin typeface="Arial" pitchFamily="34" charset="0"/>
                <a:cs typeface="Arial" pitchFamily="34" charset="0"/>
              </a:rPr>
              <a:t>Bir okul/enstitü/eğitim merkezi (mesleki eğitim ve yetişkin eğitimi dâhil, okul öncesinden üst orta eğitime kadar her seviyede ) </a:t>
            </a:r>
          </a:p>
          <a:p>
            <a:r>
              <a:rPr lang="tr-TR" altLang="tr-TR" sz="1400" b="0" dirty="0" smtClean="0">
                <a:latin typeface="Arial" pitchFamily="34" charset="0"/>
                <a:cs typeface="Arial" pitchFamily="34" charset="0"/>
              </a:rPr>
              <a:t>Kâr amacı gütmeyen bir kuruluş, dernek, STK </a:t>
            </a:r>
          </a:p>
          <a:p>
            <a:r>
              <a:rPr lang="tr-TR" altLang="tr-TR" sz="1400" b="0" dirty="0" smtClean="0">
                <a:latin typeface="Arial" pitchFamily="34" charset="0"/>
                <a:cs typeface="Arial" pitchFamily="34" charset="0"/>
              </a:rPr>
              <a:t>Küçük, orta veya büyük ölçekli özel ya da kamusal bir işletme (sosyal girişimler de dâhil) </a:t>
            </a:r>
          </a:p>
          <a:p>
            <a:r>
              <a:rPr lang="tr-TR" altLang="tr-TR" sz="1400" b="0" dirty="0" smtClean="0">
                <a:latin typeface="Arial" pitchFamily="34" charset="0"/>
                <a:cs typeface="Arial" pitchFamily="34" charset="0"/>
              </a:rPr>
              <a:t>Yerel, bölgesel veya ulusal seviyede bir kamu kurumu</a:t>
            </a:r>
          </a:p>
          <a:p>
            <a:r>
              <a:rPr lang="tr-TR" altLang="tr-TR" sz="1400" b="0" dirty="0" smtClean="0">
                <a:latin typeface="Arial" pitchFamily="34" charset="0"/>
                <a:cs typeface="Arial" pitchFamily="34" charset="0"/>
              </a:rPr>
              <a:t>Ticaret odaları, sanayi, esnaf dernekleri/mesleki dernekler ve sendikalar da dâhil olmak üzere, bir sosyal ortak veya çalışma hayatının diğer bir temsilcisi </a:t>
            </a:r>
          </a:p>
          <a:p>
            <a:r>
              <a:rPr lang="tr-TR" altLang="tr-TR" sz="1400" b="0" dirty="0" smtClean="0">
                <a:latin typeface="Arial" pitchFamily="34" charset="0"/>
                <a:cs typeface="Arial" pitchFamily="34" charset="0"/>
              </a:rPr>
              <a:t>Araştırma enstitüsü </a:t>
            </a:r>
          </a:p>
          <a:p>
            <a:r>
              <a:rPr lang="tr-TR" altLang="tr-TR" sz="1400" b="0" dirty="0" smtClean="0">
                <a:latin typeface="Arial" pitchFamily="34" charset="0"/>
                <a:cs typeface="Arial" pitchFamily="34" charset="0"/>
              </a:rPr>
              <a:t>Vakıf </a:t>
            </a:r>
          </a:p>
          <a:p>
            <a:r>
              <a:rPr lang="tr-TR" altLang="tr-TR" sz="1400" b="0" dirty="0" err="1" smtClean="0">
                <a:latin typeface="Arial" pitchFamily="34" charset="0"/>
                <a:cs typeface="Arial" pitchFamily="34" charset="0"/>
              </a:rPr>
              <a:t>İşletmelerarası</a:t>
            </a:r>
            <a:r>
              <a:rPr lang="tr-TR" altLang="tr-TR" sz="1400" b="0" dirty="0" smtClean="0">
                <a:latin typeface="Arial" pitchFamily="34" charset="0"/>
                <a:cs typeface="Arial" pitchFamily="34" charset="0"/>
              </a:rPr>
              <a:t> bir eğitim merkezi </a:t>
            </a:r>
          </a:p>
          <a:p>
            <a:r>
              <a:rPr lang="tr-TR" altLang="tr-TR" sz="1400" b="0" dirty="0" smtClean="0">
                <a:latin typeface="Arial" pitchFamily="34" charset="0"/>
                <a:cs typeface="Arial" pitchFamily="34" charset="0"/>
              </a:rPr>
              <a:t>İşbirliğine dayalı eğitim sunan işletmeler </a:t>
            </a:r>
          </a:p>
          <a:p>
            <a:r>
              <a:rPr lang="tr-TR" altLang="tr-TR" sz="1400" b="0" dirty="0" smtClean="0">
                <a:latin typeface="Arial" pitchFamily="34" charset="0"/>
                <a:cs typeface="Arial" pitchFamily="34" charset="0"/>
              </a:rPr>
              <a:t>Kültürel bir kuruluş, kütüphane, müze, </a:t>
            </a:r>
          </a:p>
          <a:p>
            <a:r>
              <a:rPr lang="tr-TR" altLang="tr-TR" sz="1400" b="0" dirty="0" smtClean="0">
                <a:latin typeface="Arial" pitchFamily="34" charset="0"/>
                <a:cs typeface="Arial" pitchFamily="34" charset="0"/>
              </a:rPr>
              <a:t>Kariyer rehberliği, mesleki danışmanlık ve bilgilendirme hizmetleri sunan bir kurum </a:t>
            </a:r>
          </a:p>
          <a:p>
            <a:r>
              <a:rPr lang="tr-TR" altLang="tr-TR" sz="1400" b="0" dirty="0" smtClean="0">
                <a:latin typeface="Arial" pitchFamily="34" charset="0"/>
                <a:cs typeface="Arial" pitchFamily="34" charset="0"/>
              </a:rPr>
              <a:t>Yaygın ve sargın öğrenme aracılığıyla kazanılmış bilgi, beceri ve yeterlilikleri onaylayan bir kurum </a:t>
            </a:r>
          </a:p>
          <a:p>
            <a:r>
              <a:rPr lang="tr-TR" altLang="tr-TR" sz="1400" b="0" dirty="0" smtClean="0">
                <a:latin typeface="Arial" pitchFamily="34" charset="0"/>
                <a:cs typeface="Arial" pitchFamily="34" charset="0"/>
              </a:rPr>
              <a:t>Avrupa Gençlik </a:t>
            </a:r>
            <a:r>
              <a:rPr lang="tr-TR" altLang="tr-TR" sz="1400" b="0" dirty="0" err="1" smtClean="0">
                <a:latin typeface="Arial" pitchFamily="34" charset="0"/>
                <a:cs typeface="Arial" pitchFamily="34" charset="0"/>
              </a:rPr>
              <a:t>STK’sı</a:t>
            </a:r>
            <a:r>
              <a:rPr lang="tr-TR" altLang="tr-TR" sz="1400" b="0" dirty="0" smtClean="0">
                <a:latin typeface="Arial" pitchFamily="34" charset="0"/>
                <a:cs typeface="Arial" pitchFamily="34" charset="0"/>
              </a:rPr>
              <a:t> </a:t>
            </a:r>
          </a:p>
          <a:p>
            <a:r>
              <a:rPr lang="tr-TR" altLang="tr-TR" sz="1400" b="0" dirty="0" smtClean="0">
                <a:latin typeface="Arial" pitchFamily="34" charset="0"/>
                <a:cs typeface="Arial" pitchFamily="34" charset="0"/>
              </a:rPr>
              <a:t>Gençlik kuruluşu bünyesinde olsun ya da olmasın, gençlik çalışması konusunda aktif olan bir genç grubu (gayrı resmi bir genç grubu ) </a:t>
            </a:r>
          </a:p>
          <a:p>
            <a:endParaRPr lang="tr-TR" altLang="tr-TR" sz="1400" b="0" dirty="0" smtClean="0">
              <a:latin typeface="Arial" pitchFamily="34" charset="0"/>
              <a:cs typeface="Arial" pitchFamily="34" charset="0"/>
            </a:endParaRPr>
          </a:p>
          <a:p>
            <a:endParaRPr lang="tr-TR" sz="1400"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39</a:t>
            </a:fld>
            <a:endParaRPr lang="tr-TR" alt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142853"/>
            <a:ext cx="7521575" cy="714379"/>
          </a:xfrm>
        </p:spPr>
        <p:txBody>
          <a:bodyPr/>
          <a:lstStyle/>
          <a:p>
            <a:pPr lvl="0" algn="ctr"/>
            <a:r>
              <a:rPr lang="tr-TR" dirty="0" smtClean="0"/>
              <a:t/>
            </a:r>
            <a:br>
              <a:rPr lang="tr-TR" dirty="0" smtClean="0"/>
            </a:br>
            <a:r>
              <a:rPr lang="tr-TR" dirty="0" smtClean="0">
                <a:solidFill>
                  <a:schemeClr val="bg1"/>
                </a:solidFill>
                <a:latin typeface="Arial" pitchFamily="34" charset="0"/>
                <a:cs typeface="Arial" pitchFamily="34" charset="0"/>
              </a:rPr>
              <a:t>HER FİKİR BİR PROJE DEĞİLDİR!</a:t>
            </a:r>
            <a:br>
              <a:rPr lang="tr-TR" dirty="0" smtClean="0">
                <a:solidFill>
                  <a:schemeClr val="bg1"/>
                </a:solidFill>
                <a:latin typeface="Arial" pitchFamily="34" charset="0"/>
                <a:cs typeface="Arial" pitchFamily="34" charset="0"/>
              </a:rPr>
            </a:br>
            <a:endParaRPr lang="tr-TR" dirty="0">
              <a:solidFill>
                <a:schemeClr val="bg1"/>
              </a:solidFill>
            </a:endParaRPr>
          </a:p>
        </p:txBody>
      </p:sp>
      <p:sp>
        <p:nvSpPr>
          <p:cNvPr id="3" name="İçerik Yer Tutucusu 2"/>
          <p:cNvSpPr>
            <a:spLocks noGrp="1"/>
          </p:cNvSpPr>
          <p:nvPr>
            <p:ph idx="1"/>
          </p:nvPr>
        </p:nvSpPr>
        <p:spPr>
          <a:xfrm>
            <a:off x="857224" y="1142984"/>
            <a:ext cx="7750201" cy="5186381"/>
          </a:xfrm>
        </p:spPr>
        <p:txBody>
          <a:bodyPr/>
          <a:lstStyle/>
          <a:p>
            <a:pPr lvl="0" eaLnBrk="1" fontAlgn="auto" latinLnBrk="1" hangingPunct="1">
              <a:spcBef>
                <a:spcPct val="20000"/>
              </a:spcBef>
              <a:spcAft>
                <a:spcPts val="0"/>
              </a:spcAft>
              <a:buNone/>
            </a:pPr>
            <a:r>
              <a:rPr lang="tr-TR" sz="2000" dirty="0" smtClean="0">
                <a:latin typeface="Arial" pitchFamily="34" charset="0"/>
                <a:cs typeface="Arial" pitchFamily="34" charset="0"/>
              </a:rPr>
              <a:t>Bir fikrin proje olabilmesi için aşağıdaki sorulara </a:t>
            </a:r>
          </a:p>
          <a:p>
            <a:pPr lvl="0" eaLnBrk="1" fontAlgn="auto" latinLnBrk="1" hangingPunct="1">
              <a:spcBef>
                <a:spcPct val="20000"/>
              </a:spcBef>
              <a:spcAft>
                <a:spcPts val="0"/>
              </a:spcAft>
              <a:buNone/>
            </a:pPr>
            <a:r>
              <a:rPr lang="tr-TR" sz="2000" dirty="0" smtClean="0">
                <a:latin typeface="Arial" pitchFamily="34" charset="0"/>
                <a:cs typeface="Arial" pitchFamily="34" charset="0"/>
              </a:rPr>
              <a:t>cevap verebilecek olgunluğa erişmiş olması gerekmektedir.</a:t>
            </a:r>
          </a:p>
          <a:p>
            <a:pPr lvl="0" eaLnBrk="1" fontAlgn="auto" latinLnBrk="1" hangingPunct="1">
              <a:spcBef>
                <a:spcPct val="20000"/>
              </a:spcBef>
              <a:spcAft>
                <a:spcPts val="0"/>
              </a:spcAft>
              <a:buNone/>
            </a:pPr>
            <a:endParaRPr lang="tr-TR" sz="2400" b="0" dirty="0">
              <a:latin typeface="Arial" pitchFamily="34" charset="0"/>
              <a:cs typeface="Arial" pitchFamily="34" charset="0"/>
            </a:endParaRPr>
          </a:p>
          <a:p>
            <a:pPr lvl="0" eaLnBrk="1" fontAlgn="auto" latinLnBrk="1" hangingPunct="1">
              <a:spcBef>
                <a:spcPct val="20000"/>
              </a:spcBef>
              <a:spcAft>
                <a:spcPts val="0"/>
              </a:spcAft>
              <a:buFont typeface="Wingdings" panose="05000000000000000000" pitchFamily="2" charset="2"/>
              <a:buChar char="q"/>
            </a:pPr>
            <a:r>
              <a:rPr lang="tr-TR" sz="2400" b="0" dirty="0" smtClean="0">
                <a:solidFill>
                  <a:srgbClr val="FF0000"/>
                </a:solidFill>
                <a:latin typeface="Arial" pitchFamily="34" charset="0"/>
                <a:cs typeface="Arial" pitchFamily="34" charset="0"/>
              </a:rPr>
              <a:t>Nerede </a:t>
            </a:r>
            <a:r>
              <a:rPr lang="tr-TR" sz="2400" b="0" dirty="0">
                <a:solidFill>
                  <a:srgbClr val="595959"/>
                </a:solidFill>
                <a:latin typeface="Arial" pitchFamily="34" charset="0"/>
                <a:cs typeface="Arial" pitchFamily="34" charset="0"/>
              </a:rPr>
              <a:t>uygulayacaksınız?</a:t>
            </a:r>
          </a:p>
          <a:p>
            <a:pPr lvl="0" eaLnBrk="1" fontAlgn="auto" latinLnBrk="1" hangingPunct="1">
              <a:spcBef>
                <a:spcPct val="20000"/>
              </a:spcBef>
              <a:spcAft>
                <a:spcPts val="0"/>
              </a:spcAft>
              <a:buFont typeface="Wingdings" panose="05000000000000000000" pitchFamily="2" charset="2"/>
              <a:buChar char="q"/>
            </a:pPr>
            <a:r>
              <a:rPr lang="tr-TR" sz="2400" b="0" dirty="0">
                <a:solidFill>
                  <a:srgbClr val="595959"/>
                </a:solidFill>
                <a:latin typeface="Arial" pitchFamily="34" charset="0"/>
                <a:cs typeface="Arial" pitchFamily="34" charset="0"/>
              </a:rPr>
              <a:t>Ne kadar </a:t>
            </a:r>
            <a:r>
              <a:rPr lang="tr-TR" sz="2400" b="0" dirty="0">
                <a:solidFill>
                  <a:srgbClr val="FF0000"/>
                </a:solidFill>
                <a:latin typeface="Arial" pitchFamily="34" charset="0"/>
                <a:cs typeface="Arial" pitchFamily="34" charset="0"/>
              </a:rPr>
              <a:t>sürede</a:t>
            </a:r>
            <a:r>
              <a:rPr lang="tr-TR" sz="2400" b="0" dirty="0">
                <a:solidFill>
                  <a:srgbClr val="595959"/>
                </a:solidFill>
                <a:latin typeface="Arial" pitchFamily="34" charset="0"/>
                <a:cs typeface="Arial" pitchFamily="34" charset="0"/>
              </a:rPr>
              <a:t> bitireceksiniz?</a:t>
            </a:r>
          </a:p>
          <a:p>
            <a:pPr lvl="0" eaLnBrk="1" fontAlgn="auto" latinLnBrk="1" hangingPunct="1">
              <a:spcBef>
                <a:spcPct val="20000"/>
              </a:spcBef>
              <a:spcAft>
                <a:spcPts val="0"/>
              </a:spcAft>
              <a:buFont typeface="Wingdings" panose="05000000000000000000" pitchFamily="2" charset="2"/>
              <a:buChar char="q"/>
            </a:pPr>
            <a:r>
              <a:rPr lang="tr-TR" sz="2400" b="0" dirty="0">
                <a:solidFill>
                  <a:srgbClr val="595959"/>
                </a:solidFill>
                <a:latin typeface="Arial" pitchFamily="34" charset="0"/>
                <a:cs typeface="Arial" pitchFamily="34" charset="0"/>
              </a:rPr>
              <a:t>Belirlediğiniz yer ve sürede gerçekleştireceğiniz </a:t>
            </a:r>
          </a:p>
          <a:p>
            <a:pPr lvl="0" eaLnBrk="1" fontAlgn="auto" latinLnBrk="1" hangingPunct="1">
              <a:spcBef>
                <a:spcPct val="20000"/>
              </a:spcBef>
              <a:spcAft>
                <a:spcPts val="0"/>
              </a:spcAft>
              <a:buNone/>
            </a:pPr>
            <a:r>
              <a:rPr lang="tr-TR" sz="2400" b="0" dirty="0">
                <a:solidFill>
                  <a:srgbClr val="595959"/>
                </a:solidFill>
                <a:latin typeface="Arial" pitchFamily="34" charset="0"/>
                <a:cs typeface="Arial" pitchFamily="34" charset="0"/>
              </a:rPr>
              <a:t>   faaliyetler için ne kadar </a:t>
            </a:r>
            <a:r>
              <a:rPr lang="tr-TR" sz="2400" b="0" dirty="0">
                <a:solidFill>
                  <a:srgbClr val="FF0000"/>
                </a:solidFill>
                <a:latin typeface="Arial" pitchFamily="34" charset="0"/>
                <a:cs typeface="Arial" pitchFamily="34" charset="0"/>
              </a:rPr>
              <a:t>mali kaynağa </a:t>
            </a:r>
            <a:r>
              <a:rPr lang="tr-TR" sz="2400" b="0" dirty="0">
                <a:solidFill>
                  <a:srgbClr val="595959"/>
                </a:solidFill>
                <a:latin typeface="Arial" pitchFamily="34" charset="0"/>
                <a:cs typeface="Arial" pitchFamily="34" charset="0"/>
              </a:rPr>
              <a:t>ihtiyacınız  var?</a:t>
            </a:r>
          </a:p>
          <a:p>
            <a:pPr lvl="0" eaLnBrk="1" fontAlgn="auto" latinLnBrk="1" hangingPunct="1">
              <a:spcBef>
                <a:spcPct val="20000"/>
              </a:spcBef>
              <a:spcAft>
                <a:spcPts val="0"/>
              </a:spcAft>
              <a:buFont typeface="Wingdings" panose="05000000000000000000" pitchFamily="2" charset="2"/>
              <a:buChar char="q"/>
            </a:pPr>
            <a:r>
              <a:rPr lang="tr-TR" sz="2400" b="0" dirty="0">
                <a:solidFill>
                  <a:srgbClr val="595959"/>
                </a:solidFill>
                <a:latin typeface="Arial" pitchFamily="34" charset="0"/>
                <a:cs typeface="Arial" pitchFamily="34" charset="0"/>
              </a:rPr>
              <a:t>Belirlediğiniz yerde ve sürede </a:t>
            </a:r>
            <a:r>
              <a:rPr lang="tr-TR" sz="2400" b="0" dirty="0">
                <a:solidFill>
                  <a:srgbClr val="FF0000"/>
                </a:solidFill>
                <a:latin typeface="Arial" pitchFamily="34" charset="0"/>
                <a:cs typeface="Arial" pitchFamily="34" charset="0"/>
              </a:rPr>
              <a:t>hangi faaliyetleri </a:t>
            </a:r>
          </a:p>
          <a:p>
            <a:pPr lvl="0" eaLnBrk="1" fontAlgn="auto" latinLnBrk="1" hangingPunct="1">
              <a:spcBef>
                <a:spcPct val="20000"/>
              </a:spcBef>
              <a:spcAft>
                <a:spcPts val="0"/>
              </a:spcAft>
              <a:buNone/>
            </a:pPr>
            <a:r>
              <a:rPr lang="tr-TR" sz="2400" b="0" dirty="0">
                <a:solidFill>
                  <a:srgbClr val="FF0000"/>
                </a:solidFill>
                <a:latin typeface="Arial" pitchFamily="34" charset="0"/>
                <a:cs typeface="Arial" pitchFamily="34" charset="0"/>
              </a:rPr>
              <a:t>   </a:t>
            </a:r>
            <a:r>
              <a:rPr lang="tr-TR" sz="2400" b="0" dirty="0">
                <a:solidFill>
                  <a:srgbClr val="595959"/>
                </a:solidFill>
                <a:latin typeface="Arial" pitchFamily="34" charset="0"/>
                <a:cs typeface="Arial" pitchFamily="34" charset="0"/>
              </a:rPr>
              <a:t>gerçekleştireceksiniz?</a:t>
            </a:r>
          </a:p>
          <a:p>
            <a:endParaRPr lang="tr-TR" dirty="0"/>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4</a:t>
            </a:fld>
            <a:endParaRPr lang="tr-TR" altLang="tr-TR"/>
          </a:p>
        </p:txBody>
      </p:sp>
    </p:spTree>
    <p:extLst>
      <p:ext uri="{BB962C8B-B14F-4D97-AF65-F5344CB8AC3E}">
        <p14:creationId xmlns:p14="http://schemas.microsoft.com/office/powerpoint/2010/main" xmlns="" val="486257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a:t>
            </a:r>
            <a:endParaRPr lang="tr-TR" dirty="0"/>
          </a:p>
        </p:txBody>
      </p:sp>
      <p:sp>
        <p:nvSpPr>
          <p:cNvPr id="3" name="2 İçerik Yer Tutucusu"/>
          <p:cNvSpPr>
            <a:spLocks noGrp="1"/>
          </p:cNvSpPr>
          <p:nvPr>
            <p:ph idx="1"/>
          </p:nvPr>
        </p:nvSpPr>
        <p:spPr>
          <a:xfrm>
            <a:off x="822327" y="1100138"/>
            <a:ext cx="7521575" cy="5329257"/>
          </a:xfrm>
        </p:spPr>
        <p:txBody>
          <a:bodyPr/>
          <a:lstStyle/>
          <a:p>
            <a:pPr>
              <a:buFont typeface="Georgia" pitchFamily="18" charset="0"/>
              <a:buNone/>
            </a:pPr>
            <a:r>
              <a:rPr lang="tr-TR" altLang="tr-TR" sz="2800" dirty="0" smtClean="0">
                <a:solidFill>
                  <a:srgbClr val="FF0000"/>
                </a:solidFill>
                <a:latin typeface="Arial" pitchFamily="34" charset="0"/>
                <a:cs typeface="Arial" pitchFamily="34" charset="0"/>
              </a:rPr>
              <a:t>Projeye sağlanan hibe :</a:t>
            </a:r>
          </a:p>
          <a:p>
            <a:pPr>
              <a:buFont typeface="Georgia" pitchFamily="18" charset="0"/>
              <a:buNone/>
            </a:pPr>
            <a:endParaRPr lang="tr-TR" altLang="tr-TR" sz="2400" dirty="0" smtClean="0">
              <a:latin typeface="Arial" pitchFamily="34" charset="0"/>
              <a:cs typeface="Arial" pitchFamily="34" charset="0"/>
            </a:endParaRPr>
          </a:p>
          <a:p>
            <a:r>
              <a:rPr lang="tr-TR" altLang="tr-TR" sz="2400" b="0" dirty="0" smtClean="0">
                <a:latin typeface="Arial" pitchFamily="34" charset="0"/>
                <a:cs typeface="Arial" pitchFamily="34" charset="0"/>
              </a:rPr>
              <a:t>Proje Yönetimi ve Uygulaması </a:t>
            </a:r>
          </a:p>
          <a:p>
            <a:r>
              <a:rPr lang="tr-TR" altLang="tr-TR" sz="2400" b="0" dirty="0" err="1" smtClean="0">
                <a:latin typeface="Arial" pitchFamily="34" charset="0"/>
                <a:cs typeface="Arial" pitchFamily="34" charset="0"/>
              </a:rPr>
              <a:t>Ulusötesi</a:t>
            </a:r>
            <a:r>
              <a:rPr lang="tr-TR" altLang="tr-TR" sz="2400" b="0" dirty="0" smtClean="0">
                <a:latin typeface="Arial" pitchFamily="34" charset="0"/>
                <a:cs typeface="Arial" pitchFamily="34" charset="0"/>
              </a:rPr>
              <a:t> Proje Toplantıları </a:t>
            </a:r>
          </a:p>
          <a:p>
            <a:r>
              <a:rPr lang="tr-TR" altLang="tr-TR" sz="2400" b="0" dirty="0" smtClean="0">
                <a:latin typeface="Arial" pitchFamily="34" charset="0"/>
                <a:cs typeface="Arial" pitchFamily="34" charset="0"/>
              </a:rPr>
              <a:t>Fikri Çıktılar </a:t>
            </a:r>
          </a:p>
          <a:p>
            <a:r>
              <a:rPr lang="tr-TR" altLang="tr-TR" sz="2400" b="0" dirty="0" smtClean="0">
                <a:latin typeface="Arial" pitchFamily="34" charset="0"/>
                <a:cs typeface="Arial" pitchFamily="34" charset="0"/>
              </a:rPr>
              <a:t>Çoğaltıcı Etkinlikler </a:t>
            </a:r>
          </a:p>
          <a:p>
            <a:r>
              <a:rPr lang="tr-TR" altLang="tr-TR" sz="2400" b="0" dirty="0" smtClean="0">
                <a:latin typeface="Arial" pitchFamily="34" charset="0"/>
                <a:cs typeface="Arial" pitchFamily="34" charset="0"/>
              </a:rPr>
              <a:t>İstisnai Masraflar </a:t>
            </a:r>
          </a:p>
          <a:p>
            <a:r>
              <a:rPr lang="tr-TR" altLang="tr-TR" sz="2400" b="0" dirty="0" smtClean="0">
                <a:latin typeface="Arial" pitchFamily="34" charset="0"/>
                <a:cs typeface="Arial" pitchFamily="34" charset="0"/>
              </a:rPr>
              <a:t>Özel İhtiyaç Desteği </a:t>
            </a:r>
          </a:p>
          <a:p>
            <a:r>
              <a:rPr lang="tr-TR" altLang="tr-TR" sz="2400" b="0" dirty="0" err="1" smtClean="0">
                <a:latin typeface="Arial" pitchFamily="34" charset="0"/>
                <a:cs typeface="Arial" pitchFamily="34" charset="0"/>
              </a:rPr>
              <a:t>Ulusötesi</a:t>
            </a:r>
            <a:r>
              <a:rPr lang="tr-TR" altLang="tr-TR" sz="2400" b="0" dirty="0" smtClean="0">
                <a:latin typeface="Arial" pitchFamily="34" charset="0"/>
                <a:cs typeface="Arial" pitchFamily="34" charset="0"/>
              </a:rPr>
              <a:t> Eğitim, Öğretme ve Öğrenme Faaliyetleri </a:t>
            </a:r>
          </a:p>
          <a:p>
            <a:pPr>
              <a:buFont typeface="Georgia" pitchFamily="18" charset="0"/>
              <a:buNone/>
            </a:pPr>
            <a:r>
              <a:rPr lang="tr-TR" altLang="tr-TR" sz="2400" b="0" dirty="0" smtClean="0">
                <a:latin typeface="Arial" pitchFamily="34" charset="0"/>
                <a:cs typeface="Arial" pitchFamily="34" charset="0"/>
              </a:rPr>
              <a:t>    (seyahat, bireysel destek, dil desteği)</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40</a:t>
            </a:fld>
            <a:endParaRPr lang="tr-TR" alt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a:t>
            </a:r>
            <a:endParaRPr lang="tr-TR" dirty="0"/>
          </a:p>
        </p:txBody>
      </p:sp>
      <p:sp>
        <p:nvSpPr>
          <p:cNvPr id="3" name="2 İçerik Yer Tutucusu"/>
          <p:cNvSpPr>
            <a:spLocks noGrp="1"/>
          </p:cNvSpPr>
          <p:nvPr>
            <p:ph idx="1"/>
          </p:nvPr>
        </p:nvSpPr>
        <p:spPr>
          <a:xfrm>
            <a:off x="822327" y="1706576"/>
            <a:ext cx="7521575" cy="3579812"/>
          </a:xfrm>
        </p:spPr>
        <p:txBody>
          <a:bodyPr/>
          <a:lstStyle/>
          <a:p>
            <a:pPr>
              <a:buFont typeface="Georgia" pitchFamily="18" charset="0"/>
              <a:buNone/>
            </a:pPr>
            <a:r>
              <a:rPr lang="tr-TR" altLang="tr-TR" sz="2400" dirty="0" smtClean="0">
                <a:solidFill>
                  <a:srgbClr val="FF0000"/>
                </a:solidFill>
                <a:latin typeface="Arial" pitchFamily="34" charset="0"/>
                <a:cs typeface="Arial" pitchFamily="34" charset="0"/>
              </a:rPr>
              <a:t>Okul Eğitimi Alanında Stratejik Ortaklıklar: </a:t>
            </a:r>
          </a:p>
          <a:p>
            <a:pPr>
              <a:buFont typeface="Georgia" pitchFamily="18" charset="0"/>
              <a:buNone/>
            </a:pPr>
            <a:endParaRPr lang="tr-TR" altLang="tr-TR" sz="2400" dirty="0" smtClean="0">
              <a:latin typeface="Arial" pitchFamily="34" charset="0"/>
              <a:cs typeface="Arial" pitchFamily="34" charset="0"/>
            </a:endParaRPr>
          </a:p>
          <a:p>
            <a:r>
              <a:rPr lang="tr-TR" altLang="tr-TR" sz="2400" dirty="0" smtClean="0">
                <a:latin typeface="Arial" pitchFamily="34" charset="0"/>
                <a:cs typeface="Arial" pitchFamily="34" charset="0"/>
              </a:rPr>
              <a:t>Okullar arasında ortak konularda çalışmaya yönelik </a:t>
            </a:r>
            <a:r>
              <a:rPr lang="tr-TR" altLang="tr-TR" sz="2400" dirty="0" smtClean="0">
                <a:solidFill>
                  <a:srgbClr val="00B0F0"/>
                </a:solidFill>
                <a:latin typeface="Arial" pitchFamily="34" charset="0"/>
                <a:cs typeface="Arial" pitchFamily="34" charset="0"/>
              </a:rPr>
              <a:t>küçük ölçekli ortaklık projeleri </a:t>
            </a:r>
          </a:p>
          <a:p>
            <a:pPr>
              <a:buFont typeface="Georgia" pitchFamily="18" charset="0"/>
              <a:buNone/>
            </a:pPr>
            <a:endParaRPr lang="tr-TR" altLang="tr-TR" sz="2400" dirty="0" smtClean="0">
              <a:latin typeface="Arial" pitchFamily="34" charset="0"/>
              <a:cs typeface="Arial" pitchFamily="34" charset="0"/>
            </a:endParaRPr>
          </a:p>
          <a:p>
            <a:r>
              <a:rPr lang="tr-TR" altLang="tr-TR" sz="2400" dirty="0" smtClean="0">
                <a:latin typeface="Arial" pitchFamily="34" charset="0"/>
                <a:cs typeface="Arial" pitchFamily="34" charset="0"/>
              </a:rPr>
              <a:t>Okullar ve okul dışı kuruluşlar arasında eğitim alanında yenilikçi uygulamaların geliştirilmesine </a:t>
            </a:r>
            <a:r>
              <a:rPr lang="tr-TR" altLang="tr-TR" sz="2400" dirty="0" smtClean="0">
                <a:solidFill>
                  <a:srgbClr val="00B0F0"/>
                </a:solidFill>
                <a:latin typeface="Arial" pitchFamily="34" charset="0"/>
                <a:cs typeface="Arial" pitchFamily="34" charset="0"/>
              </a:rPr>
              <a:t>yönelik büyük ölçekli ortaklık projeleri </a:t>
            </a:r>
          </a:p>
          <a:p>
            <a:endParaRPr lang="tr-TR" sz="2400" dirty="0">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41</a:t>
            </a:fld>
            <a:endParaRPr lang="tr-TR" alt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sv-SE" altLang="tr-TR" dirty="0" smtClean="0">
                <a:solidFill>
                  <a:schemeClr val="bg1"/>
                </a:solidFill>
                <a:latin typeface="Arial" pitchFamily="34" charset="0"/>
                <a:cs typeface="Arial" pitchFamily="34" charset="0"/>
              </a:rPr>
              <a:t>Ana Eylem 2: Stratej</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 Ortakl</a:t>
            </a:r>
            <a:r>
              <a:rPr lang="tr-TR" altLang="tr-TR" dirty="0" smtClean="0">
                <a:solidFill>
                  <a:schemeClr val="bg1"/>
                </a:solidFill>
                <a:latin typeface="Arial" pitchFamily="34" charset="0"/>
                <a:cs typeface="Arial" pitchFamily="34" charset="0"/>
              </a:rPr>
              <a:t>I</a:t>
            </a:r>
            <a:r>
              <a:rPr lang="sv-SE" altLang="tr-TR" dirty="0" smtClean="0">
                <a:solidFill>
                  <a:schemeClr val="bg1"/>
                </a:solidFill>
                <a:latin typeface="Arial" pitchFamily="34" charset="0"/>
                <a:cs typeface="Arial" pitchFamily="34" charset="0"/>
              </a:rPr>
              <a:t>klar </a:t>
            </a:r>
            <a:r>
              <a:rPr lang="tr-TR" dirty="0" smtClean="0">
                <a:latin typeface="Arial" pitchFamily="34" charset="0"/>
                <a:cs typeface="Arial" pitchFamily="34" charset="0"/>
              </a:rPr>
              <a:t/>
            </a:r>
            <a:br>
              <a:rPr lang="tr-TR" dirty="0" smtClean="0">
                <a:latin typeface="Arial" pitchFamily="34" charset="0"/>
                <a:cs typeface="Arial" pitchFamily="34" charset="0"/>
              </a:rPr>
            </a:br>
            <a:endParaRPr lang="tr-TR" dirty="0"/>
          </a:p>
        </p:txBody>
      </p:sp>
      <p:sp>
        <p:nvSpPr>
          <p:cNvPr id="3" name="2 İçerik Yer Tutucusu"/>
          <p:cNvSpPr>
            <a:spLocks noGrp="1"/>
          </p:cNvSpPr>
          <p:nvPr>
            <p:ph idx="1"/>
          </p:nvPr>
        </p:nvSpPr>
        <p:spPr>
          <a:xfrm>
            <a:off x="642910" y="1142984"/>
            <a:ext cx="8215370" cy="5043505"/>
          </a:xfrm>
        </p:spPr>
        <p:txBody>
          <a:bodyPr/>
          <a:lstStyle/>
          <a:p>
            <a:pPr>
              <a:buFont typeface="Georgia" pitchFamily="18" charset="0"/>
              <a:buNone/>
            </a:pPr>
            <a:r>
              <a:rPr lang="fi-FI" altLang="tr-TR" sz="2000" dirty="0" smtClean="0">
                <a:solidFill>
                  <a:srgbClr val="FF0000"/>
                </a:solidFill>
                <a:latin typeface="Arial" pitchFamily="34" charset="0"/>
                <a:cs typeface="Arial" pitchFamily="34" charset="0"/>
              </a:rPr>
              <a:t>Projenin süresi: </a:t>
            </a:r>
            <a:r>
              <a:rPr lang="fi-FI" altLang="tr-TR" sz="2000" dirty="0" smtClean="0">
                <a:latin typeface="Arial" pitchFamily="34" charset="0"/>
                <a:cs typeface="Arial" pitchFamily="34" charset="0"/>
              </a:rPr>
              <a:t>2 veya 3 yıl</a:t>
            </a:r>
            <a:endParaRPr lang="tr-TR" altLang="tr-TR" sz="2000" dirty="0" smtClean="0">
              <a:latin typeface="Arial" pitchFamily="34" charset="0"/>
              <a:cs typeface="Arial" pitchFamily="34" charset="0"/>
            </a:endParaRPr>
          </a:p>
          <a:p>
            <a:pPr>
              <a:buFont typeface="Georgia" pitchFamily="18" charset="0"/>
              <a:buNone/>
            </a:pPr>
            <a:r>
              <a:rPr lang="tr-TR" altLang="tr-TR" sz="2000" dirty="0" smtClean="0">
                <a:solidFill>
                  <a:srgbClr val="FF0000"/>
                </a:solidFill>
                <a:latin typeface="Arial" pitchFamily="34" charset="0"/>
                <a:cs typeface="Arial" pitchFamily="34" charset="0"/>
              </a:rPr>
              <a:t>Katılımcı kuruluş sayısı: </a:t>
            </a:r>
            <a:r>
              <a:rPr lang="tr-TR" altLang="tr-TR" sz="2000" dirty="0" smtClean="0">
                <a:latin typeface="Arial" pitchFamily="34" charset="0"/>
                <a:cs typeface="Arial" pitchFamily="34" charset="0"/>
              </a:rPr>
              <a:t>En az 3 farklı program üyesi</a:t>
            </a:r>
          </a:p>
          <a:p>
            <a:pPr>
              <a:buFont typeface="Georgia" pitchFamily="18" charset="0"/>
              <a:buNone/>
            </a:pPr>
            <a:r>
              <a:rPr lang="tr-TR" altLang="tr-TR" sz="2000" dirty="0" smtClean="0">
                <a:latin typeface="Arial" pitchFamily="34" charset="0"/>
                <a:cs typeface="Arial" pitchFamily="34" charset="0"/>
              </a:rPr>
              <a:t>ülkeden, en az 3 kuruluş</a:t>
            </a:r>
          </a:p>
          <a:p>
            <a:pPr>
              <a:buFont typeface="Georgia" pitchFamily="18" charset="0"/>
              <a:buNone/>
            </a:pPr>
            <a:r>
              <a:rPr lang="tr-TR" altLang="tr-TR" sz="2000" dirty="0" smtClean="0">
                <a:latin typeface="Arial" pitchFamily="34" charset="0"/>
                <a:cs typeface="Arial" pitchFamily="34" charset="0"/>
              </a:rPr>
              <a:t>İstisnalar: </a:t>
            </a:r>
          </a:p>
          <a:p>
            <a:r>
              <a:rPr lang="tr-TR" altLang="tr-TR" sz="2000" dirty="0" smtClean="0">
                <a:latin typeface="Arial" pitchFamily="34" charset="0"/>
                <a:cs typeface="Arial" pitchFamily="34" charset="0"/>
              </a:rPr>
              <a:t>Program üyesi 2 ülkeden 2 okulun yer aldığı ortaklık </a:t>
            </a:r>
          </a:p>
          <a:p>
            <a:r>
              <a:rPr lang="tr-TR" altLang="tr-TR" sz="2000" dirty="0" smtClean="0">
                <a:latin typeface="Arial" pitchFamily="34" charset="0"/>
                <a:cs typeface="Arial" pitchFamily="34" charset="0"/>
              </a:rPr>
              <a:t>Program üyesi 2 ülkeden 2 yerel/bölgesel okul eğitimi yetkilisi kuruluşun yer aldığı ortaklık (en az bir okul ve en az bir yerel kuruluş ile birlikte) </a:t>
            </a:r>
          </a:p>
          <a:p>
            <a:pPr>
              <a:buFont typeface="Georgia" pitchFamily="18" charset="0"/>
              <a:buNone/>
            </a:pPr>
            <a:r>
              <a:rPr lang="tr-TR" altLang="tr-TR" sz="2000" dirty="0" smtClean="0">
                <a:solidFill>
                  <a:srgbClr val="FF0000"/>
                </a:solidFill>
                <a:latin typeface="Arial" pitchFamily="34" charset="0"/>
                <a:cs typeface="Arial" pitchFamily="34" charset="0"/>
              </a:rPr>
              <a:t>Başvuru Nasıl Yapılır? </a:t>
            </a:r>
          </a:p>
          <a:p>
            <a:r>
              <a:rPr lang="tr-TR" altLang="tr-TR" sz="2000" dirty="0" smtClean="0">
                <a:latin typeface="Arial" pitchFamily="34" charset="0"/>
                <a:cs typeface="Arial" pitchFamily="34" charset="0"/>
              </a:rPr>
              <a:t>Online başvuru (e-form) </a:t>
            </a:r>
          </a:p>
          <a:p>
            <a:r>
              <a:rPr lang="tr-TR" altLang="tr-TR" sz="2000" dirty="0" smtClean="0">
                <a:latin typeface="Arial" pitchFamily="34" charset="0"/>
                <a:cs typeface="Arial" pitchFamily="34" charset="0"/>
              </a:rPr>
              <a:t>Son başvuru tarihi: 21 Mart  2018, öğle 12:00 (Brüksel yerel saati ile) </a:t>
            </a:r>
          </a:p>
          <a:p>
            <a:endParaRPr lang="tr-TR" dirty="0"/>
          </a:p>
        </p:txBody>
      </p:sp>
      <p:sp>
        <p:nvSpPr>
          <p:cNvPr id="4" name="3 Slayt Numarası Yer Tutucusu"/>
          <p:cNvSpPr>
            <a:spLocks noGrp="1"/>
          </p:cNvSpPr>
          <p:nvPr>
            <p:ph type="sldNum" sz="quarter" idx="12"/>
          </p:nvPr>
        </p:nvSpPr>
        <p:spPr/>
        <p:txBody>
          <a:bodyPr/>
          <a:lstStyle/>
          <a:p>
            <a:pPr>
              <a:defRPr/>
            </a:pPr>
            <a:fld id="{27DB5839-1561-440A-8B44-9D240BC53CAD}" type="slidenum">
              <a:rPr lang="tr-TR" altLang="tr-TR" smtClean="0"/>
              <a:pPr>
                <a:defRPr/>
              </a:pPr>
              <a:t>42</a:t>
            </a:fld>
            <a:endParaRPr lang="tr-TR" alt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214290"/>
            <a:ext cx="7521575" cy="549275"/>
          </a:xfrm>
        </p:spPr>
        <p:txBody>
          <a:bodyPr/>
          <a:lstStyle/>
          <a:p>
            <a:pPr algn="ctr"/>
            <a:r>
              <a:rPr lang="tr-TR" dirty="0" smtClean="0">
                <a:solidFill>
                  <a:schemeClr val="bg1"/>
                </a:solidFill>
                <a:latin typeface="Arial" pitchFamily="34" charset="0"/>
                <a:cs typeface="Arial" pitchFamily="34" charset="0"/>
              </a:rPr>
              <a:t>Avrupa </a:t>
            </a:r>
            <a:r>
              <a:rPr lang="tr-TR" dirty="0" err="1" smtClean="0">
                <a:solidFill>
                  <a:schemeClr val="bg1"/>
                </a:solidFill>
                <a:latin typeface="Arial" pitchFamily="34" charset="0"/>
                <a:cs typeface="Arial" pitchFamily="34" charset="0"/>
              </a:rPr>
              <a:t>Bİrlİğİ</a:t>
            </a:r>
            <a:r>
              <a:rPr lang="tr-TR" dirty="0" smtClean="0">
                <a:solidFill>
                  <a:schemeClr val="bg1"/>
                </a:solidFill>
                <a:latin typeface="Arial" pitchFamily="34" charset="0"/>
                <a:cs typeface="Arial" pitchFamily="34" charset="0"/>
              </a:rPr>
              <a:t> </a:t>
            </a:r>
            <a:r>
              <a:rPr lang="tr-TR" dirty="0" err="1" smtClean="0">
                <a:solidFill>
                  <a:schemeClr val="bg1"/>
                </a:solidFill>
                <a:latin typeface="Arial" pitchFamily="34" charset="0"/>
                <a:cs typeface="Arial" pitchFamily="34" charset="0"/>
              </a:rPr>
              <a:t>FonlarI</a:t>
            </a:r>
            <a:endParaRPr lang="tr-TR" b="1" dirty="0">
              <a:latin typeface="Arial" pitchFamily="34" charset="0"/>
              <a:cs typeface="Arial" pitchFamily="34" charset="0"/>
            </a:endParaRP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43</a:t>
            </a:fld>
            <a:endParaRPr lang="tr-TR" altLang="tr-TR"/>
          </a:p>
        </p:txBody>
      </p:sp>
      <p:graphicFrame>
        <p:nvGraphicFramePr>
          <p:cNvPr id="5" name="Diyagram 3"/>
          <p:cNvGraphicFramePr>
            <a:graphicFrameLocks noGrp="1"/>
          </p:cNvGraphicFramePr>
          <p:nvPr>
            <p:ph idx="1"/>
            <p:extLst>
              <p:ext uri="{D42A27DB-BD31-4B8C-83A1-F6EECF244321}">
                <p14:modId xmlns="" xmlns:p14="http://schemas.microsoft.com/office/powerpoint/2010/main" val="1765024331"/>
              </p:ext>
            </p:extLst>
          </p:nvPr>
        </p:nvGraphicFramePr>
        <p:xfrm>
          <a:off x="822325" y="1849452"/>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58993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bg1"/>
                </a:solidFill>
              </a:rPr>
              <a:t>Avrupa </a:t>
            </a:r>
            <a:r>
              <a:rPr lang="tr-TR" dirty="0" err="1" smtClean="0">
                <a:solidFill>
                  <a:schemeClr val="bg1"/>
                </a:solidFill>
              </a:rPr>
              <a:t>Bİrlİğİ</a:t>
            </a:r>
            <a:r>
              <a:rPr lang="tr-TR" dirty="0" smtClean="0">
                <a:solidFill>
                  <a:schemeClr val="bg1"/>
                </a:solidFill>
              </a:rPr>
              <a:t> </a:t>
            </a:r>
            <a:r>
              <a:rPr lang="tr-TR" dirty="0" err="1" smtClean="0">
                <a:solidFill>
                  <a:schemeClr val="bg1"/>
                </a:solidFill>
              </a:rPr>
              <a:t>FonlarI</a:t>
            </a:r>
            <a:endParaRPr lang="tr-TR" dirty="0">
              <a:solidFill>
                <a:schemeClr val="bg1"/>
              </a:solidFill>
            </a:endParaRPr>
          </a:p>
        </p:txBody>
      </p:sp>
      <p:sp>
        <p:nvSpPr>
          <p:cNvPr id="4" name="3 İçerik Yer Tutucusu"/>
          <p:cNvSpPr>
            <a:spLocks noGrp="1"/>
          </p:cNvSpPr>
          <p:nvPr>
            <p:ph idx="10"/>
          </p:nvPr>
        </p:nvSpPr>
        <p:spPr>
          <a:xfrm>
            <a:off x="142844" y="1357299"/>
            <a:ext cx="9001156" cy="5048034"/>
          </a:xfrm>
        </p:spPr>
        <p:txBody>
          <a:bodyPr/>
          <a:lstStyle/>
          <a:p>
            <a:pPr>
              <a:buFont typeface="Wingdings" pitchFamily="2" charset="2"/>
              <a:buChar char="q"/>
            </a:pPr>
            <a:r>
              <a:rPr lang="tr-TR" sz="2000" dirty="0" smtClean="0">
                <a:solidFill>
                  <a:schemeClr val="tx1"/>
                </a:solidFill>
              </a:rPr>
              <a:t> </a:t>
            </a:r>
            <a:r>
              <a:rPr lang="tr-TR" sz="2400" dirty="0" smtClean="0">
                <a:solidFill>
                  <a:schemeClr val="tx1"/>
                </a:solidFill>
              </a:rPr>
              <a:t>Türkiye, aday ülke statüsüyle Avrupa Birliği </a:t>
            </a:r>
          </a:p>
          <a:p>
            <a:r>
              <a:rPr lang="tr-TR" sz="2400" dirty="0" smtClean="0">
                <a:solidFill>
                  <a:schemeClr val="tx1"/>
                </a:solidFill>
              </a:rPr>
              <a:t>fonlarından yararlanmaktadır.</a:t>
            </a:r>
            <a:br>
              <a:rPr lang="tr-TR" sz="2400" dirty="0" smtClean="0">
                <a:solidFill>
                  <a:schemeClr val="tx1"/>
                </a:solidFill>
              </a:rPr>
            </a:br>
            <a:endParaRPr lang="tr-TR" sz="2400" dirty="0" smtClean="0">
              <a:solidFill>
                <a:schemeClr val="tx1"/>
              </a:solidFill>
            </a:endParaRPr>
          </a:p>
          <a:p>
            <a:endParaRPr lang="tr-TR" sz="2400" dirty="0" smtClean="0">
              <a:solidFill>
                <a:schemeClr val="tx1"/>
              </a:solidFill>
            </a:endParaRPr>
          </a:p>
          <a:p>
            <a:pPr>
              <a:buFont typeface="Wingdings" pitchFamily="2" charset="2"/>
              <a:buChar char="q"/>
            </a:pPr>
            <a:r>
              <a:rPr lang="tr-TR" sz="2400" dirty="0" smtClean="0">
                <a:solidFill>
                  <a:schemeClr val="tx1"/>
                </a:solidFill>
              </a:rPr>
              <a:t> Kısaca IPA olarak adlandırılan</a:t>
            </a:r>
          </a:p>
          <a:p>
            <a:r>
              <a:rPr lang="tr-TR" sz="2400" dirty="0" smtClean="0">
                <a:solidFill>
                  <a:schemeClr val="tx1"/>
                </a:solidFill>
              </a:rPr>
              <a:t> “Katılım Öncesi Mali Yardım Aracı”, </a:t>
            </a:r>
          </a:p>
          <a:p>
            <a:r>
              <a:rPr lang="tr-TR" sz="2400" dirty="0" smtClean="0">
                <a:solidFill>
                  <a:schemeClr val="tx1"/>
                </a:solidFill>
              </a:rPr>
              <a:t>   Türkiye’nin Avrupa Birliği’ne uyum sürecindeki</a:t>
            </a:r>
          </a:p>
          <a:p>
            <a:r>
              <a:rPr lang="tr-TR" sz="2400" dirty="0" smtClean="0">
                <a:solidFill>
                  <a:schemeClr val="tx1"/>
                </a:solidFill>
              </a:rPr>
              <a:t>   reformlarını ve bu yönde yapılan her türlü çalışmayı desteklemektedir.</a:t>
            </a:r>
          </a:p>
        </p:txBody>
      </p:sp>
      <p:pic>
        <p:nvPicPr>
          <p:cNvPr id="5" name="Resim 4"/>
          <p:cNvPicPr>
            <a:picLocks noChangeAspect="1"/>
          </p:cNvPicPr>
          <p:nvPr/>
        </p:nvPicPr>
        <p:blipFill>
          <a:blip r:embed="rId2"/>
          <a:stretch>
            <a:fillRect/>
          </a:stretch>
        </p:blipFill>
        <p:spPr>
          <a:xfrm>
            <a:off x="6215074" y="1356147"/>
            <a:ext cx="2714644" cy="2697571"/>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b="1" dirty="0" err="1" smtClean="0">
                <a:solidFill>
                  <a:schemeClr val="bg1"/>
                </a:solidFill>
                <a:latin typeface="Arial" pitchFamily="34" charset="0"/>
                <a:cs typeface="Arial" pitchFamily="34" charset="0"/>
              </a:rPr>
              <a:t>Hİbe</a:t>
            </a:r>
            <a:r>
              <a:rPr lang="tr-TR" sz="3200" b="1" dirty="0" smtClean="0">
                <a:solidFill>
                  <a:schemeClr val="bg1"/>
                </a:solidFill>
                <a:latin typeface="Arial" pitchFamily="34" charset="0"/>
                <a:cs typeface="Arial" pitchFamily="34" charset="0"/>
              </a:rPr>
              <a:t> </a:t>
            </a:r>
            <a:r>
              <a:rPr lang="tr-TR" sz="3200" b="1" dirty="0" err="1" smtClean="0">
                <a:solidFill>
                  <a:schemeClr val="bg1"/>
                </a:solidFill>
                <a:latin typeface="Arial" pitchFamily="34" charset="0"/>
                <a:cs typeface="Arial" pitchFamily="34" charset="0"/>
              </a:rPr>
              <a:t>ProgramlarI</a:t>
            </a:r>
            <a:endParaRPr lang="tr-TR" sz="3200" b="1" dirty="0" smtClean="0">
              <a:solidFill>
                <a:schemeClr val="bg1"/>
              </a:solidFill>
              <a:latin typeface="Arial" pitchFamily="34" charset="0"/>
              <a:cs typeface="Arial" pitchFamily="34" charset="0"/>
            </a:endParaRPr>
          </a:p>
        </p:txBody>
      </p:sp>
      <p:sp>
        <p:nvSpPr>
          <p:cNvPr id="3" name="2 İçerik Yer Tutucusu"/>
          <p:cNvSpPr>
            <a:spLocks noGrp="1"/>
          </p:cNvSpPr>
          <p:nvPr>
            <p:ph sz="half" idx="1"/>
          </p:nvPr>
        </p:nvSpPr>
        <p:spPr>
          <a:xfrm>
            <a:off x="457200" y="1600201"/>
            <a:ext cx="8043890" cy="4525433"/>
          </a:xfrm>
        </p:spPr>
        <p:txBody>
          <a:bodyPr>
            <a:normAutofit/>
          </a:bodyPr>
          <a:lstStyle/>
          <a:p>
            <a:pPr>
              <a:buFont typeface="Wingdings" pitchFamily="2" charset="2"/>
              <a:buChar char="q"/>
            </a:pPr>
            <a:r>
              <a:rPr lang="tr-TR" sz="2400" dirty="0" err="1" smtClean="0"/>
              <a:t>IPA’dan</a:t>
            </a:r>
            <a:r>
              <a:rPr lang="tr-TR" sz="2400" dirty="0" smtClean="0"/>
              <a:t> faydalanmak amacıyla bakanlıklar ve müsteşarlıklar gibi merkezi düzeydeki kamu kuruluşları, her yıl ulusal belgelerdeki öncelikler doğrultusunda makro düzeyde proje geliştirirler.</a:t>
            </a:r>
          </a:p>
          <a:p>
            <a:pPr>
              <a:buFont typeface="Wingdings" pitchFamily="2" charset="2"/>
              <a:buChar char="q"/>
            </a:pPr>
            <a:r>
              <a:rPr lang="tr-TR" sz="2400" dirty="0" smtClean="0"/>
              <a:t>Merkezi düzeydeki kamu kuruluşları tarafından hazırlanan bu makro projelerin içinde, sivil toplum kuruluşlarını da desteklemek amacıyla “Hibe Programları” yer alabilmektedir. </a:t>
            </a:r>
            <a:endParaRPr lang="tr-TR"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2400" b="1" dirty="0" err="1" smtClean="0">
                <a:solidFill>
                  <a:schemeClr val="bg1"/>
                </a:solidFill>
                <a:latin typeface="Arial" pitchFamily="34" charset="0"/>
                <a:cs typeface="Arial" pitchFamily="34" charset="0"/>
              </a:rPr>
              <a:t>Hİbe</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ProgramlarI</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NasIl</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UygulanIr</a:t>
            </a:r>
            <a:r>
              <a:rPr lang="tr-TR" sz="2400" b="1" dirty="0" smtClean="0">
                <a:solidFill>
                  <a:schemeClr val="bg1"/>
                </a:solidFill>
                <a:latin typeface="Arial" pitchFamily="34" charset="0"/>
                <a:cs typeface="Arial" pitchFamily="34" charset="0"/>
              </a:rPr>
              <a:t>?</a:t>
            </a:r>
            <a:br>
              <a:rPr lang="tr-TR" sz="2400" b="1" dirty="0" smtClean="0">
                <a:solidFill>
                  <a:schemeClr val="bg1"/>
                </a:solidFill>
                <a:latin typeface="Arial" pitchFamily="34" charset="0"/>
                <a:cs typeface="Arial" pitchFamily="34" charset="0"/>
              </a:rPr>
            </a:br>
            <a:endParaRPr lang="tr-TR" sz="2400" b="1" dirty="0">
              <a:solidFill>
                <a:schemeClr val="bg1"/>
              </a:solidFill>
              <a:latin typeface="Arial" pitchFamily="34" charset="0"/>
              <a:cs typeface="Arial" pitchFamily="34" charset="0"/>
            </a:endParaRPr>
          </a:p>
        </p:txBody>
      </p:sp>
      <p:sp>
        <p:nvSpPr>
          <p:cNvPr id="3" name="2 İçerik Yer Tutucusu"/>
          <p:cNvSpPr>
            <a:spLocks noGrp="1"/>
          </p:cNvSpPr>
          <p:nvPr>
            <p:ph sz="half" idx="1"/>
          </p:nvPr>
        </p:nvSpPr>
        <p:spPr>
          <a:xfrm>
            <a:off x="214282" y="1428736"/>
            <a:ext cx="8686800" cy="5048285"/>
          </a:xfrm>
        </p:spPr>
        <p:txBody>
          <a:bodyPr>
            <a:normAutofit/>
          </a:bodyPr>
          <a:lstStyle/>
          <a:p>
            <a:pPr>
              <a:buNone/>
            </a:pPr>
            <a:r>
              <a:rPr lang="tr-TR" sz="1600" b="1" dirty="0" smtClean="0"/>
              <a:t>MAKRO PROJE </a:t>
            </a:r>
            <a:endParaRPr lang="tr-TR" sz="1600" b="1" dirty="0"/>
          </a:p>
        </p:txBody>
      </p:sp>
      <p:sp>
        <p:nvSpPr>
          <p:cNvPr id="5" name="4 Oval"/>
          <p:cNvSpPr/>
          <p:nvPr/>
        </p:nvSpPr>
        <p:spPr>
          <a:xfrm>
            <a:off x="785786" y="2000240"/>
            <a:ext cx="1214446"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ÇSGB</a:t>
            </a:r>
            <a:endParaRPr lang="tr-TR" dirty="0"/>
          </a:p>
        </p:txBody>
      </p:sp>
      <p:sp>
        <p:nvSpPr>
          <p:cNvPr id="6" name="5 Sağ Ok"/>
          <p:cNvSpPr/>
          <p:nvPr/>
        </p:nvSpPr>
        <p:spPr>
          <a:xfrm>
            <a:off x="2143108" y="2381243"/>
            <a:ext cx="1143008" cy="190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3428992" y="1714488"/>
            <a:ext cx="2571768" cy="1524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t>Dezavantajlı Kişilerin </a:t>
            </a:r>
          </a:p>
          <a:p>
            <a:pPr algn="ctr"/>
            <a:r>
              <a:rPr lang="tr-TR" sz="1050" dirty="0" smtClean="0"/>
              <a:t>Sosyal Entegrasyonu </a:t>
            </a:r>
          </a:p>
          <a:p>
            <a:pPr algn="ctr"/>
            <a:r>
              <a:rPr lang="tr-TR" sz="1050" dirty="0" smtClean="0"/>
              <a:t>ve İstihdam Edilebilirliklerinin Geliştirilmesi Projesi</a:t>
            </a:r>
            <a:endParaRPr lang="tr-TR" sz="1050" dirty="0"/>
          </a:p>
        </p:txBody>
      </p:sp>
      <p:sp>
        <p:nvSpPr>
          <p:cNvPr id="8" name="7 Sağ Ok"/>
          <p:cNvSpPr/>
          <p:nvPr/>
        </p:nvSpPr>
        <p:spPr>
          <a:xfrm>
            <a:off x="6143636" y="2381243"/>
            <a:ext cx="928694" cy="285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7286644" y="2000240"/>
            <a:ext cx="1714512" cy="1047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Toplam Bütçe</a:t>
            </a:r>
          </a:p>
          <a:p>
            <a:pPr algn="ctr"/>
            <a:r>
              <a:rPr lang="tr-TR" dirty="0" smtClean="0"/>
              <a:t>31.500.000 Euro</a:t>
            </a:r>
            <a:endParaRPr lang="tr-TR" dirty="0"/>
          </a:p>
        </p:txBody>
      </p:sp>
      <p:sp>
        <p:nvSpPr>
          <p:cNvPr id="10" name="9 Aşağı Ok"/>
          <p:cNvSpPr/>
          <p:nvPr/>
        </p:nvSpPr>
        <p:spPr>
          <a:xfrm rot="1302482">
            <a:off x="3766077" y="3058803"/>
            <a:ext cx="254524" cy="1465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rot="20087208">
            <a:off x="5365433" y="3050551"/>
            <a:ext cx="254760" cy="1465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Oval"/>
          <p:cNvSpPr/>
          <p:nvPr/>
        </p:nvSpPr>
        <p:spPr>
          <a:xfrm>
            <a:off x="2571736" y="4476757"/>
            <a:ext cx="1928826" cy="11430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solidFill>
                  <a:schemeClr val="tx1"/>
                </a:solidFill>
              </a:rPr>
              <a:t>Hizmet </a:t>
            </a:r>
            <a:r>
              <a:rPr lang="tr-TR" sz="1050" dirty="0" err="1" smtClean="0">
                <a:solidFill>
                  <a:schemeClr val="tx1"/>
                </a:solidFill>
              </a:rPr>
              <a:t>Bleşeni</a:t>
            </a:r>
            <a:endParaRPr lang="tr-TR" sz="1050" dirty="0" smtClean="0">
              <a:solidFill>
                <a:schemeClr val="tx1"/>
              </a:solidFill>
            </a:endParaRPr>
          </a:p>
          <a:p>
            <a:pPr algn="ctr"/>
            <a:r>
              <a:rPr lang="tr-TR" sz="1050" dirty="0" smtClean="0">
                <a:solidFill>
                  <a:schemeClr val="tx1"/>
                </a:solidFill>
              </a:rPr>
              <a:t>1.500.000 Euro</a:t>
            </a:r>
            <a:endParaRPr lang="tr-TR" sz="1050" dirty="0">
              <a:solidFill>
                <a:schemeClr val="tx1"/>
              </a:solidFill>
            </a:endParaRPr>
          </a:p>
        </p:txBody>
      </p:sp>
      <p:sp>
        <p:nvSpPr>
          <p:cNvPr id="13" name="12 Oval"/>
          <p:cNvSpPr/>
          <p:nvPr/>
        </p:nvSpPr>
        <p:spPr>
          <a:xfrm>
            <a:off x="4929190" y="4476757"/>
            <a:ext cx="1714512" cy="11430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smtClean="0">
                <a:solidFill>
                  <a:schemeClr val="tx1"/>
                </a:solidFill>
              </a:rPr>
              <a:t>Hibe Programı</a:t>
            </a:r>
          </a:p>
          <a:p>
            <a:pPr algn="ctr"/>
            <a:r>
              <a:rPr lang="tr-TR" sz="1100" dirty="0" smtClean="0">
                <a:solidFill>
                  <a:schemeClr val="tx1"/>
                </a:solidFill>
              </a:rPr>
              <a:t>30.000.000 Euro</a:t>
            </a:r>
            <a:endParaRPr lang="tr-TR" sz="1100" dirty="0">
              <a:solidFill>
                <a:schemeClr val="tx1"/>
              </a:solidFill>
            </a:endParaRPr>
          </a:p>
        </p:txBody>
      </p:sp>
      <p:sp>
        <p:nvSpPr>
          <p:cNvPr id="14" name="13 Sağ Ok"/>
          <p:cNvSpPr/>
          <p:nvPr/>
        </p:nvSpPr>
        <p:spPr>
          <a:xfrm>
            <a:off x="6715140" y="4857760"/>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7572396" y="4667259"/>
            <a:ext cx="1357322" cy="634020"/>
          </a:xfrm>
          <a:prstGeom prst="rect">
            <a:avLst/>
          </a:prstGeom>
          <a:noFill/>
        </p:spPr>
        <p:txBody>
          <a:bodyPr wrap="square" rtlCol="0">
            <a:spAutoFit/>
          </a:bodyPr>
          <a:lstStyle/>
          <a:p>
            <a:pPr marL="342900" indent="-342900" latinLnBrk="0">
              <a:spcBef>
                <a:spcPct val="20000"/>
              </a:spcBef>
            </a:pPr>
            <a:r>
              <a:rPr lang="tr-TR" sz="1600" b="1" dirty="0" smtClean="0"/>
              <a:t>MİKRO</a:t>
            </a:r>
          </a:p>
          <a:p>
            <a:pPr marL="342900" indent="-342900" latinLnBrk="0">
              <a:spcBef>
                <a:spcPct val="20000"/>
              </a:spcBef>
            </a:pPr>
            <a:r>
              <a:rPr lang="tr-TR" sz="1600" b="1" dirty="0" smtClean="0"/>
              <a:t>PROJELER</a:t>
            </a:r>
            <a:endParaRPr lang="tr-TR" sz="16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002060"/>
                </a:solidFill>
              </a:rPr>
              <a:t>  </a:t>
            </a:r>
            <a:r>
              <a:rPr lang="tr-TR" dirty="0" err="1" smtClean="0">
                <a:solidFill>
                  <a:schemeClr val="bg1"/>
                </a:solidFill>
              </a:rPr>
              <a:t>Hİbe</a:t>
            </a:r>
            <a:r>
              <a:rPr lang="tr-TR" dirty="0" smtClean="0">
                <a:solidFill>
                  <a:schemeClr val="bg1"/>
                </a:solidFill>
              </a:rPr>
              <a:t>/</a:t>
            </a:r>
            <a:r>
              <a:rPr lang="tr-TR" dirty="0" err="1" smtClean="0">
                <a:solidFill>
                  <a:schemeClr val="bg1"/>
                </a:solidFill>
              </a:rPr>
              <a:t>Hİbe</a:t>
            </a:r>
            <a:r>
              <a:rPr lang="tr-TR" dirty="0" smtClean="0">
                <a:solidFill>
                  <a:schemeClr val="bg1"/>
                </a:solidFill>
              </a:rPr>
              <a:t> </a:t>
            </a:r>
            <a:r>
              <a:rPr lang="tr-TR" dirty="0" err="1" smtClean="0">
                <a:solidFill>
                  <a:schemeClr val="bg1"/>
                </a:solidFill>
              </a:rPr>
              <a:t>Projesİ</a:t>
            </a:r>
            <a:r>
              <a:rPr lang="tr-TR" dirty="0" smtClean="0">
                <a:solidFill>
                  <a:schemeClr val="bg1"/>
                </a:solidFill>
              </a:rPr>
              <a:t> </a:t>
            </a:r>
            <a:r>
              <a:rPr lang="tr-TR" dirty="0" err="1" smtClean="0">
                <a:solidFill>
                  <a:schemeClr val="bg1"/>
                </a:solidFill>
              </a:rPr>
              <a:t>Nedİr</a:t>
            </a:r>
            <a:r>
              <a:rPr lang="tr-TR" dirty="0" smtClean="0">
                <a:solidFill>
                  <a:schemeClr val="bg1"/>
                </a:solidFill>
              </a:rPr>
              <a:t>?</a:t>
            </a:r>
            <a:endParaRPr lang="tr-TR" dirty="0">
              <a:solidFill>
                <a:schemeClr val="bg1"/>
              </a:solidFill>
            </a:endParaRPr>
          </a:p>
        </p:txBody>
      </p:sp>
      <p:sp>
        <p:nvSpPr>
          <p:cNvPr id="4" name="3 İçerik Yer Tutucusu"/>
          <p:cNvSpPr>
            <a:spLocks noGrp="1"/>
          </p:cNvSpPr>
          <p:nvPr>
            <p:ph idx="10"/>
          </p:nvPr>
        </p:nvSpPr>
        <p:spPr>
          <a:xfrm>
            <a:off x="214282" y="1415845"/>
            <a:ext cx="8688542" cy="5181507"/>
          </a:xfrm>
        </p:spPr>
        <p:txBody>
          <a:bodyPr/>
          <a:lstStyle/>
          <a:p>
            <a:r>
              <a:rPr lang="tr-TR" sz="2400" b="1" dirty="0" smtClean="0">
                <a:solidFill>
                  <a:schemeClr val="accent1">
                    <a:lumMod val="75000"/>
                  </a:schemeClr>
                </a:solidFill>
              </a:rPr>
              <a:t>Hibe,</a:t>
            </a:r>
            <a:r>
              <a:rPr lang="tr-TR" sz="2400" dirty="0" smtClean="0">
                <a:solidFill>
                  <a:schemeClr val="accent1">
                    <a:lumMod val="75000"/>
                  </a:schemeClr>
                </a:solidFill>
              </a:rPr>
              <a:t> </a:t>
            </a:r>
          </a:p>
          <a:p>
            <a:r>
              <a:rPr lang="tr-TR" sz="2400" dirty="0" smtClean="0"/>
              <a:t>Sözleşme Makamının belli amaçların </a:t>
            </a:r>
          </a:p>
          <a:p>
            <a:r>
              <a:rPr lang="tr-TR" sz="2400" dirty="0" smtClean="0"/>
              <a:t>yerine getirilmesini temin etmek için </a:t>
            </a:r>
          </a:p>
          <a:p>
            <a:r>
              <a:rPr lang="tr-TR" sz="2400" dirty="0" smtClean="0"/>
              <a:t>hibe faydalanıcısına yaptığı şartlı bağıştır.</a:t>
            </a:r>
          </a:p>
          <a:p>
            <a:pPr algn="just"/>
            <a:endParaRPr lang="tr-TR" sz="2400" b="1" dirty="0" smtClean="0"/>
          </a:p>
          <a:p>
            <a:pPr algn="just"/>
            <a:r>
              <a:rPr lang="tr-TR" sz="2400" b="1" dirty="0" smtClean="0">
                <a:solidFill>
                  <a:schemeClr val="accent1">
                    <a:lumMod val="75000"/>
                  </a:schemeClr>
                </a:solidFill>
              </a:rPr>
              <a:t>Hibe Projesi,</a:t>
            </a:r>
            <a:r>
              <a:rPr lang="tr-TR" sz="2400" dirty="0" smtClean="0">
                <a:solidFill>
                  <a:schemeClr val="accent1">
                    <a:lumMod val="75000"/>
                  </a:schemeClr>
                </a:solidFill>
              </a:rPr>
              <a:t> </a:t>
            </a:r>
            <a:r>
              <a:rPr lang="tr-TR" sz="2400" dirty="0" smtClean="0"/>
              <a:t>belirli bir süre içerisinde, uygun başvuru  </a:t>
            </a:r>
          </a:p>
          <a:p>
            <a:pPr algn="just"/>
            <a:r>
              <a:rPr lang="tr-TR" sz="2400" dirty="0" smtClean="0"/>
              <a:t>sahipleri tarafından hazırlanan, çağrıda belirtilen konu          kapsamında gerçekleştirilmek üzere tasarlanan faaliyetlerin bütünüdür.</a:t>
            </a:r>
            <a:endParaRPr lang="tr-TR" sz="2400" b="1" dirty="0"/>
          </a:p>
        </p:txBody>
      </p:sp>
      <p:pic>
        <p:nvPicPr>
          <p:cNvPr id="5" name="Resim 4"/>
          <p:cNvPicPr>
            <a:picLocks noChangeAspect="1"/>
          </p:cNvPicPr>
          <p:nvPr/>
        </p:nvPicPr>
        <p:blipFill>
          <a:blip r:embed="rId2"/>
          <a:stretch>
            <a:fillRect/>
          </a:stretch>
        </p:blipFill>
        <p:spPr>
          <a:xfrm>
            <a:off x="6228184" y="1220755"/>
            <a:ext cx="2844410" cy="229339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solidFill>
                  <a:schemeClr val="bg1"/>
                </a:solidFill>
              </a:rPr>
              <a:t>Hİbe</a:t>
            </a:r>
            <a:r>
              <a:rPr lang="tr-TR" dirty="0" smtClean="0">
                <a:solidFill>
                  <a:schemeClr val="bg1"/>
                </a:solidFill>
              </a:rPr>
              <a:t> </a:t>
            </a:r>
            <a:r>
              <a:rPr lang="tr-TR" dirty="0" err="1" smtClean="0">
                <a:solidFill>
                  <a:schemeClr val="bg1"/>
                </a:solidFill>
              </a:rPr>
              <a:t>Rehberİ</a:t>
            </a:r>
            <a:r>
              <a:rPr lang="tr-TR" dirty="0" smtClean="0">
                <a:solidFill>
                  <a:schemeClr val="bg1"/>
                </a:solidFill>
              </a:rPr>
              <a:t> </a:t>
            </a:r>
            <a:r>
              <a:rPr lang="tr-TR" dirty="0" err="1" smtClean="0">
                <a:solidFill>
                  <a:schemeClr val="bg1"/>
                </a:solidFill>
              </a:rPr>
              <a:t>Nedİr</a:t>
            </a:r>
            <a:r>
              <a:rPr lang="tr-TR" dirty="0" smtClean="0">
                <a:solidFill>
                  <a:schemeClr val="bg1"/>
                </a:solidFill>
              </a:rPr>
              <a:t>?</a:t>
            </a:r>
            <a:endParaRPr lang="tr-TR" dirty="0">
              <a:solidFill>
                <a:schemeClr val="bg1"/>
              </a:solidFill>
            </a:endParaRPr>
          </a:p>
        </p:txBody>
      </p:sp>
      <p:sp>
        <p:nvSpPr>
          <p:cNvPr id="4" name="3 İçerik Yer Tutucusu"/>
          <p:cNvSpPr>
            <a:spLocks noGrp="1"/>
          </p:cNvSpPr>
          <p:nvPr>
            <p:ph idx="10"/>
          </p:nvPr>
        </p:nvSpPr>
        <p:spPr>
          <a:xfrm>
            <a:off x="285720" y="1428737"/>
            <a:ext cx="8501122" cy="4976595"/>
          </a:xfrm>
        </p:spPr>
        <p:txBody>
          <a:bodyPr/>
          <a:lstStyle/>
          <a:p>
            <a:pPr algn="just"/>
            <a:r>
              <a:rPr lang="tr-TR" sz="2400" b="1" dirty="0" smtClean="0">
                <a:solidFill>
                  <a:schemeClr val="accent1">
                    <a:lumMod val="75000"/>
                  </a:schemeClr>
                </a:solidFill>
              </a:rPr>
              <a:t>Hibe rehberi, </a:t>
            </a:r>
            <a:endParaRPr lang="tr-TR" sz="2400" b="1" dirty="0" smtClean="0">
              <a:solidFill>
                <a:schemeClr val="accent1">
                  <a:lumMod val="75000"/>
                </a:schemeClr>
              </a:solidFill>
            </a:endParaRPr>
          </a:p>
          <a:p>
            <a:pPr algn="just">
              <a:buFont typeface="Wingdings" pitchFamily="2" charset="2"/>
              <a:buChar char="Ø"/>
            </a:pPr>
            <a:r>
              <a:rPr lang="tr-TR" sz="2400" dirty="0" smtClean="0"/>
              <a:t> Bir </a:t>
            </a:r>
            <a:r>
              <a:rPr lang="tr-TR" sz="2400" dirty="0" smtClean="0"/>
              <a:t>hibe çağrısının gerekçesinin ve amacının </a:t>
            </a:r>
            <a:r>
              <a:rPr lang="tr-TR" sz="2400" dirty="0" smtClean="0"/>
              <a:t>açıklandığı, hibe </a:t>
            </a:r>
            <a:r>
              <a:rPr lang="tr-TR" sz="2400" dirty="0" smtClean="0"/>
              <a:t>verilen konuyla ilgili olarak </a:t>
            </a:r>
            <a:r>
              <a:rPr lang="tr-TR" sz="2400" dirty="0" smtClean="0"/>
              <a:t>başvuranlara temel bilgiler </a:t>
            </a:r>
            <a:r>
              <a:rPr lang="tr-TR" sz="2400" dirty="0" smtClean="0"/>
              <a:t>sağlayan ve  </a:t>
            </a:r>
            <a:r>
              <a:rPr lang="tr-TR" sz="2400" dirty="0" smtClean="0"/>
              <a:t> yönlendirmede </a:t>
            </a:r>
            <a:r>
              <a:rPr lang="tr-TR" sz="2400" dirty="0" smtClean="0"/>
              <a:t>bulunan </a:t>
            </a:r>
            <a:r>
              <a:rPr lang="tr-TR" sz="2400" dirty="0" smtClean="0"/>
              <a:t>referans belgedir.</a:t>
            </a:r>
          </a:p>
          <a:p>
            <a:pPr algn="just">
              <a:buFont typeface="Wingdings" pitchFamily="2" charset="2"/>
              <a:buChar char="Ø"/>
            </a:pPr>
            <a:r>
              <a:rPr lang="tr-TR" sz="2400" dirty="0" smtClean="0"/>
              <a:t> </a:t>
            </a:r>
            <a:r>
              <a:rPr lang="tr-TR" sz="2400" dirty="0" smtClean="0"/>
              <a:t>Sözleşme </a:t>
            </a:r>
            <a:r>
              <a:rPr lang="tr-TR" sz="2400" dirty="0" smtClean="0"/>
              <a:t>makamı, programa özel bir </a:t>
            </a:r>
            <a:r>
              <a:rPr lang="tr-TR" sz="2400" dirty="0" smtClean="0"/>
              <a:t>hibe rehberi yayınlar.</a:t>
            </a:r>
          </a:p>
          <a:p>
            <a:pPr algn="just">
              <a:buFont typeface="Wingdings" pitchFamily="2" charset="2"/>
              <a:buChar char="Ø"/>
            </a:pPr>
            <a:r>
              <a:rPr lang="tr-TR" sz="2400" dirty="0" smtClean="0"/>
              <a:t> </a:t>
            </a:r>
            <a:r>
              <a:rPr lang="tr-TR" sz="2400" dirty="0" smtClean="0"/>
              <a:t>Hibe </a:t>
            </a:r>
            <a:r>
              <a:rPr lang="tr-TR" sz="2400" dirty="0" smtClean="0"/>
              <a:t>rehberinin yayınlanması potansiyel başvuru sahipleri </a:t>
            </a:r>
            <a:r>
              <a:rPr lang="tr-TR" sz="2400" dirty="0" smtClean="0"/>
              <a:t>için </a:t>
            </a:r>
            <a:r>
              <a:rPr lang="tr-TR" sz="2400" dirty="0" smtClean="0"/>
              <a:t>resmi bir davet niteliğindedir ve başvuru sürecini </a:t>
            </a:r>
            <a:r>
              <a:rPr lang="tr-TR" sz="2400" dirty="0" smtClean="0"/>
              <a:t>başlatır</a:t>
            </a:r>
            <a:r>
              <a:rPr lang="tr-TR" sz="2400" dirty="0" smtClean="0"/>
              <a:t>.     </a:t>
            </a:r>
            <a:endParaRPr lang="tr-TR"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0"/>
          </p:nvPr>
        </p:nvPicPr>
        <p:blipFill>
          <a:blip r:embed="rId2"/>
          <a:srcRect l="22976" t="28755" r="7684" b="14891"/>
          <a:stretch>
            <a:fillRect/>
          </a:stretch>
        </p:blipFill>
        <p:spPr bwMode="auto">
          <a:xfrm>
            <a:off x="642910" y="1071546"/>
            <a:ext cx="7929618" cy="5429288"/>
          </a:xfrm>
          <a:prstGeom prst="rect">
            <a:avLst/>
          </a:prstGeom>
          <a:noFill/>
          <a:ln w="9525">
            <a:noFill/>
            <a:miter lim="800000"/>
            <a:headEnd/>
            <a:tailEnd/>
          </a:ln>
          <a:effectLst/>
        </p:spPr>
      </p:pic>
      <p:sp>
        <p:nvSpPr>
          <p:cNvPr id="3" name="2 Metin kutusu"/>
          <p:cNvSpPr txBox="1"/>
          <p:nvPr/>
        </p:nvSpPr>
        <p:spPr>
          <a:xfrm>
            <a:off x="1142976" y="142852"/>
            <a:ext cx="7643866" cy="584775"/>
          </a:xfrm>
          <a:prstGeom prst="rect">
            <a:avLst/>
          </a:prstGeom>
          <a:noFill/>
        </p:spPr>
        <p:txBody>
          <a:bodyPr wrap="square" rtlCol="0">
            <a:spAutoFit/>
          </a:bodyPr>
          <a:lstStyle/>
          <a:p>
            <a:pPr algn="ctr"/>
            <a:r>
              <a:rPr lang="tr-TR" sz="3200" dirty="0" smtClean="0">
                <a:solidFill>
                  <a:schemeClr val="bg1"/>
                </a:solidFill>
                <a:latin typeface="Arial" pitchFamily="34" charset="0"/>
                <a:cs typeface="Arial" pitchFamily="34" charset="0"/>
              </a:rPr>
              <a:t>IPA PROJELERİ BAŞVURU SÜRECİ</a:t>
            </a:r>
            <a:endParaRPr lang="tr-TR" sz="3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214290"/>
            <a:ext cx="7521575" cy="549275"/>
          </a:xfrm>
        </p:spPr>
        <p:txBody>
          <a:bodyPr/>
          <a:lstStyle/>
          <a:p>
            <a:pPr algn="ctr"/>
            <a:r>
              <a:rPr lang="tr-TR" sz="3200" dirty="0" smtClean="0">
                <a:solidFill>
                  <a:schemeClr val="bg1"/>
                </a:solidFill>
                <a:latin typeface="Times New Roman" pitchFamily="18" charset="0"/>
                <a:cs typeface="Times New Roman" pitchFamily="18" charset="0"/>
              </a:rPr>
              <a:t>Proje </a:t>
            </a:r>
            <a:r>
              <a:rPr lang="tr-TR" sz="3200" dirty="0" err="1" smtClean="0">
                <a:solidFill>
                  <a:schemeClr val="bg1"/>
                </a:solidFill>
                <a:latin typeface="Times New Roman" pitchFamily="18" charset="0"/>
                <a:cs typeface="Times New Roman" pitchFamily="18" charset="0"/>
              </a:rPr>
              <a:t>nedİr</a:t>
            </a:r>
            <a:r>
              <a:rPr lang="tr-TR" sz="3200" dirty="0" smtClean="0">
                <a:solidFill>
                  <a:schemeClr val="bg1"/>
                </a:solidFill>
                <a:latin typeface="Times New Roman" pitchFamily="18" charset="0"/>
                <a:cs typeface="Times New Roman" pitchFamily="18" charset="0"/>
              </a:rPr>
              <a:t>?</a:t>
            </a:r>
            <a:endParaRPr lang="tr-TR" sz="3200" dirty="0">
              <a:solidFill>
                <a:schemeClr val="bg1"/>
              </a:solidFill>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5</a:t>
            </a:fld>
            <a:endParaRPr lang="tr-TR" alt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7504" y="2063766"/>
            <a:ext cx="4332913" cy="3579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4500562" y="2167962"/>
            <a:ext cx="4357718" cy="3046988"/>
          </a:xfrm>
          <a:prstGeom prst="rect">
            <a:avLst/>
          </a:prstGeom>
        </p:spPr>
        <p:txBody>
          <a:bodyPr wrap="square">
            <a:spAutoFit/>
          </a:bodyPr>
          <a:lstStyle/>
          <a:p>
            <a:pPr algn="ctr"/>
            <a:r>
              <a:rPr lang="tr-TR" sz="2800" b="1" dirty="0" smtClean="0">
                <a:latin typeface="Times New Roman" pitchFamily="18" charset="0"/>
                <a:cs typeface="Times New Roman" pitchFamily="18" charset="0"/>
              </a:rPr>
              <a:t>PROJE NEDİR?</a:t>
            </a:r>
          </a:p>
          <a:p>
            <a:endParaRPr lang="tr-TR" sz="20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Belirli bir yerde, belirli bir zaman ve bütçe çerçevesinde, bir başlama ve bitiş noktasına sahip, önceden belirlenmiş amaçlara ulaşılmasını sağlayacak olan faaliyetler topluluğudur.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40804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bg1"/>
                </a:solidFill>
              </a:rPr>
              <a:t>AB </a:t>
            </a:r>
            <a:r>
              <a:rPr lang="tr-TR" dirty="0" err="1" smtClean="0">
                <a:solidFill>
                  <a:schemeClr val="bg1"/>
                </a:solidFill>
              </a:rPr>
              <a:t>Hİbe</a:t>
            </a:r>
            <a:r>
              <a:rPr lang="tr-TR" dirty="0" smtClean="0">
                <a:solidFill>
                  <a:schemeClr val="bg1"/>
                </a:solidFill>
              </a:rPr>
              <a:t> </a:t>
            </a:r>
            <a:r>
              <a:rPr lang="tr-TR" dirty="0" err="1" smtClean="0">
                <a:solidFill>
                  <a:schemeClr val="bg1"/>
                </a:solidFill>
              </a:rPr>
              <a:t>ProgramlarI</a:t>
            </a:r>
            <a:endParaRPr lang="tr-TR" dirty="0">
              <a:solidFill>
                <a:schemeClr val="bg1"/>
              </a:solidFill>
            </a:endParaRPr>
          </a:p>
        </p:txBody>
      </p:sp>
      <p:sp>
        <p:nvSpPr>
          <p:cNvPr id="3" name="2 İçerik Yer Tutucusu"/>
          <p:cNvSpPr>
            <a:spLocks noGrp="1"/>
          </p:cNvSpPr>
          <p:nvPr>
            <p:ph idx="1"/>
          </p:nvPr>
        </p:nvSpPr>
        <p:spPr>
          <a:xfrm>
            <a:off x="395536" y="1238235"/>
            <a:ext cx="8496944" cy="614197"/>
          </a:xfrm>
        </p:spPr>
        <p:txBody>
          <a:bodyPr/>
          <a:lstStyle/>
          <a:p>
            <a:r>
              <a:rPr lang="tr-TR" dirty="0" smtClean="0"/>
              <a:t>AB Hibe Programları konusunda şu hususlara dikkat etmelisiniz! </a:t>
            </a:r>
            <a:endParaRPr lang="tr-TR" dirty="0"/>
          </a:p>
        </p:txBody>
      </p:sp>
      <p:sp>
        <p:nvSpPr>
          <p:cNvPr id="4" name="3 İçerik Yer Tutucusu"/>
          <p:cNvSpPr>
            <a:spLocks noGrp="1"/>
          </p:cNvSpPr>
          <p:nvPr>
            <p:ph idx="10"/>
          </p:nvPr>
        </p:nvSpPr>
        <p:spPr>
          <a:xfrm>
            <a:off x="285720" y="2000240"/>
            <a:ext cx="8617104" cy="4572032"/>
          </a:xfrm>
        </p:spPr>
        <p:txBody>
          <a:bodyPr/>
          <a:lstStyle/>
          <a:p>
            <a:pPr>
              <a:buFont typeface="Wingdings" pitchFamily="2" charset="2"/>
              <a:buChar char="ü"/>
            </a:pPr>
            <a:r>
              <a:rPr lang="tr-TR" dirty="0" smtClean="0"/>
              <a:t> Hibe destekleri karşılıksızdır. </a:t>
            </a:r>
          </a:p>
          <a:p>
            <a:pPr>
              <a:buFont typeface="Wingdings" pitchFamily="2" charset="2"/>
              <a:buChar char="ü"/>
            </a:pPr>
            <a:r>
              <a:rPr lang="tr-TR" dirty="0" smtClean="0"/>
              <a:t> Hibe desteklerinden gerçek kişiler faydalanamaz.</a:t>
            </a:r>
          </a:p>
          <a:p>
            <a:pPr>
              <a:buFont typeface="Wingdings" pitchFamily="2" charset="2"/>
              <a:buChar char="ü"/>
            </a:pPr>
            <a:r>
              <a:rPr lang="tr-TR" dirty="0" smtClean="0"/>
              <a:t> Tüzel kişiliğe sahip kuruluşlar proje başvurusunda bulunabilir. </a:t>
            </a:r>
          </a:p>
          <a:p>
            <a:pPr>
              <a:buFont typeface="Wingdings" pitchFamily="2" charset="2"/>
              <a:buChar char="ü"/>
            </a:pPr>
            <a:r>
              <a:rPr lang="tr-TR" dirty="0" smtClean="0"/>
              <a:t> Hibe programlarının düzenli bir duyurusu olmadığından, belli aralıklarla takip gerektirir. </a:t>
            </a:r>
          </a:p>
          <a:p>
            <a:pPr>
              <a:buFont typeface="Wingdings" pitchFamily="2" charset="2"/>
              <a:buChar char="ü"/>
            </a:pPr>
            <a:r>
              <a:rPr lang="tr-TR" dirty="0" smtClean="0"/>
              <a:t>Hibe destekleri, sadece Hibe Başvuru Rehberinde belirtilen konularda sağlanır. </a:t>
            </a:r>
          </a:p>
          <a:p>
            <a:pPr>
              <a:buFont typeface="Wingdings" pitchFamily="2" charset="2"/>
              <a:buChar char="ü"/>
            </a:pPr>
            <a:r>
              <a:rPr lang="tr-TR" dirty="0" smtClean="0"/>
              <a:t> Her Hibe Programında, başvuranların dikkat etmesi gereken farklı koşullar yer alır. </a:t>
            </a:r>
          </a:p>
          <a:p>
            <a:pPr>
              <a:buFont typeface="Wingdings" pitchFamily="2" charset="2"/>
              <a:buChar char="ü"/>
            </a:pPr>
            <a:r>
              <a:rPr lang="tr-TR" dirty="0" smtClean="0"/>
              <a:t> Her Hibe Programı için ortak bulunması şartı aranmaz. Yerli ya da yabancı ortağa ihtiyaç olup</a:t>
            </a:r>
          </a:p>
          <a:p>
            <a:r>
              <a:rPr lang="tr-TR" dirty="0" smtClean="0"/>
              <a:t>    olmadığı, Hibe Başvuru Rehberinde belirtilir. </a:t>
            </a:r>
          </a:p>
          <a:p>
            <a:pPr>
              <a:buFont typeface="Wingdings" pitchFamily="2" charset="2"/>
              <a:buChar char="ü"/>
            </a:pPr>
            <a:r>
              <a:rPr lang="tr-TR" dirty="0" smtClean="0"/>
              <a:t> Duyurular, Merkezi Finans ve İhale Birimi ve Avrupa Birliği Genel Sekreterliği ve ilgili kurumların          </a:t>
            </a:r>
          </a:p>
          <a:p>
            <a:r>
              <a:rPr lang="tr-TR" dirty="0" smtClean="0"/>
              <a:t>    internet sitelerinden takip edilebilir. </a:t>
            </a:r>
          </a:p>
          <a:p>
            <a:pPr>
              <a:buFont typeface="Wingdings" pitchFamily="2" charset="2"/>
              <a:buChar char="ü"/>
            </a:pPr>
            <a:r>
              <a:rPr lang="tr-TR" dirty="0" smtClean="0"/>
              <a:t> Başvurular, Hibe çağrısının sorumlu sözleşme makamlarına  ve genellikle Türkçe yapılır. </a:t>
            </a:r>
          </a:p>
          <a:p>
            <a:pPr>
              <a:buFont typeface="Wingdings" pitchFamily="2" charset="2"/>
              <a:buChar char="ü"/>
            </a:pPr>
            <a:r>
              <a:rPr lang="tr-TR" dirty="0" smtClean="0"/>
              <a:t> Yayınlanan Hibe Başvuru Rehberlerini çok iyi okumalı ve rehberle tutarlı bir şekilde başvurularınızı</a:t>
            </a:r>
          </a:p>
          <a:p>
            <a:r>
              <a:rPr lang="tr-TR" dirty="0" smtClean="0"/>
              <a:t> gerçekleştirmelisiniz. </a:t>
            </a: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400" b="1" dirty="0" err="1" smtClean="0">
                <a:solidFill>
                  <a:schemeClr val="bg1"/>
                </a:solidFill>
                <a:latin typeface="Arial" pitchFamily="34" charset="0"/>
                <a:cs typeface="Arial" pitchFamily="34" charset="0"/>
              </a:rPr>
              <a:t>Hİbe</a:t>
            </a:r>
            <a:r>
              <a:rPr lang="tr-TR" sz="2400" b="1" dirty="0" smtClean="0">
                <a:solidFill>
                  <a:schemeClr val="bg1"/>
                </a:solidFill>
                <a:latin typeface="Arial" pitchFamily="34" charset="0"/>
                <a:cs typeface="Arial" pitchFamily="34" charset="0"/>
              </a:rPr>
              <a:t> </a:t>
            </a:r>
            <a:r>
              <a:rPr lang="tr-TR" sz="2400" b="1" dirty="0" err="1" smtClean="0">
                <a:solidFill>
                  <a:schemeClr val="bg1"/>
                </a:solidFill>
                <a:latin typeface="Arial" pitchFamily="34" charset="0"/>
                <a:cs typeface="Arial" pitchFamily="34" charset="0"/>
              </a:rPr>
              <a:t>ÇağrIlarIna</a:t>
            </a:r>
            <a:r>
              <a:rPr lang="tr-TR" sz="2400" b="1" dirty="0" smtClean="0">
                <a:solidFill>
                  <a:schemeClr val="bg1"/>
                </a:solidFill>
                <a:latin typeface="Arial" pitchFamily="34" charset="0"/>
                <a:cs typeface="Arial" pitchFamily="34" charset="0"/>
              </a:rPr>
              <a:t> NERELERDEN </a:t>
            </a:r>
            <a:r>
              <a:rPr lang="tr-TR" sz="2400" b="1" dirty="0" err="1" smtClean="0">
                <a:solidFill>
                  <a:schemeClr val="bg1"/>
                </a:solidFill>
                <a:latin typeface="Arial" pitchFamily="34" charset="0"/>
                <a:cs typeface="Arial" pitchFamily="34" charset="0"/>
              </a:rPr>
              <a:t>UlaşIlIr</a:t>
            </a:r>
            <a:r>
              <a:rPr lang="tr-TR" sz="2400" b="1" dirty="0" smtClean="0">
                <a:solidFill>
                  <a:schemeClr val="bg1"/>
                </a:solidFill>
                <a:latin typeface="Arial" pitchFamily="34" charset="0"/>
                <a:cs typeface="Arial" pitchFamily="34" charset="0"/>
              </a:rPr>
              <a:t>?</a:t>
            </a:r>
            <a:endParaRPr lang="tr-TR" sz="2400" b="1" dirty="0">
              <a:solidFill>
                <a:schemeClr val="bg1"/>
              </a:solidFill>
              <a:latin typeface="Arial" pitchFamily="34" charset="0"/>
              <a:cs typeface="Arial" pitchFamily="34" charset="0"/>
            </a:endParaRPr>
          </a:p>
        </p:txBody>
      </p:sp>
      <p:sp>
        <p:nvSpPr>
          <p:cNvPr id="3" name="İçerik Yer Tutucusu 2"/>
          <p:cNvSpPr>
            <a:spLocks noGrp="1"/>
          </p:cNvSpPr>
          <p:nvPr>
            <p:ph idx="1"/>
          </p:nvPr>
        </p:nvSpPr>
        <p:spPr>
          <a:xfrm>
            <a:off x="822327" y="1100138"/>
            <a:ext cx="7521575" cy="4329125"/>
          </a:xfrm>
        </p:spPr>
        <p:txBody>
          <a:bodyPr/>
          <a:lstStyle/>
          <a:p>
            <a:r>
              <a:rPr lang="tr-TR" dirty="0"/>
              <a:t>Sözleşme Makamı</a:t>
            </a:r>
            <a:r>
              <a:rPr lang="tr-TR" dirty="0" smtClean="0"/>
              <a:t>, yereldeki aktörlerin fikirlerinin hayata geçirilmesi için çeşitli dönemlerde hibe programları ilan eder.</a:t>
            </a:r>
          </a:p>
          <a:p>
            <a:r>
              <a:rPr lang="tr-TR" dirty="0" smtClean="0"/>
              <a:t>Bu programlara ilişkin çağrılar;</a:t>
            </a:r>
          </a:p>
          <a:p>
            <a:pPr>
              <a:buFont typeface="Wingdings" pitchFamily="2" charset="2"/>
              <a:buChar char="Ø"/>
            </a:pPr>
            <a:r>
              <a:rPr lang="tr-TR" dirty="0" smtClean="0"/>
              <a:t> </a:t>
            </a:r>
            <a:r>
              <a:rPr lang="tr-TR" dirty="0" smtClean="0">
                <a:hlinkClick r:id="rId2"/>
              </a:rPr>
              <a:t>www.ikg.gov.tr</a:t>
            </a:r>
            <a:endParaRPr lang="tr-TR" dirty="0" smtClean="0"/>
          </a:p>
          <a:p>
            <a:pPr>
              <a:buFont typeface="Wingdings" pitchFamily="2" charset="2"/>
              <a:buChar char="Ø"/>
            </a:pPr>
            <a:r>
              <a:rPr lang="tr-TR" dirty="0" smtClean="0">
                <a:hlinkClick r:id="rId3"/>
              </a:rPr>
              <a:t> www.ua.gov.tr</a:t>
            </a:r>
            <a:endParaRPr lang="tr-TR" dirty="0" smtClean="0"/>
          </a:p>
          <a:p>
            <a:pPr>
              <a:buFont typeface="Wingdings" pitchFamily="2" charset="2"/>
              <a:buChar char="Ø"/>
            </a:pPr>
            <a:r>
              <a:rPr lang="tr-TR" dirty="0" smtClean="0"/>
              <a:t> </a:t>
            </a:r>
            <a:r>
              <a:rPr lang="tr-TR" dirty="0" smtClean="0">
                <a:hlinkClick r:id="rId4"/>
              </a:rPr>
              <a:t>www.ytb.gov.tr</a:t>
            </a:r>
            <a:endParaRPr lang="tr-TR" dirty="0" smtClean="0"/>
          </a:p>
          <a:p>
            <a:pPr>
              <a:buFont typeface="Wingdings" pitchFamily="2" charset="2"/>
              <a:buChar char="Ø"/>
            </a:pPr>
            <a:r>
              <a:rPr lang="tr-TR" dirty="0" smtClean="0">
                <a:hlinkClick r:id="rId5"/>
              </a:rPr>
              <a:t> www.ankaraka.org.tr</a:t>
            </a:r>
            <a:endParaRPr lang="tr-TR" dirty="0" smtClean="0"/>
          </a:p>
          <a:p>
            <a:pPr>
              <a:buFont typeface="Wingdings" pitchFamily="2" charset="2"/>
              <a:buChar char="Ø"/>
            </a:pPr>
            <a:r>
              <a:rPr lang="tr-TR" dirty="0" smtClean="0">
                <a:hlinkClick r:id="rId6"/>
              </a:rPr>
              <a:t> www.istka.org.tr</a:t>
            </a:r>
            <a:endParaRPr lang="tr-TR" dirty="0" smtClean="0"/>
          </a:p>
          <a:p>
            <a:pPr>
              <a:buFont typeface="Wingdings" pitchFamily="2" charset="2"/>
              <a:buChar char="Ø"/>
            </a:pPr>
            <a:r>
              <a:rPr lang="tr-TR" dirty="0" smtClean="0">
                <a:hlinkClick r:id="rId7"/>
              </a:rPr>
              <a:t> www.stgm.org.tr</a:t>
            </a:r>
            <a:endParaRPr lang="tr-TR" dirty="0" smtClean="0"/>
          </a:p>
          <a:p>
            <a:pPr>
              <a:buFont typeface="Wingdings" pitchFamily="2" charset="2"/>
              <a:buChar char="Ø"/>
            </a:pPr>
            <a:r>
              <a:rPr lang="tr-TR" dirty="0" smtClean="0">
                <a:hlinkClick r:id="rId8"/>
              </a:rPr>
              <a:t> www.sodes.gov.tr</a:t>
            </a:r>
            <a:endParaRPr lang="tr-TR" dirty="0" smtClean="0"/>
          </a:p>
          <a:p>
            <a:pPr>
              <a:buFont typeface="Wingdings" pitchFamily="2" charset="2"/>
              <a:buChar char="Ø"/>
            </a:pPr>
            <a:r>
              <a:rPr lang="tr-TR" dirty="0" smtClean="0">
                <a:hlinkClick r:id="rId9"/>
              </a:rPr>
              <a:t> www.tubitak.gov.tr</a:t>
            </a:r>
            <a:endParaRPr lang="tr-TR" dirty="0" smtClean="0"/>
          </a:p>
          <a:p>
            <a:pPr>
              <a:buFont typeface="Wingdings" pitchFamily="2" charset="2"/>
              <a:buChar char="Ø"/>
            </a:pPr>
            <a:r>
              <a:rPr lang="tr-TR" dirty="0" smtClean="0">
                <a:hlinkClick r:id="rId10"/>
              </a:rPr>
              <a:t>http://www.gsb.gov.tr/#</a:t>
            </a:r>
            <a:endParaRPr lang="tr-TR" dirty="0" smtClean="0"/>
          </a:p>
          <a:p>
            <a:endParaRPr lang="tr-TR" dirty="0" smtClean="0"/>
          </a:p>
          <a:p>
            <a:r>
              <a:rPr lang="tr-TR" dirty="0" smtClean="0"/>
              <a:t>Bunların yanı sıra  operasyon faydalanıcısı kurumlar da, söz konusu hibe program çağrısını kendi kurumsal internet sayfalarından ve sosyal medya kanallarından da duyurabilmektedir.</a:t>
            </a: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51</a:t>
            </a:fld>
            <a:endParaRPr lang="tr-TR" altLang="tr-TR"/>
          </a:p>
        </p:txBody>
      </p:sp>
    </p:spTree>
    <p:extLst>
      <p:ext uri="{BB962C8B-B14F-4D97-AF65-F5344CB8AC3E}">
        <p14:creationId xmlns:p14="http://schemas.microsoft.com/office/powerpoint/2010/main" xmlns="" val="4107380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327" y="1492262"/>
            <a:ext cx="7521575" cy="4865696"/>
          </a:xfrm>
        </p:spPr>
        <p:txBody>
          <a:bodyPr/>
          <a:lstStyle/>
          <a:p>
            <a:pPr algn="ctr">
              <a:buNone/>
            </a:pPr>
            <a:r>
              <a:rPr lang="tr-TR" sz="2400" dirty="0" smtClean="0">
                <a:solidFill>
                  <a:schemeClr val="accent6">
                    <a:lumMod val="50000"/>
                  </a:schemeClr>
                </a:solidFill>
                <a:latin typeface="Arial" pitchFamily="34" charset="0"/>
                <a:cs typeface="Arial" pitchFamily="34" charset="0"/>
              </a:rPr>
              <a:t>TC MİLLİ EĞİTİM BAKANLIĞI</a:t>
            </a:r>
          </a:p>
          <a:p>
            <a:pPr algn="ctr">
              <a:buNone/>
            </a:pPr>
            <a:r>
              <a:rPr lang="tr-TR" sz="2400" dirty="0" smtClean="0">
                <a:solidFill>
                  <a:schemeClr val="accent6">
                    <a:lumMod val="50000"/>
                  </a:schemeClr>
                </a:solidFill>
                <a:latin typeface="Arial" pitchFamily="34" charset="0"/>
                <a:cs typeface="Arial" pitchFamily="34" charset="0"/>
              </a:rPr>
              <a:t>ÖZEL EĞİTİM VE REHBERLİK HİZMETLERİ GENEL MÜDÜRLÜĞÜ</a:t>
            </a:r>
          </a:p>
          <a:p>
            <a:pPr algn="ctr">
              <a:buNone/>
            </a:pPr>
            <a:r>
              <a:rPr lang="tr-TR" sz="2400" dirty="0" smtClean="0">
                <a:solidFill>
                  <a:schemeClr val="accent6">
                    <a:lumMod val="50000"/>
                  </a:schemeClr>
                </a:solidFill>
                <a:latin typeface="Arial" pitchFamily="34" charset="0"/>
                <a:cs typeface="Arial" pitchFamily="34" charset="0"/>
              </a:rPr>
              <a:t>ARGE VE PROJELER DAİRE BAŞKANLIĞI</a:t>
            </a:r>
          </a:p>
          <a:p>
            <a:pPr algn="ctr">
              <a:buNone/>
            </a:pPr>
            <a:endParaRPr lang="tr-TR" sz="2400" dirty="0" smtClean="0">
              <a:solidFill>
                <a:schemeClr val="accent6">
                  <a:lumMod val="50000"/>
                </a:schemeClr>
              </a:solidFill>
              <a:latin typeface="Arial" pitchFamily="34" charset="0"/>
              <a:cs typeface="Arial" pitchFamily="34" charset="0"/>
            </a:endParaRPr>
          </a:p>
          <a:p>
            <a:pPr algn="ctr">
              <a:buNone/>
            </a:pPr>
            <a:r>
              <a:rPr lang="tr-TR" sz="2400" dirty="0" smtClean="0">
                <a:solidFill>
                  <a:schemeClr val="accent6">
                    <a:lumMod val="50000"/>
                  </a:schemeClr>
                </a:solidFill>
                <a:latin typeface="Arial" pitchFamily="34" charset="0"/>
                <a:cs typeface="Arial" pitchFamily="34" charset="0"/>
              </a:rPr>
              <a:t>İletişim:</a:t>
            </a:r>
          </a:p>
          <a:p>
            <a:pPr algn="ctr">
              <a:buNone/>
            </a:pPr>
            <a:r>
              <a:rPr lang="tr-TR" sz="2400" u="sng" dirty="0" smtClean="0">
                <a:solidFill>
                  <a:schemeClr val="accent6">
                    <a:lumMod val="50000"/>
                  </a:schemeClr>
                </a:solidFill>
                <a:latin typeface="Arial" pitchFamily="34" charset="0"/>
                <a:cs typeface="Arial" pitchFamily="34" charset="0"/>
                <a:hlinkClick r:id="rId2"/>
              </a:rPr>
              <a:t>http://orgm.meb.gov.tr</a:t>
            </a:r>
            <a:endParaRPr lang="tr-TR" sz="2400" u="sng" dirty="0" smtClean="0">
              <a:solidFill>
                <a:schemeClr val="accent6">
                  <a:lumMod val="50000"/>
                </a:schemeClr>
              </a:solidFill>
              <a:latin typeface="Arial" pitchFamily="34" charset="0"/>
              <a:cs typeface="Arial" pitchFamily="34" charset="0"/>
            </a:endParaRPr>
          </a:p>
          <a:p>
            <a:pPr algn="ctr">
              <a:buNone/>
            </a:pPr>
            <a:r>
              <a:rPr lang="tr-TR" sz="2400" dirty="0" err="1" smtClean="0">
                <a:solidFill>
                  <a:schemeClr val="accent6">
                    <a:lumMod val="50000"/>
                  </a:schemeClr>
                </a:solidFill>
                <a:latin typeface="Arial" pitchFamily="34" charset="0"/>
                <a:cs typeface="Arial" pitchFamily="34" charset="0"/>
              </a:rPr>
              <a:t>email</a:t>
            </a:r>
            <a:r>
              <a:rPr lang="tr-TR" sz="2400" dirty="0" smtClean="0">
                <a:solidFill>
                  <a:schemeClr val="accent6">
                    <a:lumMod val="50000"/>
                  </a:schemeClr>
                </a:solidFill>
                <a:latin typeface="Arial" pitchFamily="34" charset="0"/>
                <a:cs typeface="Arial" pitchFamily="34" charset="0"/>
              </a:rPr>
              <a:t>: </a:t>
            </a:r>
            <a:r>
              <a:rPr lang="tr-TR" sz="2400" dirty="0" err="1" smtClean="0">
                <a:solidFill>
                  <a:schemeClr val="accent6">
                    <a:lumMod val="50000"/>
                  </a:schemeClr>
                </a:solidFill>
                <a:latin typeface="Arial" pitchFamily="34" charset="0"/>
                <a:cs typeface="Arial" pitchFamily="34" charset="0"/>
                <a:hlinkClick r:id="rId3"/>
              </a:rPr>
              <a:t>oer</a:t>
            </a:r>
            <a:r>
              <a:rPr lang="tr-TR" sz="2400" dirty="0" smtClean="0">
                <a:solidFill>
                  <a:schemeClr val="accent6">
                    <a:lumMod val="50000"/>
                  </a:schemeClr>
                </a:solidFill>
                <a:latin typeface="Arial" pitchFamily="34" charset="0"/>
                <a:cs typeface="Arial" pitchFamily="34" charset="0"/>
                <a:hlinkClick r:id="rId3"/>
              </a:rPr>
              <a:t>@</a:t>
            </a:r>
            <a:r>
              <a:rPr lang="tr-TR" sz="2400" dirty="0" err="1" smtClean="0">
                <a:solidFill>
                  <a:schemeClr val="accent6">
                    <a:lumMod val="50000"/>
                  </a:schemeClr>
                </a:solidFill>
                <a:latin typeface="Arial" pitchFamily="34" charset="0"/>
                <a:cs typeface="Arial" pitchFamily="34" charset="0"/>
                <a:hlinkClick r:id="rId3"/>
              </a:rPr>
              <a:t>meb</a:t>
            </a:r>
            <a:r>
              <a:rPr lang="tr-TR" sz="2400" dirty="0" smtClean="0">
                <a:solidFill>
                  <a:schemeClr val="accent6">
                    <a:lumMod val="50000"/>
                  </a:schemeClr>
                </a:solidFill>
                <a:latin typeface="Arial" pitchFamily="34" charset="0"/>
                <a:cs typeface="Arial" pitchFamily="34" charset="0"/>
                <a:hlinkClick r:id="rId3"/>
              </a:rPr>
              <a:t>.gov.tr</a:t>
            </a:r>
            <a:endParaRPr lang="tr-TR" sz="2400" dirty="0" smtClean="0">
              <a:solidFill>
                <a:schemeClr val="accent6">
                  <a:lumMod val="50000"/>
                </a:schemeClr>
              </a:solidFill>
              <a:latin typeface="Arial" pitchFamily="34" charset="0"/>
              <a:cs typeface="Arial" pitchFamily="34" charset="0"/>
            </a:endParaRPr>
          </a:p>
          <a:p>
            <a:pPr algn="ctr">
              <a:buNone/>
            </a:pPr>
            <a:r>
              <a:rPr lang="tr-TR" sz="2400" dirty="0" err="1" smtClean="0">
                <a:solidFill>
                  <a:schemeClr val="accent6">
                    <a:lumMod val="50000"/>
                  </a:schemeClr>
                </a:solidFill>
                <a:latin typeface="Arial" pitchFamily="34" charset="0"/>
                <a:cs typeface="Arial" pitchFamily="34" charset="0"/>
              </a:rPr>
              <a:t>tlf</a:t>
            </a:r>
            <a:r>
              <a:rPr lang="tr-TR" sz="2400" dirty="0" smtClean="0">
                <a:solidFill>
                  <a:schemeClr val="accent6">
                    <a:lumMod val="50000"/>
                  </a:schemeClr>
                </a:solidFill>
                <a:latin typeface="Arial" pitchFamily="34" charset="0"/>
                <a:cs typeface="Arial" pitchFamily="34" charset="0"/>
              </a:rPr>
              <a:t>: 0312 413 30 38</a:t>
            </a: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52</a:t>
            </a:fld>
            <a:endParaRPr lang="tr-TR" altLang="tr-TR"/>
          </a:p>
        </p:txBody>
      </p:sp>
    </p:spTree>
    <p:extLst>
      <p:ext uri="{BB962C8B-B14F-4D97-AF65-F5344CB8AC3E}">
        <p14:creationId xmlns:p14="http://schemas.microsoft.com/office/powerpoint/2010/main" xmlns="" val="138818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0953" y="142852"/>
            <a:ext cx="7521575" cy="549275"/>
          </a:xfrm>
        </p:spPr>
        <p:txBody>
          <a:bodyPr/>
          <a:lstStyle/>
          <a:p>
            <a:pPr algn="ctr"/>
            <a:r>
              <a:rPr lang="tr-TR" b="1" dirty="0" smtClean="0">
                <a:solidFill>
                  <a:schemeClr val="bg1"/>
                </a:solidFill>
                <a:latin typeface="Times New Roman" pitchFamily="18" charset="0"/>
                <a:cs typeface="Times New Roman" pitchFamily="18" charset="0"/>
              </a:rPr>
              <a:t>Neden proje başvurusu </a:t>
            </a:r>
            <a:r>
              <a:rPr lang="tr-TR" b="1" dirty="0" err="1" smtClean="0">
                <a:solidFill>
                  <a:schemeClr val="bg1"/>
                </a:solidFill>
                <a:latin typeface="Times New Roman" pitchFamily="18" charset="0"/>
                <a:cs typeface="Times New Roman" pitchFamily="18" charset="0"/>
              </a:rPr>
              <a:t>yapIyoruz</a:t>
            </a:r>
            <a:r>
              <a:rPr lang="tr-TR" b="1" dirty="0" smtClean="0">
                <a:solidFill>
                  <a:schemeClr val="bg1"/>
                </a:solidFill>
                <a:latin typeface="Times New Roman" pitchFamily="18" charset="0"/>
                <a:cs typeface="Times New Roman" pitchFamily="18" charset="0"/>
              </a:rPr>
              <a:t>?</a:t>
            </a:r>
            <a:endParaRPr lang="tr-TR" b="1" dirty="0">
              <a:solidFill>
                <a:schemeClr val="bg1"/>
              </a:solidFill>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6</a:t>
            </a:fld>
            <a:endParaRPr lang="tr-TR" altLang="tr-TR"/>
          </a:p>
        </p:txBody>
      </p:sp>
      <p:pic>
        <p:nvPicPr>
          <p:cNvPr id="5" name="Picture 2" descr="C:\Users\Serap ERDEGER\Desktop\İSTANBUL 6-10 KASIM\kuresel hedefler.png"/>
          <p:cNvPicPr>
            <a:picLocks noChangeAspect="1" noChangeArrowheads="1"/>
          </p:cNvPicPr>
          <p:nvPr/>
        </p:nvPicPr>
        <p:blipFill>
          <a:blip r:embed="rId2"/>
          <a:srcRect/>
          <a:stretch>
            <a:fillRect/>
          </a:stretch>
        </p:blipFill>
        <p:spPr bwMode="auto">
          <a:xfrm>
            <a:off x="141702" y="928670"/>
            <a:ext cx="9002330" cy="57650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xmlns="" val="59725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142852"/>
            <a:ext cx="7521575" cy="771549"/>
          </a:xfrm>
        </p:spPr>
        <p:txBody>
          <a:bodyPr/>
          <a:lstStyle/>
          <a:p>
            <a:pPr algn="ctr"/>
            <a:r>
              <a:rPr lang="tr-TR" dirty="0" smtClean="0">
                <a:solidFill>
                  <a:schemeClr val="bg1"/>
                </a:solidFill>
                <a:latin typeface="Arial" pitchFamily="34" charset="0"/>
                <a:cs typeface="Arial" pitchFamily="34" charset="0"/>
              </a:rPr>
              <a:t>Proje </a:t>
            </a:r>
            <a:r>
              <a:rPr lang="tr-TR" dirty="0" err="1" smtClean="0">
                <a:solidFill>
                  <a:schemeClr val="bg1"/>
                </a:solidFill>
                <a:latin typeface="Arial" pitchFamily="34" charset="0"/>
                <a:cs typeface="Arial" pitchFamily="34" charset="0"/>
              </a:rPr>
              <a:t>KazanImlarI</a:t>
            </a:r>
            <a:endParaRPr lang="tr-TR" dirty="0"/>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7</a:t>
            </a:fld>
            <a:endParaRPr lang="tr-TR" altLang="tr-TR"/>
          </a:p>
        </p:txBody>
      </p:sp>
      <p:graphicFrame>
        <p:nvGraphicFramePr>
          <p:cNvPr id="5" name="3 İçerik Yer Tutucusu"/>
          <p:cNvGraphicFramePr>
            <a:graphicFrameLocks/>
          </p:cNvGraphicFramePr>
          <p:nvPr>
            <p:extLst>
              <p:ext uri="{D42A27DB-BD31-4B8C-83A1-F6EECF244321}">
                <p14:modId xmlns:p14="http://schemas.microsoft.com/office/powerpoint/2010/main" xmlns="" val="2331138873"/>
              </p:ext>
            </p:extLst>
          </p:nvPr>
        </p:nvGraphicFramePr>
        <p:xfrm>
          <a:off x="214282" y="1142984"/>
          <a:ext cx="8786874"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60697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327" y="214290"/>
            <a:ext cx="7521575" cy="549275"/>
          </a:xfrm>
        </p:spPr>
        <p:txBody>
          <a:bodyPr/>
          <a:lstStyle/>
          <a:p>
            <a:r>
              <a:rPr lang="tr-TR" dirty="0" smtClean="0"/>
              <a:t>          </a:t>
            </a:r>
            <a:r>
              <a:rPr lang="tr-TR" b="1" dirty="0" smtClean="0">
                <a:solidFill>
                  <a:schemeClr val="bg1"/>
                </a:solidFill>
                <a:latin typeface="Times New Roman" pitchFamily="18" charset="0"/>
                <a:cs typeface="Times New Roman" pitchFamily="18" charset="0"/>
              </a:rPr>
              <a:t>NE TÜR PROJELER YAPABİLİRİM?</a:t>
            </a:r>
            <a:endParaRPr lang="tr-TR" b="1" dirty="0">
              <a:solidFill>
                <a:schemeClr val="bg1"/>
              </a:solidFill>
              <a:latin typeface="Times New Roman" pitchFamily="18" charset="0"/>
              <a:cs typeface="Times New Roman" pitchFamily="18" charset="0"/>
            </a:endParaRPr>
          </a:p>
        </p:txBody>
      </p:sp>
      <p:sp>
        <p:nvSpPr>
          <p:cNvPr id="4" name="Slayt Numarası Yer Tutucusu 3"/>
          <p:cNvSpPr>
            <a:spLocks noGrp="1"/>
          </p:cNvSpPr>
          <p:nvPr>
            <p:ph type="sldNum" sz="quarter" idx="12"/>
          </p:nvPr>
        </p:nvSpPr>
        <p:spPr/>
        <p:txBody>
          <a:bodyPr/>
          <a:lstStyle/>
          <a:p>
            <a:pPr>
              <a:defRPr/>
            </a:pPr>
            <a:fld id="{27DB5839-1561-440A-8B44-9D240BC53CAD}" type="slidenum">
              <a:rPr lang="tr-TR" altLang="tr-TR" smtClean="0"/>
              <a:pPr>
                <a:defRPr/>
              </a:pPr>
              <a:t>8</a:t>
            </a:fld>
            <a:endParaRPr lang="tr-TR" altLang="tr-TR"/>
          </a:p>
        </p:txBody>
      </p:sp>
      <p:graphicFrame>
        <p:nvGraphicFramePr>
          <p:cNvPr id="6" name="3 İçerik Yer Tutucusu"/>
          <p:cNvGraphicFramePr>
            <a:graphicFrameLocks/>
          </p:cNvGraphicFramePr>
          <p:nvPr>
            <p:extLst>
              <p:ext uri="{D42A27DB-BD31-4B8C-83A1-F6EECF244321}">
                <p14:modId xmlns:p14="http://schemas.microsoft.com/office/powerpoint/2010/main" xmlns="" val="1189846521"/>
              </p:ext>
            </p:extLst>
          </p:nvPr>
        </p:nvGraphicFramePr>
        <p:xfrm>
          <a:off x="857224" y="1285860"/>
          <a:ext cx="752951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556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325" y="1528766"/>
            <a:ext cx="5749939" cy="3686184"/>
          </a:xfrm>
        </p:spPr>
        <p:txBody>
          <a:bodyPr/>
          <a:lstStyle/>
          <a:p>
            <a:r>
              <a:rPr lang="tr-TR" sz="2000" b="0" dirty="0" smtClean="0">
                <a:latin typeface="Times New Roman" pitchFamily="18" charset="0"/>
                <a:cs typeface="Times New Roman" pitchFamily="18" charset="0"/>
              </a:rPr>
              <a:t>Ülkemizdeki 26 adet Kalkınma Ajansı kamu, özel sektör ve sivil toplum kuruluşları arasında işbirliğini destekleyerek yerel potansiyelin açığa çıkmasını sağlamak üzere kurulmuştur.</a:t>
            </a:r>
          </a:p>
          <a:p>
            <a:r>
              <a:rPr lang="tr-TR" sz="2000" b="0" dirty="0" smtClean="0">
                <a:latin typeface="Times New Roman" pitchFamily="18" charset="0"/>
                <a:cs typeface="Times New Roman" pitchFamily="18" charset="0"/>
              </a:rPr>
              <a:t>Kalkınma Bakanlığının en önemli birimlerinden olan Kalkınma Ajansları ulusal düzeyde koordinasyon sağlanması için Sanayi ve Teknoloji Bakanlığı bünyesine geçmiş ve Kalkınma Ajansları Genel Müdürlüğü kurularak, ajanslar tek çatı altına alınmıştır. </a:t>
            </a:r>
          </a:p>
          <a:p>
            <a:endParaRPr lang="tr-TR" sz="2800" b="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E34CD0FA-966F-43C0-9572-3E9D5E76BC30}" type="slidenum">
              <a:rPr lang="tr-TR" altLang="tr-TR" smtClean="0"/>
              <a:pPr>
                <a:defRPr/>
              </a:pPr>
              <a:t>9</a:t>
            </a:fld>
            <a:endParaRPr lang="tr-TR" altLang="tr-TR"/>
          </a:p>
        </p:txBody>
      </p:sp>
      <p:pic>
        <p:nvPicPr>
          <p:cNvPr id="5" name="Picture 4" descr="http://www.inovav.com/wp-content/uploads/2015/07/an1.jpg"/>
          <p:cNvPicPr>
            <a:picLocks noChangeAspect="1" noChangeArrowheads="1"/>
          </p:cNvPicPr>
          <p:nvPr/>
        </p:nvPicPr>
        <p:blipFill>
          <a:blip r:embed="rId2" cstate="print"/>
          <a:srcRect/>
          <a:stretch>
            <a:fillRect/>
          </a:stretch>
        </p:blipFill>
        <p:spPr bwMode="auto">
          <a:xfrm>
            <a:off x="7429520" y="857392"/>
            <a:ext cx="1406582" cy="114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8" descr="http://www.reaviddanismanlik.com/public/upload/image-haberler/56c79f01-3cd0-4aac-b002-be38ec95eaa0.jpg"/>
          <p:cNvPicPr>
            <a:picLocks noChangeAspect="1" noChangeArrowheads="1"/>
          </p:cNvPicPr>
          <p:nvPr/>
        </p:nvPicPr>
        <p:blipFill>
          <a:blip r:embed="rId3" cstate="print"/>
          <a:srcRect/>
          <a:stretch>
            <a:fillRect/>
          </a:stretch>
        </p:blipFill>
        <p:spPr bwMode="auto">
          <a:xfrm>
            <a:off x="7429520" y="3286124"/>
            <a:ext cx="1064260" cy="1057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2" descr="http://www.dika.org.tr/upload/archive/images/dikalogo.jpg"/>
          <p:cNvPicPr>
            <a:picLocks noChangeAspect="1" noChangeArrowheads="1"/>
          </p:cNvPicPr>
          <p:nvPr/>
        </p:nvPicPr>
        <p:blipFill>
          <a:blip r:embed="rId4" cstate="print"/>
          <a:srcRect/>
          <a:stretch>
            <a:fillRect/>
          </a:stretch>
        </p:blipFill>
        <p:spPr bwMode="auto">
          <a:xfrm>
            <a:off x="7550250" y="4572008"/>
            <a:ext cx="1450906" cy="907805"/>
          </a:xfrm>
          <a:prstGeom prst="rect">
            <a:avLst/>
          </a:prstGeom>
          <a:noFill/>
        </p:spPr>
      </p:pic>
      <p:pic>
        <p:nvPicPr>
          <p:cNvPr id="8" name="Picture 18" descr="http://www.ab-ilan.com/wp-content/uploads/2014/07/Ahiler_Kalkinma.jpg"/>
          <p:cNvPicPr>
            <a:picLocks noChangeAspect="1" noChangeArrowheads="1"/>
          </p:cNvPicPr>
          <p:nvPr/>
        </p:nvPicPr>
        <p:blipFill>
          <a:blip r:embed="rId5" cstate="print"/>
          <a:srcRect/>
          <a:stretch>
            <a:fillRect/>
          </a:stretch>
        </p:blipFill>
        <p:spPr bwMode="auto">
          <a:xfrm>
            <a:off x="4000496" y="5500702"/>
            <a:ext cx="1302079" cy="871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6" descr="http://www.projepanosu.com/upload/images/1243.jpg"/>
          <p:cNvPicPr>
            <a:picLocks noChangeAspect="1" noChangeArrowheads="1"/>
          </p:cNvPicPr>
          <p:nvPr/>
        </p:nvPicPr>
        <p:blipFill>
          <a:blip r:embed="rId6" cstate="print"/>
          <a:srcRect/>
          <a:stretch>
            <a:fillRect/>
          </a:stretch>
        </p:blipFill>
        <p:spPr bwMode="auto">
          <a:xfrm>
            <a:off x="5857884" y="5357826"/>
            <a:ext cx="1571636" cy="793515"/>
          </a:xfrm>
          <a:prstGeom prst="rect">
            <a:avLst/>
          </a:prstGeom>
          <a:noFill/>
        </p:spPr>
      </p:pic>
      <p:pic>
        <p:nvPicPr>
          <p:cNvPr id="10" name="Picture 2" descr="http://www.groupadanismanlik.com/wp-content/uploads/2015/03/Zafer_Kalkinma.jpg"/>
          <p:cNvPicPr>
            <a:picLocks noChangeAspect="1" noChangeArrowheads="1"/>
          </p:cNvPicPr>
          <p:nvPr/>
        </p:nvPicPr>
        <p:blipFill>
          <a:blip r:embed="rId7" cstate="print"/>
          <a:srcRect/>
          <a:stretch>
            <a:fillRect/>
          </a:stretch>
        </p:blipFill>
        <p:spPr bwMode="auto">
          <a:xfrm>
            <a:off x="7215206" y="1928802"/>
            <a:ext cx="1822457" cy="1216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0" descr="http://www.kobilgi.com/dosyalar/2015/06/Bursa_Eskisehir_Bileci_BEBKA_Kalkinma.jpg"/>
          <p:cNvPicPr>
            <a:picLocks noChangeAspect="1" noChangeArrowheads="1"/>
          </p:cNvPicPr>
          <p:nvPr/>
        </p:nvPicPr>
        <p:blipFill>
          <a:blip r:embed="rId8" cstate="print"/>
          <a:srcRect/>
          <a:stretch>
            <a:fillRect/>
          </a:stretch>
        </p:blipFill>
        <p:spPr bwMode="auto">
          <a:xfrm>
            <a:off x="500034" y="5429264"/>
            <a:ext cx="1214414" cy="812554"/>
          </a:xfrm>
          <a:prstGeom prst="rect">
            <a:avLst/>
          </a:prstGeom>
          <a:ln>
            <a:noFill/>
          </a:ln>
          <a:effectLst>
            <a:softEdge rad="112500"/>
          </a:effectLst>
        </p:spPr>
      </p:pic>
      <p:pic>
        <p:nvPicPr>
          <p:cNvPr id="12" name="Picture 10" descr="http://www.reaviddanismanlik.com/public/upload/image-haberler/68886d3e-fa11-47e9-88e0-db1c3639536a.jpg"/>
          <p:cNvPicPr>
            <a:picLocks noChangeAspect="1" noChangeArrowheads="1"/>
          </p:cNvPicPr>
          <p:nvPr/>
        </p:nvPicPr>
        <p:blipFill>
          <a:blip r:embed="rId9" cstate="print"/>
          <a:srcRect/>
          <a:stretch>
            <a:fillRect/>
          </a:stretch>
        </p:blipFill>
        <p:spPr bwMode="auto">
          <a:xfrm>
            <a:off x="2000232" y="5500702"/>
            <a:ext cx="1500166" cy="743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12 Metin kutusu"/>
          <p:cNvSpPr txBox="1"/>
          <p:nvPr/>
        </p:nvSpPr>
        <p:spPr>
          <a:xfrm>
            <a:off x="1214414" y="285728"/>
            <a:ext cx="5643602" cy="523220"/>
          </a:xfrm>
          <a:prstGeom prst="rect">
            <a:avLst/>
          </a:prstGeom>
          <a:noFill/>
        </p:spPr>
        <p:txBody>
          <a:bodyPr wrap="square" rtlCol="0">
            <a:spAutoFit/>
          </a:bodyPr>
          <a:lstStyle/>
          <a:p>
            <a:r>
              <a:rPr lang="tr-TR" sz="2800" b="1" dirty="0" smtClean="0">
                <a:solidFill>
                  <a:schemeClr val="bg1"/>
                </a:solidFill>
                <a:latin typeface="Times New Roman" pitchFamily="18" charset="0"/>
                <a:cs typeface="Times New Roman" pitchFamily="18" charset="0"/>
              </a:rPr>
              <a:t>KALKINMA  AJANSLARI</a:t>
            </a:r>
            <a:endParaRPr lang="tr-TR"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2769</Words>
  <Application>Microsoft Office PowerPoint</Application>
  <PresentationFormat>Ekran Gösterisi (4:3)</PresentationFormat>
  <Paragraphs>465</Paragraphs>
  <Slides>52</Slides>
  <Notes>3</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Açılar</vt:lpstr>
      <vt:lpstr> </vt:lpstr>
      <vt:lpstr>ÖZEL EĞİTİM VE REHBERLİK HİZMETLERİ  GENEL MÜDÜRLÜĞÜ  </vt:lpstr>
      <vt:lpstr>    ÖZEL EĞİTİM VE REHBERLİK HİZMETLERİ  GENEL MÜDÜRLÜĞÜ </vt:lpstr>
      <vt:lpstr> HER FİKİR BİR PROJE DEĞİLDİR! </vt:lpstr>
      <vt:lpstr>Proje nedİr?</vt:lpstr>
      <vt:lpstr>Neden proje başvurusu yapIyoruz?</vt:lpstr>
      <vt:lpstr>Proje KazanImlarI</vt:lpstr>
      <vt:lpstr>          NE TÜR PROJELER YAPABİLİRİM?</vt:lpstr>
      <vt:lpstr>Slayt 9</vt:lpstr>
      <vt:lpstr>Slayt 10</vt:lpstr>
      <vt:lpstr>                      Teknİk Destek BaşvurularI    </vt:lpstr>
      <vt:lpstr>        Kİmler Başvuru Yapabİlİr?</vt:lpstr>
      <vt:lpstr> Teknİk Destek BaşvurularI </vt:lpstr>
      <vt:lpstr>Slayt 14</vt:lpstr>
      <vt:lpstr>ÖRNEK PROJE  Özel Eğİtİm Öğretmenlerİne Yönelİk  YaratIcI Drama Eğİtİmİ</vt:lpstr>
      <vt:lpstr> Projenİn AmacI </vt:lpstr>
      <vt:lpstr>MALİ Destek BaşvurularI</vt:lpstr>
      <vt:lpstr>Slayt 18</vt:lpstr>
      <vt:lpstr>Slayt 19</vt:lpstr>
      <vt:lpstr>ÖRNEK PROJE  Oyun ve Oyuncaklarla Özel Eğİtİm</vt:lpstr>
      <vt:lpstr>Projenİn AmacI</vt:lpstr>
      <vt:lpstr>Slayt 22</vt:lpstr>
      <vt:lpstr>TÜBİTAK Desteklerİ (Bİlİm ve Toplum Daİre BaşkanlIğI)</vt:lpstr>
      <vt:lpstr>4004 - Doğa Eğitimi ve Bilim OkullarI</vt:lpstr>
      <vt:lpstr>4004 - Doğa Eğİtİmİ ve Bİlİm OkullarI Destekleme ProgramI </vt:lpstr>
      <vt:lpstr>4004 - Doğa Eğİtİmİ ve Bİlİm OkullarI Destekleme ProgramI</vt:lpstr>
      <vt:lpstr>4005 – YENİLİKÇİ EĞİTİM UYGULAMALARI DESTEKLEME ProgramI  </vt:lpstr>
      <vt:lpstr>4005 – YENİLİKÇİ EĞİTİM UYGULAMALARI DESTEKLEME ProgramI </vt:lpstr>
      <vt:lpstr>4005 – YENİLİKÇİ EĞİTİM UYGULAMALARI DESTEKLEME ProgramI</vt:lpstr>
      <vt:lpstr>4006 - TÜBİTAK Bİlİm FuarlarI Destekleme ProgramI</vt:lpstr>
      <vt:lpstr>4006 - TÜBİTAK Bİlİm FuarlarI Destekleme ProgramI</vt:lpstr>
      <vt:lpstr>Erasmus+</vt:lpstr>
      <vt:lpstr>ERASMUS+ PROGRAMI Ulusal  Ajans Hİbelerİ </vt:lpstr>
      <vt:lpstr>ERASMUS+ Okul Eğİtİmİ</vt:lpstr>
      <vt:lpstr>(KA1) ANA EYLEM 1: ÖĞRENME  HAREKETLİLİĞİ</vt:lpstr>
      <vt:lpstr>(KA1) ANA EYLEM 1: ÖĞRENME  HAREKETLİLİĞİ</vt:lpstr>
      <vt:lpstr>Ana Eylem 2: Stratejİk OrtaklIklar   </vt:lpstr>
      <vt:lpstr>Ana Eylem 2: Stratejİk OrtaklIklar  </vt:lpstr>
      <vt:lpstr>Ana Eylem 2: Stratejİk OrtaklIklar  </vt:lpstr>
      <vt:lpstr>Ana Eylem 2: Stratejİk OrtaklIklar</vt:lpstr>
      <vt:lpstr>Ana Eylem 2: Stratejİk OrtaklIklar</vt:lpstr>
      <vt:lpstr>Ana Eylem 2: Stratejİk OrtaklIklar  </vt:lpstr>
      <vt:lpstr>Avrupa Bİrlİğİ FonlarI</vt:lpstr>
      <vt:lpstr>Avrupa Bİrlİğİ FonlarI</vt:lpstr>
      <vt:lpstr>Hİbe ProgramlarI</vt:lpstr>
      <vt:lpstr>Hİbe ProgramlarI NasIl UygulanIr? </vt:lpstr>
      <vt:lpstr>  Hİbe/Hİbe Projesİ Nedİr?</vt:lpstr>
      <vt:lpstr>Hİbe Rehberİ Nedİr?</vt:lpstr>
      <vt:lpstr>Slayt 49</vt:lpstr>
      <vt:lpstr>AB Hİbe ProgramlarI</vt:lpstr>
      <vt:lpstr>Hİbe ÇağrIlarIna NERELERDEN UlaşIlIr?</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Songul DUYURUCU</dc:creator>
  <cp:lastModifiedBy>Serap ERDEGER</cp:lastModifiedBy>
  <cp:revision>104</cp:revision>
  <dcterms:created xsi:type="dcterms:W3CDTF">2018-09-10T13:19:40Z</dcterms:created>
  <dcterms:modified xsi:type="dcterms:W3CDTF">2018-09-11T14:00:26Z</dcterms:modified>
</cp:coreProperties>
</file>